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4"/>
  </p:sldMasterIdLst>
  <p:notesMasterIdLst>
    <p:notesMasterId r:id="rId35"/>
  </p:notesMasterIdLst>
  <p:handoutMasterIdLst>
    <p:handoutMasterId r:id="rId36"/>
  </p:handoutMasterIdLst>
  <p:sldIdLst>
    <p:sldId id="347" r:id="rId5"/>
    <p:sldId id="348" r:id="rId6"/>
    <p:sldId id="311" r:id="rId7"/>
    <p:sldId id="320" r:id="rId8"/>
    <p:sldId id="363" r:id="rId9"/>
    <p:sldId id="319" r:id="rId10"/>
    <p:sldId id="321" r:id="rId11"/>
    <p:sldId id="322" r:id="rId12"/>
    <p:sldId id="323" r:id="rId13"/>
    <p:sldId id="315" r:id="rId14"/>
    <p:sldId id="325" r:id="rId15"/>
    <p:sldId id="326" r:id="rId16"/>
    <p:sldId id="328" r:id="rId17"/>
    <p:sldId id="330" r:id="rId18"/>
    <p:sldId id="331" r:id="rId19"/>
    <p:sldId id="332" r:id="rId20"/>
    <p:sldId id="333" r:id="rId21"/>
    <p:sldId id="334" r:id="rId22"/>
    <p:sldId id="349" r:id="rId23"/>
    <p:sldId id="350" r:id="rId24"/>
    <p:sldId id="352" r:id="rId25"/>
    <p:sldId id="354" r:id="rId26"/>
    <p:sldId id="355" r:id="rId27"/>
    <p:sldId id="356" r:id="rId28"/>
    <p:sldId id="357" r:id="rId29"/>
    <p:sldId id="358" r:id="rId30"/>
    <p:sldId id="359" r:id="rId31"/>
    <p:sldId id="360" r:id="rId32"/>
    <p:sldId id="361" r:id="rId33"/>
    <p:sldId id="287" r:id="rId34"/>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T" initial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E13"/>
    <a:srgbClr val="B9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85627" autoAdjust="0"/>
  </p:normalViewPr>
  <p:slideViewPr>
    <p:cSldViewPr>
      <p:cViewPr varScale="1">
        <p:scale>
          <a:sx n="121" d="100"/>
          <a:sy n="121" d="100"/>
        </p:scale>
        <p:origin x="834" y="10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106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563" tIns="45781" rIns="91563" bIns="45781"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563" tIns="45781" rIns="91563" bIns="45781" rtlCol="0"/>
          <a:lstStyle>
            <a:lvl1pPr algn="r" fontAlgn="auto">
              <a:spcBef>
                <a:spcPts val="0"/>
              </a:spcBef>
              <a:spcAft>
                <a:spcPts val="0"/>
              </a:spcAft>
              <a:defRPr sz="1200">
                <a:latin typeface="+mn-lt"/>
                <a:cs typeface="+mn-cs"/>
              </a:defRPr>
            </a:lvl1pPr>
          </a:lstStyle>
          <a:p>
            <a:pPr>
              <a:defRPr/>
            </a:pPr>
            <a:fld id="{3726AF01-3B4E-4455-AD25-A893B10C2863}" type="datetimeFigureOut">
              <a:rPr lang="en-GB"/>
              <a:pPr>
                <a:defRPr/>
              </a:pPr>
              <a:t>04/12/2023</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563" tIns="45781" rIns="91563" bIns="45781"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563" tIns="45781" rIns="91563" bIns="45781" rtlCol="0" anchor="b"/>
          <a:lstStyle>
            <a:lvl1pPr algn="r" fontAlgn="auto">
              <a:spcBef>
                <a:spcPts val="0"/>
              </a:spcBef>
              <a:spcAft>
                <a:spcPts val="0"/>
              </a:spcAft>
              <a:defRPr sz="1200">
                <a:latin typeface="+mn-lt"/>
                <a:cs typeface="+mn-cs"/>
              </a:defRPr>
            </a:lvl1pPr>
          </a:lstStyle>
          <a:p>
            <a:pPr>
              <a:defRPr/>
            </a:pPr>
            <a:fld id="{245F248B-2582-4261-960A-D9DE686F18EC}"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563" tIns="45781" rIns="91563" bIns="45781"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6038" y="0"/>
            <a:ext cx="2951162" cy="496888"/>
          </a:xfrm>
          <a:prstGeom prst="rect">
            <a:avLst/>
          </a:prstGeom>
        </p:spPr>
        <p:txBody>
          <a:bodyPr vert="horz" lIns="91563" tIns="45781" rIns="91563" bIns="45781" rtlCol="0"/>
          <a:lstStyle>
            <a:lvl1pPr algn="r" fontAlgn="auto">
              <a:spcBef>
                <a:spcPts val="0"/>
              </a:spcBef>
              <a:spcAft>
                <a:spcPts val="0"/>
              </a:spcAft>
              <a:defRPr sz="1200">
                <a:latin typeface="+mn-lt"/>
                <a:cs typeface="+mn-cs"/>
              </a:defRPr>
            </a:lvl1pPr>
          </a:lstStyle>
          <a:p>
            <a:pPr>
              <a:defRPr/>
            </a:pPr>
            <a:fld id="{0644E2C2-628E-40ED-8142-51E3A887E44A}" type="datetimeFigureOut">
              <a:rPr lang="en-GB"/>
              <a:pPr>
                <a:defRPr/>
              </a:pPr>
              <a:t>04/12/2023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563" tIns="45781" rIns="91563" bIns="45781" rtlCol="0" anchor="ctr"/>
          <a:lstStyle/>
          <a:p>
            <a:pPr lvl="0"/>
            <a:endParaRPr lang="en-GB" noProof="0"/>
          </a:p>
        </p:txBody>
      </p:sp>
      <p:sp>
        <p:nvSpPr>
          <p:cNvPr id="5" name="Notes Placeholder 4"/>
          <p:cNvSpPr>
            <a:spLocks noGrp="1"/>
          </p:cNvSpPr>
          <p:nvPr>
            <p:ph type="body" sz="quarter" idx="3"/>
          </p:nvPr>
        </p:nvSpPr>
        <p:spPr>
          <a:xfrm>
            <a:off x="681038" y="4783138"/>
            <a:ext cx="5446712" cy="3914775"/>
          </a:xfrm>
          <a:prstGeom prst="rect">
            <a:avLst/>
          </a:prstGeom>
        </p:spPr>
        <p:txBody>
          <a:bodyPr vert="horz" lIns="91563" tIns="45781" rIns="91563" bIns="4578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4038"/>
            <a:ext cx="2951163" cy="496887"/>
          </a:xfrm>
          <a:prstGeom prst="rect">
            <a:avLst/>
          </a:prstGeom>
        </p:spPr>
        <p:txBody>
          <a:bodyPr vert="horz" lIns="91563" tIns="45781" rIns="91563" bIns="45781"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6038" y="9444038"/>
            <a:ext cx="2951162" cy="496887"/>
          </a:xfrm>
          <a:prstGeom prst="rect">
            <a:avLst/>
          </a:prstGeom>
        </p:spPr>
        <p:txBody>
          <a:bodyPr vert="horz" lIns="91563" tIns="45781" rIns="91563" bIns="45781" rtlCol="0" anchor="b"/>
          <a:lstStyle>
            <a:lvl1pPr algn="r" fontAlgn="auto">
              <a:spcBef>
                <a:spcPts val="0"/>
              </a:spcBef>
              <a:spcAft>
                <a:spcPts val="0"/>
              </a:spcAft>
              <a:defRPr sz="1200">
                <a:latin typeface="+mn-lt"/>
                <a:cs typeface="+mn-cs"/>
              </a:defRPr>
            </a:lvl1pPr>
          </a:lstStyle>
          <a:p>
            <a:pPr>
              <a:defRPr/>
            </a:pPr>
            <a:fld id="{611A0994-0182-4470-BBE8-67C2C4D99CE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FA1742-BB47-4E7F-ADA8-C20AB9451A52}" type="slidenum">
              <a:rPr lang="en-GB">
                <a:cs typeface="Arial" charset="0"/>
              </a:rPr>
              <a:pPr fontAlgn="base">
                <a:spcBef>
                  <a:spcPct val="0"/>
                </a:spcBef>
                <a:spcAft>
                  <a:spcPct val="0"/>
                </a:spcAft>
                <a:defRPr/>
              </a:pPr>
              <a:t>1</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7B65F6-C852-4272-AE4E-02A3BCBCDCA3}" type="slidenum">
              <a:rPr lang="en-GB">
                <a:cs typeface="Arial" charset="0"/>
              </a:rPr>
              <a:pPr fontAlgn="base">
                <a:spcBef>
                  <a:spcPct val="0"/>
                </a:spcBef>
                <a:spcAft>
                  <a:spcPct val="0"/>
                </a:spcAft>
                <a:defRPr/>
              </a:pPr>
              <a:t>3</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p:cNvSpPr>
          <p:nvPr>
            <p:ph type="sldImg"/>
          </p:nvPr>
        </p:nvSpPr>
        <p:spPr bwMode="auto">
          <a:noFill/>
          <a:ln>
            <a:solidFill>
              <a:srgbClr val="000000"/>
            </a:solidFill>
            <a:miter lim="800000"/>
            <a:headEnd/>
            <a:tailEnd/>
          </a:ln>
        </p:spPr>
      </p:sp>
      <p:sp>
        <p:nvSpPr>
          <p:cNvPr id="2457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7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19708A-F664-4606-B3E2-A1C375D7BEC7}" type="slidenum">
              <a:rPr lang="en-GB">
                <a:cs typeface="Arial" charset="0"/>
              </a:rPr>
              <a:pPr fontAlgn="base">
                <a:spcBef>
                  <a:spcPct val="0"/>
                </a:spcBef>
                <a:spcAft>
                  <a:spcPct val="0"/>
                </a:spcAft>
                <a:defRPr/>
              </a:pPr>
              <a:t>4</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p:cNvSpPr>
          <p:nvPr>
            <p:ph type="sldImg"/>
          </p:nvPr>
        </p:nvSpPr>
        <p:spPr bwMode="auto">
          <a:noFill/>
          <a:ln>
            <a:solidFill>
              <a:srgbClr val="000000"/>
            </a:solidFill>
            <a:miter lim="800000"/>
            <a:headEnd/>
            <a:tailEnd/>
          </a:ln>
        </p:spPr>
      </p:sp>
      <p:sp>
        <p:nvSpPr>
          <p:cNvPr id="3174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317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CC3019-67E8-4357-BEDA-0103B49B8B02}" type="slidenum">
              <a:rPr lang="en-GB">
                <a:cs typeface="Arial" charset="0"/>
              </a:rPr>
              <a:pPr fontAlgn="base">
                <a:spcBef>
                  <a:spcPct val="0"/>
                </a:spcBef>
                <a:spcAft>
                  <a:spcPct val="0"/>
                </a:spcAft>
                <a:defRPr/>
              </a:pPr>
              <a:t>9</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3789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FA9784-214B-4294-AB7E-5E6B26E52127}" type="slidenum">
              <a:rPr lang="en-GB">
                <a:cs typeface="Arial" charset="0"/>
              </a:rPr>
              <a:pPr fontAlgn="base">
                <a:spcBef>
                  <a:spcPct val="0"/>
                </a:spcBef>
                <a:spcAft>
                  <a:spcPct val="0"/>
                </a:spcAft>
                <a:defRPr/>
              </a:pPr>
              <a:t>14</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11A0994-0182-4470-BBE8-67C2C4D99CE1}" type="slidenum">
              <a:rPr lang="en-GB" smtClean="0"/>
              <a:pPr>
                <a:defRPr/>
              </a:pPr>
              <a:t>29</a:t>
            </a:fld>
            <a:endParaRPr lang="en-GB"/>
          </a:p>
        </p:txBody>
      </p:sp>
    </p:spTree>
    <p:extLst>
      <p:ext uri="{BB962C8B-B14F-4D97-AF65-F5344CB8AC3E}">
        <p14:creationId xmlns:p14="http://schemas.microsoft.com/office/powerpoint/2010/main" val="59948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772612-D10F-4145-981E-63F3AD0C0842}" type="slidenum">
              <a:rPr lang="en-GB">
                <a:cs typeface="Arial" charset="0"/>
              </a:rPr>
              <a:pPr fontAlgn="base">
                <a:spcBef>
                  <a:spcPct val="0"/>
                </a:spcBef>
                <a:spcAft>
                  <a:spcPct val="0"/>
                </a:spcAft>
                <a:defRPr/>
              </a:pPr>
              <a:t>30</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file:///\\localhost\Volumes\XRAID\Equipo%20Rojo\EU-OSHA\18-0115%20PPT%20templates%20update\PNG\PORTADA-RESEARCH.png" TargetMode="External"/><Relationship Id="rId5" Type="http://schemas.openxmlformats.org/officeDocument/2006/relationships/image" Target="../media/image5.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3926"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pic>
        <p:nvPicPr>
          <p:cNvPr id="19" name="imagen-portada-RESEARCH-1.png"/>
          <p:cNvPicPr>
            <a:picLocks/>
          </p:cNvPicPr>
          <p:nvPr/>
        </p:nvPicPr>
        <p:blipFill>
          <a:blip r:embed="rId6" cstate="print">
            <a:extLst>
              <a:ext uri="{28A0092B-C50C-407E-A947-70E740481C1C}">
                <a14:useLocalDpi xmlns:a14="http://schemas.microsoft.com/office/drawing/2010/main" val="0"/>
              </a:ext>
            </a:extLst>
          </a:blip>
          <a:srcRect/>
          <a:stretch/>
        </p:blipFill>
        <p:spPr>
          <a:xfrm>
            <a:off x="3048" y="0"/>
            <a:ext cx="9137904" cy="2554224"/>
          </a:xfrm>
          <a:prstGeom prst="rect">
            <a:avLst/>
          </a:prstGeom>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6" name="Picture 15">
            <a:extLst>
              <a:ext uri="{FF2B5EF4-FFF2-40B4-BE49-F238E27FC236}">
                <a16:creationId xmlns:a16="http://schemas.microsoft.com/office/drawing/2014/main" id="{AE1ECEC6-D6B3-4F71-8C27-9C30DC0201A6}"/>
              </a:ext>
            </a:extLst>
          </p:cNvPr>
          <p:cNvPicPr>
            <a:picLocks noChangeAspect="1"/>
          </p:cNvPicPr>
          <p:nvPr userDrawn="1"/>
        </p:nvPicPr>
        <p:blipFill>
          <a:blip r:embed="rId8"/>
          <a:srcRect/>
          <a:stretch>
            <a:fillRect/>
          </a:stretch>
        </p:blipFill>
        <p:spPr bwMode="auto">
          <a:xfrm>
            <a:off x="8442325" y="-34925"/>
            <a:ext cx="695325" cy="5210175"/>
          </a:xfrm>
          <a:prstGeom prst="rect">
            <a:avLst/>
          </a:prstGeom>
          <a:noFill/>
          <a:ln w="9525">
            <a:noFill/>
            <a:miter lim="800000"/>
            <a:headEnd/>
            <a:tailEnd/>
          </a:ln>
        </p:spPr>
      </p:pic>
      <p:pic>
        <p:nvPicPr>
          <p:cNvPr id="17" name="Picture 16">
            <a:extLst>
              <a:ext uri="{FF2B5EF4-FFF2-40B4-BE49-F238E27FC236}">
                <a16:creationId xmlns:a16="http://schemas.microsoft.com/office/drawing/2014/main" id="{6CDC8E7D-60D7-4B5B-A36E-95F21B98E371}"/>
              </a:ext>
            </a:extLst>
          </p:cNvPr>
          <p:cNvPicPr>
            <a:picLocks noChangeAspect="1"/>
          </p:cNvPicPr>
          <p:nvPr userDrawn="1"/>
        </p:nvPicPr>
        <p:blipFill>
          <a:blip r:embed="rId9"/>
          <a:srcRect/>
          <a:stretch>
            <a:fillRect/>
          </a:stretch>
        </p:blipFill>
        <p:spPr bwMode="auto">
          <a:xfrm>
            <a:off x="-36513" y="-177800"/>
            <a:ext cx="9180513" cy="2751138"/>
          </a:xfrm>
          <a:prstGeom prst="rect">
            <a:avLst/>
          </a:prstGeom>
          <a:noFill/>
          <a:ln w="9525">
            <a:noFill/>
            <a:miter lim="800000"/>
            <a:headEnd/>
            <a:tailEnd/>
          </a:ln>
        </p:spPr>
      </p:pic>
    </p:spTree>
    <p:extLst>
      <p:ext uri="{BB962C8B-B14F-4D97-AF65-F5344CB8AC3E}">
        <p14:creationId xmlns:p14="http://schemas.microsoft.com/office/powerpoint/2010/main" val="349209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250913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7017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42181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94153234-9F01-4B59-9A95-602FED361E91}" type="datetimeFigureOut">
              <a:rPr lang="nl-NL"/>
              <a:pPr>
                <a:defRPr/>
              </a:pPr>
              <a:t>4-12-2023</a:t>
            </a:fld>
            <a:endParaRPr lang="nl-NL"/>
          </a:p>
        </p:txBody>
      </p:sp>
      <p:sp>
        <p:nvSpPr>
          <p:cNvPr id="5" name="Tijdelijke aanduiding voor voettekst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nl-NL"/>
          </a:p>
        </p:txBody>
      </p:sp>
      <p:sp>
        <p:nvSpPr>
          <p:cNvPr id="6" name="Tijdelijke aanduiding voor dianumm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FFFA2C1A-DC78-4270-B08F-08BABF7B87EB}" type="slidenum">
              <a:rPr lang="nl-NL"/>
              <a:pPr>
                <a:defRPr/>
              </a:pPr>
              <a:t>‹#›</a:t>
            </a:fld>
            <a:endParaRPr lang="nl-NL"/>
          </a:p>
        </p:txBody>
      </p:sp>
    </p:spTree>
    <p:extLst>
      <p:ext uri="{BB962C8B-B14F-4D97-AF65-F5344CB8AC3E}">
        <p14:creationId xmlns:p14="http://schemas.microsoft.com/office/powerpoint/2010/main" val="351385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5245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13"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sp>
        <p:nvSpPr>
          <p:cNvPr id="16"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9" name="PORTADA-RESEARCH.png" descr="/Volumes/XRAID/Equipo Rojo/EU-OSHA/18-0115 PPT templates update/PNG/PORTADA-RESEARCH.png">
            <a:extLst>
              <a:ext uri="{FF2B5EF4-FFF2-40B4-BE49-F238E27FC236}">
                <a16:creationId xmlns:a16="http://schemas.microsoft.com/office/drawing/2014/main" id="{930F0220-B0CC-4F1F-9F7D-7399459CEFE5}"/>
              </a:ext>
            </a:extLst>
          </p:cNvPr>
          <p:cNvPicPr>
            <a:picLocks/>
          </p:cNvPicPr>
          <p:nvPr userDrawn="1"/>
        </p:nvPicPr>
        <p:blipFill>
          <a:blip r:embed="rId2" r:link="rId6"/>
          <a:srcRect/>
          <a:stretch>
            <a:fillRect/>
          </a:stretch>
        </p:blipFill>
        <p:spPr bwMode="auto">
          <a:xfrm>
            <a:off x="-1588" y="0"/>
            <a:ext cx="9144001" cy="5145088"/>
          </a:xfrm>
          <a:prstGeom prst="rect">
            <a:avLst/>
          </a:prstGeom>
          <a:noFill/>
          <a:ln w="9525">
            <a:noFill/>
            <a:miter lim="800000"/>
            <a:headEnd/>
            <a:tailEnd/>
          </a:ln>
        </p:spPr>
      </p:pic>
      <p:pic>
        <p:nvPicPr>
          <p:cNvPr id="10" name="Bild 2" descr="111004_EU-OSHA_PPT_Corporate logo.png">
            <a:extLst>
              <a:ext uri="{FF2B5EF4-FFF2-40B4-BE49-F238E27FC236}">
                <a16:creationId xmlns:a16="http://schemas.microsoft.com/office/drawing/2014/main" id="{9E31C386-A674-4091-ACBB-E862DCCE589B}"/>
              </a:ext>
            </a:extLst>
          </p:cNvPr>
          <p:cNvPicPr>
            <a:picLocks noChangeAspect="1"/>
          </p:cNvPicPr>
          <p:nvPr userDrawn="1"/>
        </p:nvPicPr>
        <p:blipFill>
          <a:blip r:embed="rId7"/>
          <a:srcRect/>
          <a:stretch>
            <a:fillRect/>
          </a:stretch>
        </p:blipFill>
        <p:spPr bwMode="auto">
          <a:xfrm>
            <a:off x="444500" y="4132263"/>
            <a:ext cx="958850" cy="542925"/>
          </a:xfrm>
          <a:prstGeom prst="rect">
            <a:avLst/>
          </a:prstGeom>
          <a:noFill/>
          <a:ln w="9525">
            <a:noFill/>
            <a:miter lim="800000"/>
            <a:headEnd/>
            <a:tailEnd/>
          </a:ln>
        </p:spPr>
      </p:pic>
      <p:pic>
        <p:nvPicPr>
          <p:cNvPr id="11" name="Bild 4" descr="111004_EU-OSHA_PPT_EU logo.png">
            <a:extLst>
              <a:ext uri="{FF2B5EF4-FFF2-40B4-BE49-F238E27FC236}">
                <a16:creationId xmlns:a16="http://schemas.microsoft.com/office/drawing/2014/main" id="{F08D0ECF-6BB3-4380-A22A-939431F09E92}"/>
              </a:ext>
            </a:extLst>
          </p:cNvPr>
          <p:cNvPicPr>
            <a:picLocks noChangeAspect="1"/>
          </p:cNvPicPr>
          <p:nvPr userDrawn="1"/>
        </p:nvPicPr>
        <p:blipFill>
          <a:blip r:embed="rId8"/>
          <a:srcRect/>
          <a:stretch>
            <a:fillRect/>
          </a:stretch>
        </p:blipFill>
        <p:spPr bwMode="auto">
          <a:xfrm>
            <a:off x="7723188" y="4430713"/>
            <a:ext cx="373062" cy="244475"/>
          </a:xfrm>
          <a:prstGeom prst="rect">
            <a:avLst/>
          </a:prstGeom>
          <a:noFill/>
          <a:ln w="9525">
            <a:noFill/>
            <a:miter lim="800000"/>
            <a:headEnd/>
            <a:tailEnd/>
          </a:ln>
        </p:spPr>
      </p:pic>
      <p:sp>
        <p:nvSpPr>
          <p:cNvPr id="12" name="Textplatzhalter 2">
            <a:extLst>
              <a:ext uri="{FF2B5EF4-FFF2-40B4-BE49-F238E27FC236}">
                <a16:creationId xmlns:a16="http://schemas.microsoft.com/office/drawing/2014/main" id="{80F4AA7D-91FB-406D-92CB-F1761D0D8811}"/>
              </a:ext>
            </a:extLst>
          </p:cNvPr>
          <p:cNvSpPr txBox="1">
            <a:spLocks/>
          </p:cNvSpPr>
          <p:nvPr userDrawn="1"/>
        </p:nvSpPr>
        <p:spPr>
          <a:xfrm>
            <a:off x="450850" y="4816475"/>
            <a:ext cx="7439025" cy="246063"/>
          </a:xfrm>
          <a:prstGeom prst="rect">
            <a:avLst/>
          </a:prstGeom>
        </p:spPr>
        <p:txBody>
          <a:bodyPr lIns="0" tIns="0" rIns="0" bIns="0" anchor="ctr"/>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defRPr/>
            </a:pPr>
            <a:r>
              <a:rPr lang="ro-RO" sz="675"/>
              <a:t>Securitatea și sănătatea în muncă – preocuparea noastră, a tuturor. În avantajul tău. În beneficiul companiilor.</a:t>
            </a:r>
          </a:p>
        </p:txBody>
      </p:sp>
    </p:spTree>
    <p:extLst>
      <p:ext uri="{BB962C8B-B14F-4D97-AF65-F5344CB8AC3E}">
        <p14:creationId xmlns:p14="http://schemas.microsoft.com/office/powerpoint/2010/main" val="176884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4D061D-8749-4407-8F38-72D6942B8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93F50C70-949A-494D-9C88-D11814889230}"/>
              </a:ext>
            </a:extLst>
          </p:cNvPr>
          <p:cNvSpPr txBox="1"/>
          <p:nvPr/>
        </p:nvSpPr>
        <p:spPr>
          <a:xfrm>
            <a:off x="1788820" y="1172240"/>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5" name="TextBox 4">
            <a:extLst>
              <a:ext uri="{FF2B5EF4-FFF2-40B4-BE49-F238E27FC236}">
                <a16:creationId xmlns:a16="http://schemas.microsoft.com/office/drawing/2014/main" id="{A3086950-45AF-4433-A8AD-A5B5B22A4D8B}"/>
              </a:ext>
            </a:extLst>
          </p:cNvPr>
          <p:cNvSpPr txBox="1"/>
          <p:nvPr/>
        </p:nvSpPr>
        <p:spPr>
          <a:xfrm>
            <a:off x="1788820" y="1779662"/>
            <a:ext cx="4968552" cy="369332"/>
          </a:xfrm>
          <a:prstGeom prst="rect">
            <a:avLst/>
          </a:prstGeom>
          <a:noFill/>
        </p:spPr>
        <p:txBody>
          <a:bodyPr wrap="square" rtlCol="0">
            <a:spAutoFit/>
          </a:bodyPr>
          <a:lstStyle/>
          <a:p>
            <a:r>
              <a:rPr lang="en-IE" dirty="0">
                <a:solidFill>
                  <a:schemeClr val="tx2"/>
                </a:solidFill>
                <a:ea typeface="+mj-ea"/>
                <a:cs typeface="Trebuchet MS"/>
              </a:rPr>
              <a:t>@</a:t>
            </a:r>
            <a:r>
              <a:rPr lang="en-IE" dirty="0" err="1">
                <a:solidFill>
                  <a:schemeClr val="tx2"/>
                </a:solidFill>
                <a:ea typeface="+mj-ea"/>
                <a:cs typeface="Trebuchet MS"/>
              </a:rPr>
              <a:t>EuropeanAgencyforSafetyandHealthatWork</a:t>
            </a:r>
            <a:endParaRPr lang="en-GB" dirty="0"/>
          </a:p>
        </p:txBody>
      </p:sp>
      <p:sp>
        <p:nvSpPr>
          <p:cNvPr id="6" name="TextBox 5">
            <a:extLst>
              <a:ext uri="{FF2B5EF4-FFF2-40B4-BE49-F238E27FC236}">
                <a16:creationId xmlns:a16="http://schemas.microsoft.com/office/drawing/2014/main" id="{220F26A2-D3C8-41A9-8CA8-83C1C834FB35}"/>
              </a:ext>
            </a:extLst>
          </p:cNvPr>
          <p:cNvSpPr txBox="1"/>
          <p:nvPr/>
        </p:nvSpPr>
        <p:spPr>
          <a:xfrm>
            <a:off x="1787638" y="2387084"/>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7" name="TextBox 6">
            <a:extLst>
              <a:ext uri="{FF2B5EF4-FFF2-40B4-BE49-F238E27FC236}">
                <a16:creationId xmlns:a16="http://schemas.microsoft.com/office/drawing/2014/main" id="{81987933-DCD1-4BB5-8F94-7ECB9C9FB410}"/>
              </a:ext>
            </a:extLst>
          </p:cNvPr>
          <p:cNvSpPr txBox="1"/>
          <p:nvPr/>
        </p:nvSpPr>
        <p:spPr>
          <a:xfrm>
            <a:off x="1787638" y="2973204"/>
            <a:ext cx="6456770" cy="369332"/>
          </a:xfrm>
          <a:prstGeom prst="rect">
            <a:avLst/>
          </a:prstGeom>
          <a:noFill/>
        </p:spPr>
        <p:txBody>
          <a:bodyPr wrap="square" rtlCol="0">
            <a:spAutoFit/>
          </a:bodyPr>
          <a:lstStyle/>
          <a:p>
            <a:r>
              <a:rPr lang="en-US" dirty="0">
                <a:solidFill>
                  <a:schemeClr val="tx2"/>
                </a:solidFill>
                <a:ea typeface="+mj-ea"/>
                <a:cs typeface="Trebuchet MS"/>
              </a:rPr>
              <a:t>European Agency for Safety and Health at Work (EU-OSHA)</a:t>
            </a:r>
            <a:endParaRPr lang="en-GB" dirty="0"/>
          </a:p>
        </p:txBody>
      </p:sp>
      <p:sp>
        <p:nvSpPr>
          <p:cNvPr id="8" name="TextBox 7">
            <a:extLst>
              <a:ext uri="{FF2B5EF4-FFF2-40B4-BE49-F238E27FC236}">
                <a16:creationId xmlns:a16="http://schemas.microsoft.com/office/drawing/2014/main" id="{1124CAFB-76EA-42F4-8B8A-767C2B094E8B}"/>
              </a:ext>
            </a:extLst>
          </p:cNvPr>
          <p:cNvSpPr txBox="1"/>
          <p:nvPr/>
        </p:nvSpPr>
        <p:spPr>
          <a:xfrm>
            <a:off x="1787638" y="3601928"/>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9" name="TextBox 8">
            <a:extLst>
              <a:ext uri="{FF2B5EF4-FFF2-40B4-BE49-F238E27FC236}">
                <a16:creationId xmlns:a16="http://schemas.microsoft.com/office/drawing/2014/main" id="{2AFD4251-AF3B-4454-B2A7-454DC1CAD1D9}"/>
              </a:ext>
            </a:extLst>
          </p:cNvPr>
          <p:cNvSpPr txBox="1"/>
          <p:nvPr/>
        </p:nvSpPr>
        <p:spPr>
          <a:xfrm>
            <a:off x="450001" y="85378"/>
            <a:ext cx="3960440" cy="461665"/>
          </a:xfrm>
          <a:prstGeom prst="rect">
            <a:avLst/>
          </a:prstGeom>
          <a:noFill/>
        </p:spPr>
        <p:txBody>
          <a:bodyPr wrap="square" rtlCol="0">
            <a:spAutoFit/>
          </a:bodyPr>
          <a:lstStyle/>
          <a:p>
            <a:r>
              <a:rPr lang="en-IE" sz="2400" b="1" dirty="0">
                <a:solidFill>
                  <a:schemeClr val="tx2"/>
                </a:solidFill>
                <a:ea typeface="+mj-ea"/>
              </a:rPr>
              <a:t>THANK YOU!</a:t>
            </a:r>
            <a:endParaRPr lang="en-GB" sz="2400" b="1" dirty="0"/>
          </a:p>
        </p:txBody>
      </p:sp>
    </p:spTree>
    <p:extLst>
      <p:ext uri="{BB962C8B-B14F-4D97-AF65-F5344CB8AC3E}">
        <p14:creationId xmlns:p14="http://schemas.microsoft.com/office/powerpoint/2010/main" val="174235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320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8554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23977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84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335308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file://localhost/Volumes/XRAID/Equipo%20Rojo/EU-OSHA/18-0115%20PPT%20templates%20update/PNG/FONDO-PATRON-RESEARCH.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FONDO-PATRON-RESEARCH.png" descr="/Volumes/XRAID/Equipo Rojo/EU-OSHA/18-0115 PPT templates update/PNG/FONDO-PATRON-RESEARCH.png"/>
          <p:cNvPicPr>
            <a:picLocks/>
          </p:cNvPicPr>
          <p:nvPr/>
        </p:nvPicPr>
        <p:blipFill>
          <a:blip r:embed="rId15" r:link="rId16">
            <a:extLst>
              <a:ext uri="{28A0092B-C50C-407E-A947-70E740481C1C}">
                <a14:useLocalDpi xmlns:a14="http://schemas.microsoft.com/office/drawing/2010/main" val="0"/>
              </a:ext>
            </a:extLst>
          </a:blip>
          <a:stretch>
            <a:fillRect/>
          </a:stretch>
        </p:blipFill>
        <p:spPr>
          <a:xfrm>
            <a:off x="0" y="0"/>
            <a:ext cx="9180000" cy="51444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https://osha.europa.eu</a:t>
            </a:r>
          </a:p>
        </p:txBody>
      </p:sp>
      <p:pic>
        <p:nvPicPr>
          <p:cNvPr id="9" name="Bild 3" descr="111004_EU-OSHA_PPT_Corporate logo_inner slide.png"/>
          <p:cNvPicPr>
            <a:picLocks noChangeAspect="1"/>
          </p:cNvPicPr>
          <p:nvPr/>
        </p:nvPicPr>
        <p:blipFill>
          <a:blip r:embed="rId17" cstate="print"/>
          <a:srcRect/>
          <a:stretch>
            <a:fillRect/>
          </a:stretch>
        </p:blipFill>
        <p:spPr bwMode="auto">
          <a:xfrm>
            <a:off x="442913" y="4705350"/>
            <a:ext cx="816719" cy="233363"/>
          </a:xfrm>
          <a:prstGeom prst="rect">
            <a:avLst/>
          </a:prstGeom>
          <a:noFill/>
          <a:ln w="9525">
            <a:noFill/>
            <a:miter lim="800000"/>
            <a:headEnd/>
            <a:tailEnd/>
          </a:ln>
        </p:spPr>
      </p:pic>
    </p:spTree>
    <p:extLst>
      <p:ext uri="{BB962C8B-B14F-4D97-AF65-F5344CB8AC3E}">
        <p14:creationId xmlns:p14="http://schemas.microsoft.com/office/powerpoint/2010/main" val="15415348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osha.europa.eu/en/themes/digitalisation-wo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osha.europa.eu/en/publications/advanced-robotics-artificial-intelligence-and-automation-tasks-definitions-uses-policies-and-strategies-and-occupational-safety-and-health" TargetMode="External"/><Relationship Id="rId7" Type="http://schemas.openxmlformats.org/officeDocument/2006/relationships/hyperlink" Target="https://osha.europa.eu/en/themes/digitalisation-work"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osha.europa.eu/en/publications/artificial-intelligence-advanced-robotics-and-automation-tasks-work-taxonomy-policies-and-strategies-europe" TargetMode="External"/><Relationship Id="rId5" Type="http://schemas.openxmlformats.org/officeDocument/2006/relationships/hyperlink" Target="https://osha.europa.eu/en/publications/impact-artificial-intelligence-occupational-safety-and-health" TargetMode="External"/><Relationship Id="rId4" Type="http://schemas.openxmlformats.org/officeDocument/2006/relationships/hyperlink" Target="https://osha.europa.eu/en/publications/digitalisation-and-occupational-safety-and-health-eu-osha-research-programme" TargetMode="External"/><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igital-strategy.ec.europa.eu/en/library/definition-artificial-intelligence-main-capabilities-and-scientific-discipli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95288" y="2998788"/>
            <a:ext cx="8280400" cy="692150"/>
          </a:xfrm>
        </p:spPr>
        <p:txBody>
          <a:bodyPr>
            <a:spAutoFit/>
          </a:bodyPr>
          <a:lstStyle/>
          <a:p>
            <a:pPr algn="ctr" eaLnBrk="1" hangingPunct="1">
              <a:lnSpc>
                <a:spcPct val="150000"/>
              </a:lnSpc>
              <a:spcBef>
                <a:spcPts val="1200"/>
              </a:spcBef>
              <a:spcAft>
                <a:spcPts val="1200"/>
              </a:spcAft>
            </a:pPr>
            <a:r>
              <a:rPr lang="ro-RO" sz="1600" dirty="0">
                <a:cs typeface="Trebuchet MS" pitchFamily="34" charset="0"/>
              </a:rPr>
              <a:t>Robotica avansată, inteligența artificială și automatizarea sarcinilor: </a:t>
            </a:r>
            <a:br>
              <a:rPr lang="en-US" sz="1600" dirty="0">
                <a:cs typeface="Trebuchet MS" pitchFamily="34" charset="0"/>
              </a:rPr>
            </a:br>
            <a:r>
              <a:rPr lang="ro-RO" sz="1600" dirty="0">
                <a:cs typeface="Trebuchet MS" pitchFamily="34" charset="0"/>
              </a:rPr>
              <a:t>definiții, utilizări, politici și strategii și securitatea și sănătatea în muncă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49263" y="134938"/>
            <a:ext cx="8226425" cy="366712"/>
          </a:xfrm>
        </p:spPr>
        <p:txBody>
          <a:bodyPr/>
          <a:lstStyle/>
          <a:p>
            <a:pPr eaLnBrk="1" hangingPunct="1"/>
            <a:r>
              <a:rPr lang="ro-RO" sz="1600">
                <a:cs typeface="Trebuchet MS" pitchFamily="34" charset="0"/>
              </a:rPr>
              <a:t>Taxonomia pentru sistemele de IA și robotica avansată pentru automatizarea sarcinilor</a:t>
            </a:r>
          </a:p>
        </p:txBody>
      </p:sp>
      <p:pic>
        <p:nvPicPr>
          <p:cNvPr id="32770" name="Picture 2"/>
          <p:cNvPicPr>
            <a:picLocks noChangeAspect="1"/>
          </p:cNvPicPr>
          <p:nvPr/>
        </p:nvPicPr>
        <p:blipFill>
          <a:blip r:embed="rId2"/>
          <a:srcRect/>
          <a:stretch>
            <a:fillRect/>
          </a:stretch>
        </p:blipFill>
        <p:spPr bwMode="auto">
          <a:xfrm>
            <a:off x="2051844" y="842963"/>
            <a:ext cx="5040313" cy="41243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49263" y="50800"/>
            <a:ext cx="8226425" cy="525463"/>
          </a:xfrm>
        </p:spPr>
        <p:txBody>
          <a:bodyPr/>
          <a:lstStyle/>
          <a:p>
            <a:pPr eaLnBrk="1" hangingPunct="1"/>
            <a:r>
              <a:rPr lang="ro-RO">
                <a:cs typeface="Trebuchet MS" pitchFamily="34" charset="0"/>
              </a:rPr>
              <a:t>Cartografierea utilizărilor actuale și potențiale: Automatizarea sarcinilor cognitive</a:t>
            </a:r>
          </a:p>
        </p:txBody>
      </p:sp>
      <p:sp>
        <p:nvSpPr>
          <p:cNvPr id="3" name="Content Placeholder 2"/>
          <p:cNvSpPr>
            <a:spLocks noGrp="1"/>
          </p:cNvSpPr>
          <p:nvPr>
            <p:ph sz="half" idx="1"/>
          </p:nvPr>
        </p:nvSpPr>
        <p:spPr>
          <a:xfrm>
            <a:off x="449263" y="836613"/>
            <a:ext cx="7723187" cy="3644900"/>
          </a:xfrm>
        </p:spPr>
        <p:txBody>
          <a:bodyPr rtlCol="0">
            <a:normAutofit/>
          </a:bodyPr>
          <a:lstStyle/>
          <a:p>
            <a:pPr marL="189000" indent="-189000" eaLnBrk="1" fontAlgn="auto" hangingPunct="1">
              <a:spcAft>
                <a:spcPts val="0"/>
              </a:spcAft>
              <a:defRPr/>
            </a:pPr>
            <a:endParaRPr lang="en-US" sz="1350" dirty="0"/>
          </a:p>
          <a:p>
            <a:pPr marL="189000" indent="-189000" eaLnBrk="1" fontAlgn="auto" hangingPunct="1">
              <a:spcAft>
                <a:spcPts val="0"/>
              </a:spcAft>
              <a:defRPr/>
            </a:pPr>
            <a:endParaRPr lang="en-GB" sz="1350" dirty="0"/>
          </a:p>
        </p:txBody>
      </p:sp>
      <p:sp>
        <p:nvSpPr>
          <p:cNvPr id="33795" name="TextBox 4"/>
          <p:cNvSpPr txBox="1">
            <a:spLocks noChangeArrowheads="1"/>
          </p:cNvSpPr>
          <p:nvPr/>
        </p:nvSpPr>
        <p:spPr bwMode="auto">
          <a:xfrm>
            <a:off x="6838950" y="4141788"/>
            <a:ext cx="2051050" cy="507831"/>
          </a:xfrm>
          <a:prstGeom prst="rect">
            <a:avLst/>
          </a:prstGeom>
          <a:noFill/>
          <a:ln w="9525">
            <a:noFill/>
            <a:miter lim="800000"/>
            <a:headEnd/>
            <a:tailEnd/>
          </a:ln>
        </p:spPr>
        <p:txBody>
          <a:bodyPr>
            <a:spAutoFit/>
          </a:bodyPr>
          <a:lstStyle/>
          <a:p>
            <a:r>
              <a:rPr lang="ro-RO" sz="900" dirty="0"/>
              <a:t>Distribuția sectorului NACE    </a:t>
            </a:r>
          </a:p>
          <a:p>
            <a:r>
              <a:rPr lang="ro-RO" sz="900" dirty="0"/>
              <a:t>în conformitate cu </a:t>
            </a:r>
            <a:r>
              <a:rPr lang="ro-RO" sz="900" b="1" dirty="0"/>
              <a:t>literatura</a:t>
            </a:r>
            <a:r>
              <a:rPr lang="ro-RO" sz="900" dirty="0"/>
              <a:t> științifică</a:t>
            </a:r>
          </a:p>
        </p:txBody>
      </p:sp>
      <p:sp>
        <p:nvSpPr>
          <p:cNvPr id="33796" name="TextBox 5"/>
          <p:cNvSpPr txBox="1">
            <a:spLocks noChangeArrowheads="1"/>
          </p:cNvSpPr>
          <p:nvPr/>
        </p:nvSpPr>
        <p:spPr bwMode="auto">
          <a:xfrm>
            <a:off x="1420813" y="4592638"/>
            <a:ext cx="5011308" cy="430887"/>
          </a:xfrm>
          <a:prstGeom prst="rect">
            <a:avLst/>
          </a:prstGeom>
          <a:noFill/>
          <a:ln w="9525">
            <a:noFill/>
            <a:miter lim="800000"/>
            <a:headEnd/>
            <a:tailEnd/>
          </a:ln>
        </p:spPr>
        <p:txBody>
          <a:bodyPr wrap="none">
            <a:spAutoFit/>
          </a:bodyPr>
          <a:lstStyle/>
          <a:p>
            <a:r>
              <a:rPr lang="ro-RO" sz="1100" dirty="0">
                <a:solidFill>
                  <a:srgbClr val="003399"/>
                </a:solidFill>
              </a:rPr>
              <a:t>*</a:t>
            </a:r>
            <a:r>
              <a:rPr lang="ro-RO" sz="1100" b="1" dirty="0">
                <a:solidFill>
                  <a:srgbClr val="003399"/>
                </a:solidFill>
              </a:rPr>
              <a:t>Servicii administrative și activități de sprijin </a:t>
            </a:r>
            <a:r>
              <a:rPr lang="ro-RO" sz="1100" dirty="0">
                <a:solidFill>
                  <a:srgbClr val="003399"/>
                </a:solidFill>
              </a:rPr>
              <a:t>și </a:t>
            </a:r>
            <a:r>
              <a:rPr lang="ro-RO" sz="1100" b="1" dirty="0">
                <a:solidFill>
                  <a:srgbClr val="003399"/>
                </a:solidFill>
              </a:rPr>
              <a:t>Informare și comunicare </a:t>
            </a:r>
          </a:p>
          <a:p>
            <a:r>
              <a:rPr lang="ro-RO" sz="1100" dirty="0">
                <a:solidFill>
                  <a:srgbClr val="003399"/>
                </a:solidFill>
              </a:rPr>
              <a:t>au fost evidențiate suplimentar prin consultarea punctelor focale naționale</a:t>
            </a:r>
          </a:p>
        </p:txBody>
      </p:sp>
      <p:pic>
        <p:nvPicPr>
          <p:cNvPr id="33797" name="Picture 6"/>
          <p:cNvPicPr>
            <a:picLocks noChangeAspect="1"/>
          </p:cNvPicPr>
          <p:nvPr/>
        </p:nvPicPr>
        <p:blipFill>
          <a:blip r:embed="rId2"/>
          <a:srcRect/>
          <a:stretch>
            <a:fillRect/>
          </a:stretch>
        </p:blipFill>
        <p:spPr bwMode="auto">
          <a:xfrm>
            <a:off x="1420813" y="860425"/>
            <a:ext cx="5472112" cy="36766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spAutoFit/>
          </a:bodyPr>
          <a:lstStyle/>
          <a:p>
            <a:pPr eaLnBrk="1" hangingPunct="1"/>
            <a:r>
              <a:rPr lang="ro-RO">
                <a:cs typeface="Trebuchet MS" pitchFamily="34" charset="0"/>
              </a:rPr>
              <a:t>Cartografierea utilizărilor: Distribuția tehnologiilor pentru sarcini cognitive</a:t>
            </a:r>
          </a:p>
        </p:txBody>
      </p:sp>
      <p:sp>
        <p:nvSpPr>
          <p:cNvPr id="3" name="Content Placeholder 2"/>
          <p:cNvSpPr>
            <a:spLocks noGrp="1"/>
          </p:cNvSpPr>
          <p:nvPr>
            <p:ph sz="half" idx="1"/>
          </p:nvPr>
        </p:nvSpPr>
        <p:spPr>
          <a:xfrm>
            <a:off x="449263" y="836613"/>
            <a:ext cx="7939087" cy="3421449"/>
          </a:xfrm>
        </p:spPr>
        <p:txBody>
          <a:bodyPr rtlCol="0">
            <a:spAutoFit/>
          </a:bodyPr>
          <a:lstStyle/>
          <a:p>
            <a:pPr marL="0" indent="0" eaLnBrk="1" fontAlgn="auto" hangingPunct="1">
              <a:spcAft>
                <a:spcPts val="0"/>
              </a:spcAft>
              <a:buNone/>
              <a:defRPr/>
            </a:pPr>
            <a:r>
              <a:rPr lang="ro-RO" sz="1300" dirty="0"/>
              <a:t>Sistemele de IA se încadrează, de obicei, într-una din următoarele patru categorii:</a:t>
            </a:r>
          </a:p>
          <a:p>
            <a:pPr lvl="3">
              <a:buFont typeface="Wingdings" panose="05000000000000000000" pitchFamily="2" charset="2"/>
              <a:buChar char="§"/>
              <a:defRPr/>
            </a:pPr>
            <a:r>
              <a:rPr lang="ro-RO" sz="1300" dirty="0">
                <a:solidFill>
                  <a:srgbClr val="003399"/>
                </a:solidFill>
              </a:rPr>
              <a:t>Software automatizat (aplicații de învățare, testare de software, sisteme informatice clinice etc.)</a:t>
            </a:r>
            <a:r>
              <a:rPr lang="en-US" sz="1300" dirty="0">
                <a:solidFill>
                  <a:srgbClr val="003399"/>
                </a:solidFill>
              </a:rPr>
              <a:t>.</a:t>
            </a:r>
            <a:endParaRPr lang="ro-RO" sz="1300" dirty="0">
              <a:solidFill>
                <a:srgbClr val="003399"/>
              </a:solidFill>
            </a:endParaRPr>
          </a:p>
          <a:p>
            <a:pPr lvl="3">
              <a:buFont typeface="Wingdings" panose="05000000000000000000" pitchFamily="2" charset="2"/>
              <a:buChar char="§"/>
              <a:defRPr/>
            </a:pPr>
            <a:r>
              <a:rPr lang="ro-RO" sz="1300" dirty="0">
                <a:solidFill>
                  <a:srgbClr val="003399"/>
                </a:solidFill>
              </a:rPr>
              <a:t>Sisteme de asistență pentru luarea deciziilor (frecvente în special în domeniul medical, financiar etc.)</a:t>
            </a:r>
            <a:r>
              <a:rPr lang="en-US" sz="1300" dirty="0">
                <a:solidFill>
                  <a:srgbClr val="003399"/>
                </a:solidFill>
              </a:rPr>
              <a:t>.</a:t>
            </a:r>
            <a:endParaRPr lang="ro-RO" sz="1300" dirty="0">
              <a:solidFill>
                <a:srgbClr val="003399"/>
              </a:solidFill>
            </a:endParaRPr>
          </a:p>
          <a:p>
            <a:pPr lvl="3">
              <a:buFont typeface="Wingdings" panose="05000000000000000000" pitchFamily="2" charset="2"/>
              <a:buChar char="§"/>
              <a:defRPr/>
            </a:pPr>
            <a:r>
              <a:rPr lang="ro-RO" sz="1300" dirty="0">
                <a:solidFill>
                  <a:srgbClr val="003399"/>
                </a:solidFill>
              </a:rPr>
              <a:t>Procesarea limbajului natural</a:t>
            </a:r>
            <a:r>
              <a:rPr lang="en-US" sz="1300" dirty="0">
                <a:solidFill>
                  <a:srgbClr val="003399"/>
                </a:solidFill>
              </a:rPr>
              <a:t>.</a:t>
            </a:r>
            <a:endParaRPr lang="ro-RO" sz="1300" dirty="0">
              <a:solidFill>
                <a:srgbClr val="003399"/>
              </a:solidFill>
            </a:endParaRPr>
          </a:p>
          <a:p>
            <a:pPr lvl="3">
              <a:buFont typeface="Wingdings" panose="05000000000000000000" pitchFamily="2" charset="2"/>
              <a:buChar char="§"/>
              <a:defRPr/>
            </a:pPr>
            <a:r>
              <a:rPr lang="ro-RO" sz="1300" dirty="0">
                <a:solidFill>
                  <a:srgbClr val="003399"/>
                </a:solidFill>
              </a:rPr>
              <a:t>Instrumente analitice bazate pe IA</a:t>
            </a:r>
            <a:r>
              <a:rPr lang="en-US" sz="1300" dirty="0">
                <a:solidFill>
                  <a:srgbClr val="003399"/>
                </a:solidFill>
              </a:rPr>
              <a:t>.</a:t>
            </a:r>
            <a:endParaRPr lang="ro-RO" sz="1300" dirty="0">
              <a:solidFill>
                <a:srgbClr val="003399"/>
              </a:solidFill>
            </a:endParaRPr>
          </a:p>
          <a:p>
            <a:pPr marL="324000" lvl="1" indent="-135000" eaLnBrk="1" fontAlgn="auto" hangingPunct="1">
              <a:spcBef>
                <a:spcPts val="0"/>
              </a:spcBef>
              <a:spcAft>
                <a:spcPts val="0"/>
              </a:spcAft>
              <a:buFont typeface="Arial" pitchFamily="34" charset="0"/>
              <a:buChar char="•"/>
              <a:defRPr/>
            </a:pPr>
            <a:endParaRPr lang="en-GB" sz="1300" dirty="0">
              <a:solidFill>
                <a:srgbClr val="003399"/>
              </a:solidFill>
            </a:endParaRPr>
          </a:p>
          <a:p>
            <a:pPr marL="0" indent="0" eaLnBrk="1" fontAlgn="auto" hangingPunct="1">
              <a:spcAft>
                <a:spcPts val="0"/>
              </a:spcAft>
              <a:buNone/>
              <a:defRPr/>
            </a:pPr>
            <a:r>
              <a:rPr lang="ro-RO" sz="1300" dirty="0">
                <a:solidFill>
                  <a:srgbClr val="003399"/>
                </a:solidFill>
              </a:rPr>
              <a:t>Sistemele robotice pentru automatizarea celor mai comune sarcini cognitive sunt:</a:t>
            </a:r>
          </a:p>
          <a:p>
            <a:pPr lvl="3">
              <a:buFont typeface="Wingdings" panose="05000000000000000000" pitchFamily="2" charset="2"/>
              <a:buChar char="§"/>
              <a:defRPr/>
            </a:pPr>
            <a:r>
              <a:rPr lang="ro-RO" sz="1300" dirty="0">
                <a:solidFill>
                  <a:srgbClr val="003399"/>
                </a:solidFill>
              </a:rPr>
              <a:t>Roboți educaționali și sociali</a:t>
            </a:r>
            <a:r>
              <a:rPr lang="en-US" sz="1300" dirty="0">
                <a:solidFill>
                  <a:srgbClr val="003399"/>
                </a:solidFill>
              </a:rPr>
              <a:t>.</a:t>
            </a:r>
            <a:endParaRPr lang="ro-RO" sz="1300" dirty="0">
              <a:solidFill>
                <a:srgbClr val="003399"/>
              </a:solidFill>
            </a:endParaRPr>
          </a:p>
          <a:p>
            <a:pPr lvl="3">
              <a:buFont typeface="Wingdings" panose="05000000000000000000" pitchFamily="2" charset="2"/>
              <a:buChar char="§"/>
              <a:defRPr/>
            </a:pPr>
            <a:r>
              <a:rPr lang="ro-RO" sz="1300" dirty="0">
                <a:solidFill>
                  <a:srgbClr val="003399"/>
                </a:solidFill>
              </a:rPr>
              <a:t>Roboți de teleprezență</a:t>
            </a:r>
            <a:r>
              <a:rPr lang="en-US" sz="1300" dirty="0">
                <a:solidFill>
                  <a:srgbClr val="003399"/>
                </a:solidFill>
              </a:rPr>
              <a:t>.</a:t>
            </a:r>
            <a:endParaRPr lang="ro-RO" sz="1300" dirty="0">
              <a:solidFill>
                <a:srgbClr val="003399"/>
              </a:solidFill>
            </a:endParaRPr>
          </a:p>
          <a:p>
            <a:pPr lvl="3">
              <a:buFont typeface="Wingdings" panose="05000000000000000000" pitchFamily="2" charset="2"/>
              <a:buChar char="§"/>
              <a:defRPr/>
            </a:pPr>
            <a:r>
              <a:rPr lang="ro-RO" sz="1300" dirty="0">
                <a:solidFill>
                  <a:srgbClr val="003399"/>
                </a:solidFill>
              </a:rPr>
              <a:t>Roboți de serviciu</a:t>
            </a:r>
            <a:r>
              <a:rPr lang="en-US" sz="1300" dirty="0">
                <a:solidFill>
                  <a:srgbClr val="003399"/>
                </a:solidFill>
              </a:rPr>
              <a:t>.</a:t>
            </a:r>
            <a:endParaRPr lang="ro-RO" sz="1300" dirty="0">
              <a:solidFill>
                <a:srgbClr val="003399"/>
              </a:solidFill>
            </a:endParaRPr>
          </a:p>
          <a:p>
            <a:pPr marL="324000" lvl="1" indent="-135000" eaLnBrk="1" fontAlgn="auto" hangingPunct="1">
              <a:spcBef>
                <a:spcPts val="0"/>
              </a:spcBef>
              <a:spcAft>
                <a:spcPts val="0"/>
              </a:spcAft>
              <a:buFont typeface="Arial" pitchFamily="34" charset="0"/>
              <a:buChar char="•"/>
              <a:defRPr/>
            </a:pPr>
            <a:endParaRPr lang="en-GB" sz="1300" dirty="0">
              <a:solidFill>
                <a:srgbClr val="003399"/>
              </a:solidFill>
            </a:endParaRPr>
          </a:p>
          <a:p>
            <a:pPr marL="0" indent="0" eaLnBrk="1" fontAlgn="auto" hangingPunct="1">
              <a:spcAft>
                <a:spcPts val="0"/>
              </a:spcAft>
              <a:buNone/>
              <a:defRPr/>
            </a:pPr>
            <a:r>
              <a:rPr lang="ro-RO" sz="1300" dirty="0">
                <a:solidFill>
                  <a:srgbClr val="003399"/>
                </a:solidFill>
              </a:rPr>
              <a:t>Utilizări viitoare:</a:t>
            </a:r>
          </a:p>
          <a:p>
            <a:pPr lvl="3">
              <a:buFont typeface="Wingdings" panose="05000000000000000000" pitchFamily="2" charset="2"/>
              <a:buChar char="§"/>
              <a:defRPr/>
            </a:pPr>
            <a:r>
              <a:rPr lang="ro-RO" sz="1300" dirty="0">
                <a:solidFill>
                  <a:srgbClr val="003399"/>
                </a:solidFill>
              </a:rPr>
              <a:t>Rețele neuronale îmbunătățite și alte tehnici IA pentru o varietate de sarcini (</a:t>
            </a:r>
            <a:r>
              <a:rPr lang="ro-RO" sz="1300" b="1" dirty="0">
                <a:solidFill>
                  <a:srgbClr val="003399"/>
                </a:solidFill>
              </a:rPr>
              <a:t>de exemplu, prelucrarea și analiza datelor</a:t>
            </a:r>
            <a:r>
              <a:rPr lang="ro-RO" sz="1300" dirty="0">
                <a:solidFill>
                  <a:srgbClr val="003399"/>
                </a:solidFill>
              </a:rPr>
              <a:t>)</a:t>
            </a:r>
            <a:r>
              <a:rPr lang="en-US" sz="1300" dirty="0">
                <a:solidFill>
                  <a:srgbClr val="003399"/>
                </a:solidFill>
              </a:rPr>
              <a:t>.</a:t>
            </a:r>
          </a:p>
          <a:p>
            <a:pPr lvl="3">
              <a:buFont typeface="Wingdings" panose="05000000000000000000" pitchFamily="2" charset="2"/>
              <a:buChar char="§"/>
              <a:defRPr/>
            </a:pPr>
            <a:r>
              <a:rPr lang="ro-RO" sz="1300" b="1" dirty="0">
                <a:solidFill>
                  <a:srgbClr val="003399"/>
                </a:solidFill>
              </a:rPr>
              <a:t>Internetul obiectelor (IoT) </a:t>
            </a:r>
            <a:r>
              <a:rPr lang="ro-RO" sz="1300" b="0" dirty="0">
                <a:solidFill>
                  <a:srgbClr val="003399"/>
                </a:solidFill>
              </a:rPr>
              <a:t>– interconectarea dispozitivelor și a sistemelor</a:t>
            </a:r>
            <a:r>
              <a:rPr lang="en-US" sz="1300" b="0" dirty="0">
                <a:solidFill>
                  <a:srgbClr val="003399"/>
                </a:solidFill>
              </a:rPr>
              <a:t>.</a:t>
            </a:r>
            <a:endParaRPr lang="ro-RO" sz="1300" b="0" dirty="0">
              <a:solidFill>
                <a:srgbClr val="0033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spAutoFit/>
          </a:bodyPr>
          <a:lstStyle/>
          <a:p>
            <a:pPr eaLnBrk="1" hangingPunct="1"/>
            <a:r>
              <a:rPr lang="ro-RO">
                <a:cs typeface="Trebuchet MS" pitchFamily="34" charset="0"/>
              </a:rPr>
              <a:t>Impactul asupra activităților (sarcinilor)</a:t>
            </a:r>
          </a:p>
        </p:txBody>
      </p:sp>
      <p:sp>
        <p:nvSpPr>
          <p:cNvPr id="35842" name="Content Placeholder 2"/>
          <p:cNvSpPr>
            <a:spLocks noGrp="1"/>
          </p:cNvSpPr>
          <p:nvPr>
            <p:ph sz="half" idx="1"/>
          </p:nvPr>
        </p:nvSpPr>
        <p:spPr>
          <a:xfrm>
            <a:off x="755576" y="1898650"/>
            <a:ext cx="7275587" cy="2621230"/>
          </a:xfrm>
        </p:spPr>
        <p:txBody>
          <a:bodyPr wrap="square">
            <a:spAutoFit/>
          </a:bodyPr>
          <a:lstStyle/>
          <a:p>
            <a:pPr marL="180000" indent="-180000" eaLnBrk="1" hangingPunct="1"/>
            <a:r>
              <a:rPr lang="ro-RO" sz="1200" dirty="0">
                <a:solidFill>
                  <a:srgbClr val="003399"/>
                </a:solidFill>
              </a:rPr>
              <a:t>Diagnostice medicale prin intermediul sistemelor de asistență pentru luarea deciziilor</a:t>
            </a:r>
            <a:r>
              <a:rPr lang="en-US" sz="1200" dirty="0">
                <a:solidFill>
                  <a:srgbClr val="003399"/>
                </a:solidFill>
              </a:rPr>
              <a:t>:</a:t>
            </a:r>
            <a:endParaRPr lang="ro-RO" sz="1200" dirty="0">
              <a:solidFill>
                <a:srgbClr val="003399"/>
              </a:solidFill>
            </a:endParaRPr>
          </a:p>
          <a:p>
            <a:pPr lvl="3"/>
            <a:r>
              <a:rPr lang="ro-RO" dirty="0">
                <a:solidFill>
                  <a:srgbClr val="003399"/>
                </a:solidFill>
              </a:rPr>
              <a:t>Sarcinile, precum analiza cu raze X, pot fi complet automatizate</a:t>
            </a:r>
            <a:r>
              <a:rPr lang="en-US" dirty="0">
                <a:solidFill>
                  <a:srgbClr val="003399"/>
                </a:solidFill>
              </a:rPr>
              <a:t>.</a:t>
            </a:r>
            <a:endParaRPr lang="ro-RO" dirty="0">
              <a:solidFill>
                <a:srgbClr val="003399"/>
              </a:solidFill>
            </a:endParaRPr>
          </a:p>
          <a:p>
            <a:pPr lvl="3"/>
            <a:r>
              <a:rPr lang="ro-RO" dirty="0">
                <a:solidFill>
                  <a:srgbClr val="003399"/>
                </a:solidFill>
              </a:rPr>
              <a:t>Cu toate acestea, sistemul va fi utilizat întotdeauna împreună cu un radiolog</a:t>
            </a:r>
            <a:r>
              <a:rPr lang="en-US" dirty="0">
                <a:solidFill>
                  <a:srgbClr val="003399"/>
                </a:solidFill>
              </a:rPr>
              <a:t>.</a:t>
            </a:r>
            <a:endParaRPr lang="ro-RO" dirty="0">
              <a:solidFill>
                <a:srgbClr val="003399"/>
              </a:solidFill>
            </a:endParaRPr>
          </a:p>
          <a:p>
            <a:pPr lvl="3"/>
            <a:r>
              <a:rPr lang="ro-RO" dirty="0">
                <a:solidFill>
                  <a:srgbClr val="003399"/>
                </a:solidFill>
              </a:rPr>
              <a:t>Tehnologia înlocuiește doar anumite părți ale unei sarcini</a:t>
            </a:r>
            <a:r>
              <a:rPr lang="en-US" dirty="0">
                <a:solidFill>
                  <a:srgbClr val="003399"/>
                </a:solidFill>
              </a:rPr>
              <a:t>.</a:t>
            </a:r>
            <a:endParaRPr lang="ro-RO" dirty="0">
              <a:solidFill>
                <a:srgbClr val="003399"/>
              </a:solidFill>
            </a:endParaRPr>
          </a:p>
          <a:p>
            <a:pPr lvl="1" eaLnBrk="1" hangingPunct="1"/>
            <a:endParaRPr lang="en-GB" sz="1200" b="1" dirty="0">
              <a:solidFill>
                <a:srgbClr val="003399"/>
              </a:solidFill>
            </a:endParaRPr>
          </a:p>
          <a:p>
            <a:pPr eaLnBrk="1" hangingPunct="1"/>
            <a:r>
              <a:rPr lang="ro-RO" sz="1200" dirty="0">
                <a:solidFill>
                  <a:srgbClr val="003399"/>
                </a:solidFill>
              </a:rPr>
              <a:t>Asistență pentru învățare și predare</a:t>
            </a:r>
            <a:r>
              <a:rPr lang="en-US" sz="1200" dirty="0">
                <a:solidFill>
                  <a:srgbClr val="003399"/>
                </a:solidFill>
              </a:rPr>
              <a:t>:</a:t>
            </a:r>
            <a:endParaRPr lang="ro-RO" sz="1200" dirty="0">
              <a:solidFill>
                <a:srgbClr val="003399"/>
              </a:solidFill>
            </a:endParaRPr>
          </a:p>
          <a:p>
            <a:pPr lvl="3"/>
            <a:r>
              <a:rPr lang="ro-RO" dirty="0">
                <a:solidFill>
                  <a:srgbClr val="003399"/>
                </a:solidFill>
              </a:rPr>
              <a:t>Sarcinile de învățare, în special, necesită sisteme adaptive cu capacități înalt predictive</a:t>
            </a:r>
            <a:r>
              <a:rPr lang="en-US" dirty="0">
                <a:solidFill>
                  <a:srgbClr val="003399"/>
                </a:solidFill>
              </a:rPr>
              <a:t>.</a:t>
            </a:r>
            <a:endParaRPr lang="ro-RO" dirty="0">
              <a:solidFill>
                <a:srgbClr val="003399"/>
              </a:solidFill>
            </a:endParaRPr>
          </a:p>
          <a:p>
            <a:pPr lvl="3"/>
            <a:r>
              <a:rPr lang="ro-RO" dirty="0">
                <a:solidFill>
                  <a:srgbClr val="003399"/>
                </a:solidFill>
              </a:rPr>
              <a:t>Deocamdată, acestea asistă profesorii prin eliberarea timpului astfel încât aceștia să se poată concentra asupra</a:t>
            </a:r>
            <a:r>
              <a:rPr lang="en-US" dirty="0">
                <a:solidFill>
                  <a:srgbClr val="003399"/>
                </a:solidFill>
              </a:rPr>
              <a:t>.</a:t>
            </a:r>
            <a:r>
              <a:rPr lang="ro-RO" dirty="0">
                <a:solidFill>
                  <a:srgbClr val="003399"/>
                </a:solidFill>
              </a:rPr>
              <a:t> elevilor</a:t>
            </a:r>
          </a:p>
          <a:p>
            <a:pPr lvl="1" eaLnBrk="1" hangingPunct="1"/>
            <a:endParaRPr lang="en-GB" sz="1200" dirty="0">
              <a:solidFill>
                <a:srgbClr val="003399"/>
              </a:solidFill>
            </a:endParaRPr>
          </a:p>
          <a:p>
            <a:pPr eaLnBrk="1" hangingPunct="1"/>
            <a:r>
              <a:rPr lang="ro-RO" sz="1200" dirty="0">
                <a:solidFill>
                  <a:srgbClr val="003399"/>
                </a:solidFill>
              </a:rPr>
              <a:t>Prelucrarea limbajului și a textului</a:t>
            </a:r>
            <a:r>
              <a:rPr lang="en-US" sz="1200" dirty="0">
                <a:solidFill>
                  <a:srgbClr val="003399"/>
                </a:solidFill>
              </a:rPr>
              <a:t>:</a:t>
            </a:r>
            <a:endParaRPr lang="ro-RO" sz="1200" dirty="0">
              <a:solidFill>
                <a:srgbClr val="003399"/>
              </a:solidFill>
            </a:endParaRPr>
          </a:p>
          <a:p>
            <a:pPr lvl="3"/>
            <a:r>
              <a:rPr lang="ro-RO" dirty="0">
                <a:solidFill>
                  <a:srgbClr val="003399"/>
                </a:solidFill>
              </a:rPr>
              <a:t>Numărul de sisteme de IA capabile să creeze conținut textual, comenzi vocale sau chiar să comunice în timp real, cum este cazul în domeniul traducerilor, a crescut</a:t>
            </a:r>
            <a:r>
              <a:rPr lang="en-US" dirty="0">
                <a:solidFill>
                  <a:srgbClr val="003399"/>
                </a:solidFill>
              </a:rPr>
              <a:t>.</a:t>
            </a:r>
            <a:endParaRPr lang="ro-RO" dirty="0">
              <a:solidFill>
                <a:srgbClr val="003399"/>
              </a:solidFill>
            </a:endParaRPr>
          </a:p>
        </p:txBody>
      </p:sp>
      <p:sp>
        <p:nvSpPr>
          <p:cNvPr id="35843" name="Textfeld 3"/>
          <p:cNvSpPr txBox="1">
            <a:spLocks noChangeArrowheads="1"/>
          </p:cNvSpPr>
          <p:nvPr/>
        </p:nvSpPr>
        <p:spPr bwMode="auto">
          <a:xfrm>
            <a:off x="467519" y="1522413"/>
            <a:ext cx="1800225" cy="307975"/>
          </a:xfrm>
          <a:prstGeom prst="rect">
            <a:avLst/>
          </a:prstGeom>
          <a:noFill/>
          <a:ln w="9525">
            <a:noFill/>
            <a:miter lim="800000"/>
            <a:headEnd/>
            <a:tailEnd/>
          </a:ln>
        </p:spPr>
        <p:txBody>
          <a:bodyPr>
            <a:spAutoFit/>
          </a:bodyPr>
          <a:lstStyle/>
          <a:p>
            <a:r>
              <a:rPr lang="ro-RO" sz="1400" b="1" dirty="0">
                <a:solidFill>
                  <a:srgbClr val="003399"/>
                </a:solidFill>
              </a:rPr>
              <a:t>Exemple:</a:t>
            </a:r>
          </a:p>
        </p:txBody>
      </p:sp>
      <p:sp>
        <p:nvSpPr>
          <p:cNvPr id="35845" name="Content Placeholder 2"/>
          <p:cNvSpPr txBox="1">
            <a:spLocks/>
          </p:cNvSpPr>
          <p:nvPr/>
        </p:nvSpPr>
        <p:spPr bwMode="auto">
          <a:xfrm>
            <a:off x="449263" y="836613"/>
            <a:ext cx="7723187" cy="461962"/>
          </a:xfrm>
          <a:prstGeom prst="rect">
            <a:avLst/>
          </a:prstGeom>
          <a:noFill/>
          <a:ln w="9525">
            <a:noFill/>
            <a:miter lim="800000"/>
            <a:headEnd/>
            <a:tailEnd/>
          </a:ln>
        </p:spPr>
        <p:txBody>
          <a:bodyPr>
            <a:spAutoFit/>
          </a:bodyPr>
          <a:lstStyle/>
          <a:p>
            <a:pPr defTabSz="342900">
              <a:spcBef>
                <a:spcPts val="450"/>
              </a:spcBef>
              <a:buClr>
                <a:schemeClr val="tx2"/>
              </a:buClr>
            </a:pPr>
            <a:r>
              <a:rPr lang="ro-RO" sz="1200" dirty="0">
                <a:solidFill>
                  <a:srgbClr val="003399"/>
                </a:solidFill>
              </a:rPr>
              <a:t>În ceea ce privește impactul pe care îl va avea tehnologia atât asupra sarcinilor, cât și, prin urmare, asupra activităților care implică aceste sarcini, observăm diferențe între domeniile de aplicare</a:t>
            </a:r>
            <a:r>
              <a:rPr lang="en-US" sz="1200" dirty="0">
                <a:solidFill>
                  <a:srgbClr val="003399"/>
                </a:solidFill>
              </a:rPr>
              <a:t>.</a:t>
            </a:r>
            <a:endParaRPr lang="ro-RO" sz="1200" dirty="0">
              <a:solidFill>
                <a:srgbClr val="0033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49263" y="134938"/>
            <a:ext cx="8083550" cy="420687"/>
          </a:xfrm>
        </p:spPr>
        <p:txBody>
          <a:bodyPr/>
          <a:lstStyle/>
          <a:p>
            <a:pPr eaLnBrk="1" hangingPunct="1"/>
            <a:r>
              <a:rPr lang="ro-RO">
                <a:cs typeface="Trebuchet MS" pitchFamily="34" charset="0"/>
              </a:rPr>
              <a:t>Cartografierea utilizărilor actuale și potențiale: Automatizarea sarcinilor fizice</a:t>
            </a:r>
          </a:p>
        </p:txBody>
      </p:sp>
      <p:sp>
        <p:nvSpPr>
          <p:cNvPr id="36866" name="TextBox 4"/>
          <p:cNvSpPr txBox="1">
            <a:spLocks noChangeArrowheads="1"/>
          </p:cNvSpPr>
          <p:nvPr/>
        </p:nvSpPr>
        <p:spPr bwMode="auto">
          <a:xfrm>
            <a:off x="6804025" y="4222750"/>
            <a:ext cx="2160588" cy="369888"/>
          </a:xfrm>
          <a:prstGeom prst="rect">
            <a:avLst/>
          </a:prstGeom>
          <a:noFill/>
          <a:ln w="9525">
            <a:noFill/>
            <a:miter lim="800000"/>
            <a:headEnd/>
            <a:tailEnd/>
          </a:ln>
        </p:spPr>
        <p:txBody>
          <a:bodyPr>
            <a:spAutoFit/>
          </a:bodyPr>
          <a:lstStyle/>
          <a:p>
            <a:r>
              <a:rPr lang="ro-RO" sz="900" dirty="0"/>
              <a:t>Distribuția sectorului NACE    </a:t>
            </a:r>
          </a:p>
          <a:p>
            <a:r>
              <a:rPr lang="ro-RO" sz="900" dirty="0"/>
              <a:t>în conformitate cu </a:t>
            </a:r>
            <a:r>
              <a:rPr lang="ro-RO" sz="900" b="1" dirty="0"/>
              <a:t>literatura</a:t>
            </a:r>
            <a:r>
              <a:rPr lang="ro-RO" sz="900" dirty="0"/>
              <a:t> științifică</a:t>
            </a:r>
          </a:p>
        </p:txBody>
      </p:sp>
      <p:pic>
        <p:nvPicPr>
          <p:cNvPr id="36867" name="Picture 2"/>
          <p:cNvPicPr>
            <a:picLocks noChangeAspect="1"/>
          </p:cNvPicPr>
          <p:nvPr/>
        </p:nvPicPr>
        <p:blipFill>
          <a:blip r:embed="rId3"/>
          <a:srcRect/>
          <a:stretch>
            <a:fillRect/>
          </a:stretch>
        </p:blipFill>
        <p:spPr bwMode="auto">
          <a:xfrm>
            <a:off x="1331913" y="1025525"/>
            <a:ext cx="5327650" cy="35687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49263" y="134938"/>
            <a:ext cx="8083550" cy="420687"/>
          </a:xfrm>
        </p:spPr>
        <p:txBody>
          <a:bodyPr/>
          <a:lstStyle/>
          <a:p>
            <a:pPr eaLnBrk="1" hangingPunct="1"/>
            <a:r>
              <a:rPr lang="ro-RO">
                <a:cs typeface="Trebuchet MS" pitchFamily="34" charset="0"/>
              </a:rPr>
              <a:t>Cartografierea utilizărilor actuale și potențiale: Automatizarea sarcinilor fizice</a:t>
            </a:r>
          </a:p>
        </p:txBody>
      </p:sp>
      <p:sp>
        <p:nvSpPr>
          <p:cNvPr id="3" name="Content Placeholder 2"/>
          <p:cNvSpPr>
            <a:spLocks noGrp="1"/>
          </p:cNvSpPr>
          <p:nvPr>
            <p:ph sz="half" idx="1"/>
          </p:nvPr>
        </p:nvSpPr>
        <p:spPr>
          <a:xfrm>
            <a:off x="449263" y="1692553"/>
            <a:ext cx="3906837" cy="2031325"/>
          </a:xfrm>
        </p:spPr>
        <p:txBody>
          <a:bodyPr rtlCol="0">
            <a:spAutoFit/>
          </a:bodyPr>
          <a:lstStyle/>
          <a:p>
            <a:pPr eaLnBrk="1" fontAlgn="auto" hangingPunct="1">
              <a:spcBef>
                <a:spcPts val="600"/>
              </a:spcBef>
              <a:spcAft>
                <a:spcPts val="600"/>
              </a:spcAft>
              <a:defRPr/>
            </a:pPr>
            <a:r>
              <a:rPr lang="ro-RO" sz="1200" b="0" dirty="0"/>
              <a:t>Codul NACE (v. 2) al întreprinderilor cu HRI (interacțiune om-robot) potrivit ESENER-3</a:t>
            </a:r>
            <a:r>
              <a:rPr lang="en-US" sz="1200" b="0" dirty="0"/>
              <a:t>.</a:t>
            </a:r>
            <a:endParaRPr lang="ro-RO" sz="1200" b="0" dirty="0"/>
          </a:p>
          <a:p>
            <a:pPr eaLnBrk="1" fontAlgn="auto" hangingPunct="1">
              <a:spcBef>
                <a:spcPts val="600"/>
              </a:spcBef>
              <a:spcAft>
                <a:spcPts val="600"/>
              </a:spcAft>
              <a:defRPr/>
            </a:pPr>
            <a:r>
              <a:rPr lang="ro-RO" sz="1200" b="0" dirty="0"/>
              <a:t>Potrivit ESENER-3, prezența roboților este mai mare în industria prelucrătoare.</a:t>
            </a:r>
          </a:p>
          <a:p>
            <a:pPr eaLnBrk="1" fontAlgn="auto" hangingPunct="1">
              <a:spcBef>
                <a:spcPts val="600"/>
              </a:spcBef>
              <a:spcAft>
                <a:spcPts val="600"/>
              </a:spcAft>
              <a:defRPr/>
            </a:pPr>
            <a:r>
              <a:rPr lang="ro-RO" sz="1200" b="0" dirty="0"/>
              <a:t>Sănătatea umană și asistența socială constituie un sector în care impactul este mai mic</a:t>
            </a:r>
            <a:r>
              <a:rPr lang="en-US" sz="1200" b="0" dirty="0"/>
              <a:t>.</a:t>
            </a:r>
            <a:endParaRPr lang="ro-RO" sz="1200" b="0" dirty="0"/>
          </a:p>
          <a:p>
            <a:pPr eaLnBrk="1" fontAlgn="auto" hangingPunct="1">
              <a:spcBef>
                <a:spcPts val="600"/>
              </a:spcBef>
              <a:spcAft>
                <a:spcPts val="600"/>
              </a:spcAft>
              <a:defRPr/>
            </a:pPr>
            <a:r>
              <a:rPr lang="ro-RO" sz="1200" b="0" dirty="0"/>
              <a:t>O explicație posibilă ar putea fi o părtinire legată de publicare în literatura științifică</a:t>
            </a:r>
            <a:r>
              <a:rPr lang="en-US" sz="1200" b="0" dirty="0"/>
              <a:t>.</a:t>
            </a:r>
            <a:endParaRPr lang="ro-RO" sz="1200" b="0" dirty="0"/>
          </a:p>
        </p:txBody>
      </p:sp>
      <p:pic>
        <p:nvPicPr>
          <p:cNvPr id="38915" name="Picture 1"/>
          <p:cNvPicPr>
            <a:picLocks noChangeAspect="1"/>
          </p:cNvPicPr>
          <p:nvPr/>
        </p:nvPicPr>
        <p:blipFill>
          <a:blip r:embed="rId2"/>
          <a:srcRect/>
          <a:stretch>
            <a:fillRect/>
          </a:stretch>
        </p:blipFill>
        <p:spPr bwMode="auto">
          <a:xfrm>
            <a:off x="4356100" y="1136650"/>
            <a:ext cx="4537075" cy="30861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ro-RO">
                <a:cs typeface="Trebuchet MS" pitchFamily="34" charset="0"/>
              </a:rPr>
              <a:t>Cartografierea utilizărilor: Distribuția tehnologiilor</a:t>
            </a:r>
          </a:p>
        </p:txBody>
      </p:sp>
      <p:sp>
        <p:nvSpPr>
          <p:cNvPr id="39938" name="Content Placeholder 2"/>
          <p:cNvSpPr>
            <a:spLocks noGrp="1"/>
          </p:cNvSpPr>
          <p:nvPr>
            <p:ph sz="half" idx="1"/>
          </p:nvPr>
        </p:nvSpPr>
        <p:spPr>
          <a:xfrm>
            <a:off x="449263" y="836613"/>
            <a:ext cx="7561262" cy="2422458"/>
          </a:xfrm>
        </p:spPr>
        <p:txBody>
          <a:bodyPr>
            <a:spAutoFit/>
          </a:bodyPr>
          <a:lstStyle/>
          <a:p>
            <a:pPr marL="0" indent="0" eaLnBrk="1" hangingPunct="1">
              <a:buNone/>
            </a:pPr>
            <a:r>
              <a:rPr lang="ro-RO" sz="1400" b="0" dirty="0"/>
              <a:t>S-a observat o prevalență sporită a anumitor tehnologii în literatură în ceea ce privește automatizarea sarcinilor fizice</a:t>
            </a:r>
            <a:r>
              <a:rPr lang="en-US" sz="1400" b="0" dirty="0"/>
              <a:t>.</a:t>
            </a:r>
            <a:endParaRPr lang="ro-RO" sz="1400" b="0" dirty="0"/>
          </a:p>
          <a:p>
            <a:pPr lvl="1" eaLnBrk="1" hangingPunct="1"/>
            <a:endParaRPr lang="en-GB" sz="1400" dirty="0"/>
          </a:p>
          <a:p>
            <a:pPr marL="0" indent="0" eaLnBrk="1" hangingPunct="1">
              <a:buNone/>
            </a:pPr>
            <a:r>
              <a:rPr lang="ro-RO" sz="1400" b="0" dirty="0"/>
              <a:t>Sisteme robotice</a:t>
            </a:r>
            <a:r>
              <a:rPr lang="en-US" sz="1400" b="0" dirty="0"/>
              <a:t>:</a:t>
            </a:r>
            <a:endParaRPr lang="ro-RO" sz="1400" b="0" dirty="0"/>
          </a:p>
          <a:p>
            <a:pPr lvl="3"/>
            <a:r>
              <a:rPr lang="ro-RO" sz="1250" dirty="0">
                <a:solidFill>
                  <a:srgbClr val="003399"/>
                </a:solidFill>
              </a:rPr>
              <a:t>Robot industrial</a:t>
            </a:r>
            <a:r>
              <a:rPr lang="en-US" sz="1250" dirty="0">
                <a:solidFill>
                  <a:srgbClr val="003399"/>
                </a:solidFill>
              </a:rPr>
              <a:t>.</a:t>
            </a:r>
            <a:endParaRPr lang="ro-RO" sz="1250" dirty="0">
              <a:solidFill>
                <a:srgbClr val="003399"/>
              </a:solidFill>
            </a:endParaRPr>
          </a:p>
          <a:p>
            <a:pPr lvl="4"/>
            <a:r>
              <a:rPr lang="ro-RO" sz="1250" dirty="0">
                <a:solidFill>
                  <a:srgbClr val="003399"/>
                </a:solidFill>
              </a:rPr>
              <a:t>Roboții colaborativi (coboții) sunt prezentați ca un subgrup al roboților industriali</a:t>
            </a:r>
            <a:r>
              <a:rPr lang="en-US" sz="1250" dirty="0">
                <a:solidFill>
                  <a:srgbClr val="003399"/>
                </a:solidFill>
              </a:rPr>
              <a:t>.</a:t>
            </a:r>
            <a:endParaRPr lang="ro-RO" sz="1250" dirty="0">
              <a:solidFill>
                <a:srgbClr val="003399"/>
              </a:solidFill>
            </a:endParaRPr>
          </a:p>
          <a:p>
            <a:pPr lvl="3"/>
            <a:r>
              <a:rPr lang="ro-RO" sz="1250" dirty="0">
                <a:solidFill>
                  <a:srgbClr val="003399"/>
                </a:solidFill>
              </a:rPr>
              <a:t>Roboți pentru teleoperații</a:t>
            </a:r>
            <a:r>
              <a:rPr lang="en-US" sz="1250" dirty="0">
                <a:solidFill>
                  <a:srgbClr val="003399"/>
                </a:solidFill>
              </a:rPr>
              <a:t>.</a:t>
            </a:r>
            <a:endParaRPr lang="ro-RO" sz="1250" dirty="0">
              <a:solidFill>
                <a:srgbClr val="003399"/>
              </a:solidFill>
            </a:endParaRPr>
          </a:p>
          <a:p>
            <a:pPr lvl="3"/>
            <a:r>
              <a:rPr lang="ro-RO" sz="1250" dirty="0">
                <a:solidFill>
                  <a:srgbClr val="003399"/>
                </a:solidFill>
              </a:rPr>
              <a:t>Roboți pentru construcții</a:t>
            </a:r>
            <a:r>
              <a:rPr lang="en-US" sz="1250" dirty="0">
                <a:solidFill>
                  <a:srgbClr val="003399"/>
                </a:solidFill>
              </a:rPr>
              <a:t>.</a:t>
            </a:r>
            <a:endParaRPr lang="ro-RO" sz="1250" dirty="0">
              <a:solidFill>
                <a:srgbClr val="003399"/>
              </a:solidFill>
            </a:endParaRPr>
          </a:p>
          <a:p>
            <a:pPr lvl="3"/>
            <a:r>
              <a:rPr lang="ro-RO" sz="1250" dirty="0">
                <a:solidFill>
                  <a:srgbClr val="003399"/>
                </a:solidFill>
              </a:rPr>
              <a:t>Roboți medicali</a:t>
            </a:r>
            <a:r>
              <a:rPr lang="en-US" sz="1250" dirty="0">
                <a:solidFill>
                  <a:srgbClr val="003399"/>
                </a:solidFill>
              </a:rPr>
              <a:t>.</a:t>
            </a:r>
            <a:endParaRPr lang="ro-RO" sz="1250" dirty="0">
              <a:solidFill>
                <a:srgbClr val="003399"/>
              </a:solidFill>
            </a:endParaRPr>
          </a:p>
          <a:p>
            <a:pPr lvl="3"/>
            <a:r>
              <a:rPr lang="ro-RO" sz="1250" dirty="0">
                <a:solidFill>
                  <a:srgbClr val="003399"/>
                </a:solidFill>
              </a:rPr>
              <a:t>Roboți mobili/pentru transport</a:t>
            </a:r>
            <a:r>
              <a:rPr lang="en-US" sz="1250" dirty="0">
                <a:solidFill>
                  <a:srgbClr val="003399"/>
                </a:solidFill>
              </a:rPr>
              <a:t>.</a:t>
            </a:r>
            <a:endParaRPr lang="ro-RO" sz="1250" dirty="0">
              <a:solidFill>
                <a:srgbClr val="003399"/>
              </a:solidFill>
            </a:endParaRPr>
          </a:p>
          <a:p>
            <a:pPr lvl="3"/>
            <a:r>
              <a:rPr lang="ro-RO" sz="1250" dirty="0">
                <a:solidFill>
                  <a:srgbClr val="003399"/>
                </a:solidFill>
              </a:rPr>
              <a:t>Roboți autonomi pentru inspecții</a:t>
            </a:r>
            <a:r>
              <a:rPr lang="en-US" sz="1250" dirty="0">
                <a:solidFill>
                  <a:srgbClr val="003399"/>
                </a:solidFill>
              </a:rPr>
              <a:t>.</a:t>
            </a:r>
            <a:endParaRPr lang="ro-RO" sz="1250" dirty="0">
              <a:solidFill>
                <a:srgbClr val="0033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ro-RO">
                <a:cs typeface="Trebuchet MS" pitchFamily="34" charset="0"/>
              </a:rPr>
              <a:t>Impactul asupra activităților (sarcinilor)</a:t>
            </a:r>
          </a:p>
        </p:txBody>
      </p:sp>
      <p:sp>
        <p:nvSpPr>
          <p:cNvPr id="3" name="Content Placeholder 2"/>
          <p:cNvSpPr>
            <a:spLocks noGrp="1"/>
          </p:cNvSpPr>
          <p:nvPr>
            <p:ph sz="half" idx="1"/>
          </p:nvPr>
        </p:nvSpPr>
        <p:spPr>
          <a:xfrm>
            <a:off x="827584" y="2355850"/>
            <a:ext cx="7614741" cy="2039020"/>
          </a:xfrm>
        </p:spPr>
        <p:txBody>
          <a:bodyPr wrap="square" rtlCol="0">
            <a:spAutoFit/>
          </a:bodyPr>
          <a:lstStyle/>
          <a:p>
            <a:pPr marL="189000" indent="-189000" eaLnBrk="1" fontAlgn="auto" hangingPunct="1">
              <a:spcAft>
                <a:spcPts val="0"/>
              </a:spcAft>
              <a:defRPr/>
            </a:pPr>
            <a:r>
              <a:rPr lang="ro-RO" sz="1350" dirty="0"/>
              <a:t>Ridicare (de obiecte sau persoane)</a:t>
            </a:r>
            <a:r>
              <a:rPr lang="en-US" sz="1350" dirty="0"/>
              <a:t>:</a:t>
            </a:r>
            <a:endParaRPr lang="ro-RO" sz="1350" dirty="0"/>
          </a:p>
          <a:p>
            <a:pPr lvl="3">
              <a:defRPr/>
            </a:pPr>
            <a:r>
              <a:rPr lang="ro-RO" dirty="0">
                <a:solidFill>
                  <a:schemeClr val="tx2"/>
                </a:solidFill>
              </a:rPr>
              <a:t>Această sarcină este efectuată în multe domenii (de exemplu, medicină, producție și construcții)</a:t>
            </a:r>
            <a:r>
              <a:rPr lang="en-US" dirty="0">
                <a:solidFill>
                  <a:schemeClr val="tx2"/>
                </a:solidFill>
              </a:rPr>
              <a:t>.</a:t>
            </a:r>
            <a:endParaRPr lang="ro-RO" dirty="0">
              <a:solidFill>
                <a:schemeClr val="tx2"/>
              </a:solidFill>
            </a:endParaRPr>
          </a:p>
          <a:p>
            <a:pPr lvl="3">
              <a:defRPr/>
            </a:pPr>
            <a:r>
              <a:rPr lang="ro-RO" dirty="0">
                <a:solidFill>
                  <a:schemeClr val="tx2"/>
                </a:solidFill>
              </a:rPr>
              <a:t>Indiferent de domeniul de aplicare, aceasta reduce sarcinile fizice pe care trebuie să le desfășoare lucrătorii</a:t>
            </a:r>
            <a:r>
              <a:rPr lang="en-US" dirty="0">
                <a:solidFill>
                  <a:schemeClr val="tx2"/>
                </a:solidFill>
              </a:rPr>
              <a:t>.</a:t>
            </a:r>
            <a:endParaRPr lang="ro-RO" dirty="0">
              <a:solidFill>
                <a:schemeClr val="tx2"/>
              </a:solidFill>
            </a:endParaRPr>
          </a:p>
          <a:p>
            <a:pPr marL="189000" indent="-189000" eaLnBrk="1" fontAlgn="auto" hangingPunct="1">
              <a:spcAft>
                <a:spcPts val="0"/>
              </a:spcAft>
              <a:defRPr/>
            </a:pPr>
            <a:r>
              <a:rPr lang="ro-RO" sz="1350" dirty="0"/>
              <a:t>Transport</a:t>
            </a:r>
            <a:r>
              <a:rPr lang="en-US" sz="1350" dirty="0"/>
              <a:t>:</a:t>
            </a:r>
            <a:endParaRPr lang="ro-RO" sz="1350" dirty="0"/>
          </a:p>
          <a:p>
            <a:pPr lvl="3">
              <a:defRPr/>
            </a:pPr>
            <a:r>
              <a:rPr lang="ro-RO" dirty="0">
                <a:solidFill>
                  <a:schemeClr val="tx2"/>
                </a:solidFill>
              </a:rPr>
              <a:t>Depozitele, spitalele și birourile oferă o serie de oportunități pentru automatizarea sarcinilor de transport</a:t>
            </a:r>
          </a:p>
          <a:p>
            <a:pPr marL="189000" indent="-189000" eaLnBrk="1" fontAlgn="auto" hangingPunct="1">
              <a:spcAft>
                <a:spcPts val="0"/>
              </a:spcAft>
              <a:defRPr/>
            </a:pPr>
            <a:r>
              <a:rPr lang="ro-RO" sz="1350" dirty="0"/>
              <a:t>Curățenie</a:t>
            </a:r>
            <a:r>
              <a:rPr lang="en-US" sz="1350" dirty="0"/>
              <a:t>.</a:t>
            </a:r>
            <a:endParaRPr lang="ro-RO" sz="1350" dirty="0"/>
          </a:p>
          <a:p>
            <a:pPr marL="189000" indent="-189000" eaLnBrk="1" fontAlgn="auto" hangingPunct="1">
              <a:spcAft>
                <a:spcPts val="0"/>
              </a:spcAft>
              <a:defRPr/>
            </a:pPr>
            <a:r>
              <a:rPr lang="ro-RO" sz="1350" dirty="0"/>
              <a:t>Inspecții</a:t>
            </a:r>
            <a:r>
              <a:rPr lang="en-US" sz="1350" dirty="0"/>
              <a:t>.</a:t>
            </a:r>
            <a:endParaRPr lang="ro-RO" sz="1350" dirty="0"/>
          </a:p>
        </p:txBody>
      </p:sp>
      <p:sp>
        <p:nvSpPr>
          <p:cNvPr id="40963" name="Textfeld 3"/>
          <p:cNvSpPr txBox="1">
            <a:spLocks noChangeArrowheads="1"/>
          </p:cNvSpPr>
          <p:nvPr/>
        </p:nvSpPr>
        <p:spPr bwMode="auto">
          <a:xfrm>
            <a:off x="395536" y="1873250"/>
            <a:ext cx="1800225" cy="338138"/>
          </a:xfrm>
          <a:prstGeom prst="rect">
            <a:avLst/>
          </a:prstGeom>
          <a:noFill/>
          <a:ln w="9525">
            <a:noFill/>
            <a:miter lim="800000"/>
            <a:headEnd/>
            <a:tailEnd/>
          </a:ln>
        </p:spPr>
        <p:txBody>
          <a:bodyPr>
            <a:spAutoFit/>
          </a:bodyPr>
          <a:lstStyle/>
          <a:p>
            <a:r>
              <a:rPr lang="ro-RO" sz="1600" b="1" dirty="0">
                <a:solidFill>
                  <a:srgbClr val="003399"/>
                </a:solidFill>
              </a:rPr>
              <a:t>Exemple:</a:t>
            </a:r>
          </a:p>
        </p:txBody>
      </p:sp>
      <p:sp>
        <p:nvSpPr>
          <p:cNvPr id="40964" name="Content Placeholder 2"/>
          <p:cNvSpPr txBox="1">
            <a:spLocks/>
          </p:cNvSpPr>
          <p:nvPr/>
        </p:nvSpPr>
        <p:spPr bwMode="auto">
          <a:xfrm>
            <a:off x="449263" y="836613"/>
            <a:ext cx="7723187" cy="1019175"/>
          </a:xfrm>
          <a:prstGeom prst="rect">
            <a:avLst/>
          </a:prstGeom>
          <a:noFill/>
          <a:ln w="9525">
            <a:noFill/>
            <a:miter lim="800000"/>
            <a:headEnd/>
            <a:tailEnd/>
          </a:ln>
        </p:spPr>
        <p:txBody>
          <a:bodyPr>
            <a:spAutoFit/>
          </a:bodyPr>
          <a:lstStyle/>
          <a:p>
            <a:pPr marL="285750" indent="-285750" defTabSz="342900">
              <a:spcBef>
                <a:spcPts val="450"/>
              </a:spcBef>
              <a:buClr>
                <a:schemeClr val="tx2"/>
              </a:buClr>
              <a:buFont typeface="Wingdings" pitchFamily="2" charset="2"/>
              <a:buChar char="§"/>
            </a:pPr>
            <a:r>
              <a:rPr lang="ro-RO" sz="1400" dirty="0">
                <a:solidFill>
                  <a:srgbClr val="0E3399"/>
                </a:solidFill>
              </a:rPr>
              <a:t>Sistemele robotice avansate ar putea elimina anumite sarcini, mai degrabă decât profesii întregi (un impact legat în măsură mai mare de sarcini)</a:t>
            </a:r>
            <a:r>
              <a:rPr lang="en-US" sz="1400" dirty="0">
                <a:solidFill>
                  <a:srgbClr val="0E3399"/>
                </a:solidFill>
              </a:rPr>
              <a:t>.</a:t>
            </a:r>
            <a:endParaRPr lang="ro-RO" sz="1400" dirty="0">
              <a:solidFill>
                <a:srgbClr val="0E3399"/>
              </a:solidFill>
            </a:endParaRPr>
          </a:p>
          <a:p>
            <a:pPr marL="285750" indent="-285750" defTabSz="342900">
              <a:spcBef>
                <a:spcPts val="450"/>
              </a:spcBef>
              <a:buClr>
                <a:schemeClr val="tx2"/>
              </a:buClr>
              <a:buFont typeface="Wingdings" pitchFamily="2" charset="2"/>
              <a:buChar char="§"/>
            </a:pPr>
            <a:r>
              <a:rPr lang="ro-RO" sz="1400" dirty="0">
                <a:solidFill>
                  <a:srgbClr val="0E3399"/>
                </a:solidFill>
              </a:rPr>
              <a:t>În prezent, se consideră că sistemele robotice sunt legate de rutină (efectuând, în principal, sarcini manuale de rutină)</a:t>
            </a:r>
            <a:r>
              <a:rPr lang="en-US" sz="1400" dirty="0">
                <a:solidFill>
                  <a:srgbClr val="0E3399"/>
                </a:solidFill>
              </a:rPr>
              <a:t>.</a:t>
            </a:r>
            <a:endParaRPr lang="ro-RO" sz="1400" dirty="0">
              <a:solidFill>
                <a:srgbClr val="0E33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spAutoFit/>
          </a:bodyPr>
          <a:lstStyle/>
          <a:p>
            <a:pPr eaLnBrk="1" hangingPunct="1"/>
            <a:r>
              <a:rPr lang="ro-RO">
                <a:cs typeface="Trebuchet MS" pitchFamily="34" charset="0"/>
              </a:rPr>
              <a:t>Impactul asupra activităților (sarcinilor)</a:t>
            </a:r>
          </a:p>
        </p:txBody>
      </p:sp>
      <p:sp>
        <p:nvSpPr>
          <p:cNvPr id="41986" name="Textfeld 4"/>
          <p:cNvSpPr txBox="1">
            <a:spLocks noChangeArrowheads="1"/>
          </p:cNvSpPr>
          <p:nvPr/>
        </p:nvSpPr>
        <p:spPr bwMode="auto">
          <a:xfrm>
            <a:off x="449263" y="3795713"/>
            <a:ext cx="6931025" cy="647700"/>
          </a:xfrm>
          <a:prstGeom prst="rect">
            <a:avLst/>
          </a:prstGeom>
          <a:noFill/>
          <a:ln w="9525">
            <a:noFill/>
            <a:miter lim="800000"/>
            <a:headEnd/>
            <a:tailEnd/>
          </a:ln>
        </p:spPr>
        <p:txBody>
          <a:bodyPr>
            <a:spAutoFit/>
          </a:bodyPr>
          <a:lstStyle/>
          <a:p>
            <a:endParaRPr lang="de-DE"/>
          </a:p>
        </p:txBody>
      </p:sp>
      <p:sp>
        <p:nvSpPr>
          <p:cNvPr id="6" name="Content Placeholder 2"/>
          <p:cNvSpPr txBox="1">
            <a:spLocks/>
          </p:cNvSpPr>
          <p:nvPr/>
        </p:nvSpPr>
        <p:spPr>
          <a:xfrm>
            <a:off x="449263" y="836613"/>
            <a:ext cx="8515350" cy="3600986"/>
          </a:xfrm>
          <a:prstGeom prst="rect">
            <a:avLst/>
          </a:prstGeom>
        </p:spPr>
        <p:txBody>
          <a:bodyPr>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285750" indent="-285750" fontAlgn="auto">
              <a:spcBef>
                <a:spcPts val="0"/>
              </a:spcBef>
              <a:defRPr/>
            </a:pPr>
            <a:r>
              <a:rPr lang="ro-RO" sz="1200" b="0" dirty="0">
                <a:solidFill>
                  <a:srgbClr val="0E3399"/>
                </a:solidFill>
              </a:rPr>
              <a:t>S-a constatat că locurile de muncă vizate sunt mai specializate </a:t>
            </a:r>
            <a:r>
              <a:rPr lang="ro-RO" sz="1200" dirty="0">
                <a:solidFill>
                  <a:srgbClr val="0E3399"/>
                </a:solidFill>
              </a:rPr>
              <a:t>din perspectiva competențelor</a:t>
            </a:r>
            <a:r>
              <a:rPr lang="ro-RO" sz="1200" b="0" dirty="0">
                <a:solidFill>
                  <a:srgbClr val="0E3399"/>
                </a:solidFill>
              </a:rPr>
              <a:t>, dar, în general, este vorba de competențe mai puțin complexe</a:t>
            </a:r>
            <a:r>
              <a:rPr lang="en-US" sz="1200" b="0" dirty="0">
                <a:solidFill>
                  <a:srgbClr val="0E3399"/>
                </a:solidFill>
              </a:rPr>
              <a:t>.</a:t>
            </a:r>
            <a:endParaRPr lang="ro-RO" sz="1200" b="0" dirty="0">
              <a:solidFill>
                <a:srgbClr val="0E3399"/>
              </a:solidFill>
            </a:endParaRPr>
          </a:p>
          <a:p>
            <a:pPr marL="285750" indent="-285750" fontAlgn="auto">
              <a:spcBef>
                <a:spcPts val="0"/>
              </a:spcBef>
              <a:defRPr/>
            </a:pPr>
            <a:endParaRPr lang="en-GB" sz="1200" b="0" dirty="0">
              <a:solidFill>
                <a:srgbClr val="0E3399"/>
              </a:solidFill>
            </a:endParaRPr>
          </a:p>
          <a:p>
            <a:pPr marL="285750" indent="-285750" fontAlgn="auto">
              <a:spcBef>
                <a:spcPts val="0"/>
              </a:spcBef>
              <a:defRPr/>
            </a:pPr>
            <a:r>
              <a:rPr lang="ro-RO" sz="1200" dirty="0">
                <a:solidFill>
                  <a:srgbClr val="0E3399"/>
                </a:solidFill>
              </a:rPr>
              <a:t>Creșterea productivității </a:t>
            </a:r>
            <a:r>
              <a:rPr lang="ro-RO" sz="1200" b="0" dirty="0">
                <a:solidFill>
                  <a:srgbClr val="0E3399"/>
                </a:solidFill>
              </a:rPr>
              <a:t>lucrătorilor cu înaltă calificare și, în paralel, </a:t>
            </a:r>
            <a:r>
              <a:rPr lang="ro-RO" sz="1200" dirty="0">
                <a:solidFill>
                  <a:srgbClr val="0E3399"/>
                </a:solidFill>
              </a:rPr>
              <a:t>scăderea cererii </a:t>
            </a:r>
            <a:r>
              <a:rPr lang="ro-RO" sz="1200" b="0" dirty="0">
                <a:solidFill>
                  <a:srgbClr val="0E3399"/>
                </a:solidFill>
              </a:rPr>
              <a:t>de mână de lucru slab calificată</a:t>
            </a:r>
            <a:r>
              <a:rPr lang="en-US" sz="1200" b="0" dirty="0">
                <a:solidFill>
                  <a:srgbClr val="0E3399"/>
                </a:solidFill>
              </a:rPr>
              <a:t>.</a:t>
            </a:r>
            <a:endParaRPr lang="ro-RO" sz="1200" b="0" dirty="0">
              <a:solidFill>
                <a:srgbClr val="0E3399"/>
              </a:solidFill>
            </a:endParaRPr>
          </a:p>
          <a:p>
            <a:pPr marL="285750" indent="-285750" fontAlgn="auto">
              <a:spcBef>
                <a:spcPts val="0"/>
              </a:spcBef>
              <a:defRPr/>
            </a:pPr>
            <a:endParaRPr lang="en-GB" sz="1200" b="0" dirty="0">
              <a:solidFill>
                <a:srgbClr val="0E3399"/>
              </a:solidFill>
            </a:endParaRPr>
          </a:p>
          <a:p>
            <a:pPr marL="285750" indent="-285750" fontAlgn="auto">
              <a:spcBef>
                <a:spcPts val="0"/>
              </a:spcBef>
              <a:defRPr/>
            </a:pPr>
            <a:r>
              <a:rPr lang="ro-RO" sz="1200" b="0" dirty="0">
                <a:solidFill>
                  <a:srgbClr val="0E3399"/>
                </a:solidFill>
              </a:rPr>
              <a:t>Ca urmare a evoluțiilor tehnologice, lucrătorii fără competențe tehnice </a:t>
            </a:r>
            <a:r>
              <a:rPr lang="ro-RO" sz="1200" dirty="0">
                <a:solidFill>
                  <a:srgbClr val="0E3399"/>
                </a:solidFill>
              </a:rPr>
              <a:t>se văd obligați </a:t>
            </a:r>
            <a:r>
              <a:rPr lang="ro-RO" sz="1200" b="0" dirty="0">
                <a:solidFill>
                  <a:srgbClr val="0E3399"/>
                </a:solidFill>
              </a:rPr>
              <a:t>să schimbe locurile de muncă ce necesită </a:t>
            </a:r>
            <a:r>
              <a:rPr lang="ro-RO" sz="1200" dirty="0">
                <a:solidFill>
                  <a:srgbClr val="0E3399"/>
                </a:solidFill>
              </a:rPr>
              <a:t>un nivel mediu de competențe </a:t>
            </a:r>
            <a:r>
              <a:rPr lang="ro-RO" sz="1200" b="0" dirty="0">
                <a:solidFill>
                  <a:srgbClr val="0E3399"/>
                </a:solidFill>
              </a:rPr>
              <a:t>cu locuri de muncă ce necesită </a:t>
            </a:r>
            <a:r>
              <a:rPr lang="ro-RO" sz="1200" dirty="0">
                <a:solidFill>
                  <a:srgbClr val="0E3399"/>
                </a:solidFill>
              </a:rPr>
              <a:t>un nivel scăzut de competențe</a:t>
            </a:r>
            <a:r>
              <a:rPr lang="en-US" sz="1200" dirty="0">
                <a:solidFill>
                  <a:srgbClr val="0E3399"/>
                </a:solidFill>
              </a:rPr>
              <a:t>.</a:t>
            </a:r>
            <a:endParaRPr lang="ro-RO" sz="1200" dirty="0">
              <a:solidFill>
                <a:srgbClr val="0E3399"/>
              </a:solidFill>
            </a:endParaRPr>
          </a:p>
          <a:p>
            <a:pPr marL="285750" indent="-285750" fontAlgn="auto">
              <a:spcBef>
                <a:spcPts val="0"/>
              </a:spcBef>
              <a:defRPr/>
            </a:pPr>
            <a:endParaRPr lang="en-GB" sz="1200" b="0" dirty="0">
              <a:solidFill>
                <a:srgbClr val="0E3399"/>
              </a:solidFill>
            </a:endParaRPr>
          </a:p>
          <a:p>
            <a:pPr marL="285750" indent="-285750" fontAlgn="auto">
              <a:spcBef>
                <a:spcPts val="0"/>
              </a:spcBef>
              <a:defRPr/>
            </a:pPr>
            <a:r>
              <a:rPr lang="ro-RO" sz="1200" dirty="0">
                <a:solidFill>
                  <a:srgbClr val="0E3399"/>
                </a:solidFill>
              </a:rPr>
              <a:t>Locurile de muncă ce necesită un nivel mediu de competențe </a:t>
            </a:r>
            <a:r>
              <a:rPr lang="ro-RO" sz="1200" b="0" dirty="0">
                <a:solidFill>
                  <a:srgbClr val="0E3399"/>
                </a:solidFill>
              </a:rPr>
              <a:t>(de exemplu, sarcini de rutină din punct de vedere cognitiv și fizic în producția tradițională, servicii de transport și personal din birouri) pot fi automatizate mai ușor, deoarece urmează proceduri repetitive, finite, care pot fi realizate de sisteme robotice</a:t>
            </a:r>
            <a:r>
              <a:rPr lang="en-US" sz="1200" b="0" dirty="0">
                <a:solidFill>
                  <a:srgbClr val="0E3399"/>
                </a:solidFill>
              </a:rPr>
              <a:t>.</a:t>
            </a:r>
            <a:endParaRPr lang="ro-RO" sz="1200" b="0" dirty="0">
              <a:solidFill>
                <a:srgbClr val="0E3399"/>
              </a:solidFill>
            </a:endParaRPr>
          </a:p>
          <a:p>
            <a:pPr marL="285750" indent="-285750" fontAlgn="auto">
              <a:spcBef>
                <a:spcPts val="0"/>
              </a:spcBef>
              <a:defRPr/>
            </a:pPr>
            <a:endParaRPr lang="en-US" sz="1200" b="0" dirty="0">
              <a:solidFill>
                <a:srgbClr val="0E3399"/>
              </a:solidFill>
            </a:endParaRPr>
          </a:p>
          <a:p>
            <a:pPr marL="285750" indent="-285750" fontAlgn="auto">
              <a:spcBef>
                <a:spcPts val="0"/>
              </a:spcBef>
              <a:defRPr/>
            </a:pPr>
            <a:r>
              <a:rPr lang="ro-RO" sz="1200" b="0" dirty="0">
                <a:solidFill>
                  <a:srgbClr val="0E3399"/>
                </a:solidFill>
              </a:rPr>
              <a:t>Majoritatea experților consideră că sarcinile repetitive,</a:t>
            </a:r>
            <a:r>
              <a:rPr lang="ro-RO" sz="1200" dirty="0">
                <a:solidFill>
                  <a:srgbClr val="0E3399"/>
                </a:solidFill>
              </a:rPr>
              <a:t> de rutină și care necesită un nivel scăzut de competențe </a:t>
            </a:r>
            <a:r>
              <a:rPr lang="ro-RO" sz="1200" b="0" dirty="0">
                <a:solidFill>
                  <a:srgbClr val="0E3399"/>
                </a:solidFill>
              </a:rPr>
              <a:t>prezintă cele mai mari șanse de a fi automatizate</a:t>
            </a:r>
            <a:r>
              <a:rPr lang="en-US" sz="1200" b="0" dirty="0">
                <a:solidFill>
                  <a:srgbClr val="0E3399"/>
                </a:solidFill>
              </a:rPr>
              <a:t>.</a:t>
            </a:r>
            <a:endParaRPr lang="ro-RO" sz="1200" b="0" dirty="0">
              <a:solidFill>
                <a:srgbClr val="0E3399"/>
              </a:solidFill>
            </a:endParaRPr>
          </a:p>
          <a:p>
            <a:pPr fontAlgn="auto">
              <a:spcBef>
                <a:spcPts val="0"/>
              </a:spcBef>
              <a:defRPr/>
            </a:pPr>
            <a:endParaRPr lang="en-GB" sz="1200" dirty="0">
              <a:solidFill>
                <a:srgbClr val="003399"/>
              </a:solidFill>
            </a:endParaRPr>
          </a:p>
          <a:p>
            <a:pPr fontAlgn="auto">
              <a:spcBef>
                <a:spcPts val="0"/>
              </a:spcBef>
              <a:defRPr/>
            </a:pPr>
            <a:r>
              <a:rPr lang="ro-RO" sz="1200" dirty="0"/>
              <a:t>Utilizări viitoare:</a:t>
            </a:r>
          </a:p>
          <a:p>
            <a:pPr lvl="3">
              <a:defRPr/>
            </a:pPr>
            <a:r>
              <a:rPr lang="ro-RO" dirty="0">
                <a:solidFill>
                  <a:srgbClr val="003399"/>
                </a:solidFill>
              </a:rPr>
              <a:t>Sisteme robotice autonome (de exemplu, automobile, drone, utilizate în livrarea corespondenței)</a:t>
            </a:r>
            <a:r>
              <a:rPr lang="en-US" dirty="0">
                <a:solidFill>
                  <a:srgbClr val="003399"/>
                </a:solidFill>
              </a:rPr>
              <a:t>.</a:t>
            </a:r>
            <a:endParaRPr lang="ro-RO" dirty="0">
              <a:solidFill>
                <a:srgbClr val="003399"/>
              </a:solidFill>
            </a:endParaRPr>
          </a:p>
          <a:p>
            <a:pPr lvl="3">
              <a:defRPr/>
            </a:pPr>
            <a:r>
              <a:rPr lang="ro-RO" dirty="0">
                <a:solidFill>
                  <a:srgbClr val="003399"/>
                </a:solidFill>
              </a:rPr>
              <a:t>Robot ca serviciu (RaaS): un nou tip de model de afaceri/închirierea unui robot în loc de cumpărarea acestuia</a:t>
            </a:r>
            <a:r>
              <a:rPr lang="en-US" dirty="0">
                <a:solidFill>
                  <a:srgbClr val="003399"/>
                </a:solidFill>
              </a:rPr>
              <a:t>.</a:t>
            </a:r>
            <a:endParaRPr lang="ro-RO" dirty="0">
              <a:solidFill>
                <a:srgbClr val="00339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ro-RO">
                <a:cs typeface="Trebuchet MS" pitchFamily="34" charset="0"/>
              </a:rPr>
              <a:t>Politici, strategii și programe</a:t>
            </a:r>
          </a:p>
        </p:txBody>
      </p:sp>
      <p:sp>
        <p:nvSpPr>
          <p:cNvPr id="43010" name="Content Placeholder 2"/>
          <p:cNvSpPr>
            <a:spLocks noGrp="1"/>
          </p:cNvSpPr>
          <p:nvPr>
            <p:ph sz="half" idx="1"/>
          </p:nvPr>
        </p:nvSpPr>
        <p:spPr>
          <a:xfrm>
            <a:off x="449263" y="836613"/>
            <a:ext cx="7561262" cy="3116238"/>
          </a:xfrm>
        </p:spPr>
        <p:txBody>
          <a:bodyPr>
            <a:spAutoFit/>
          </a:bodyPr>
          <a:lstStyle/>
          <a:p>
            <a:pPr marL="0" indent="0" eaLnBrk="1" hangingPunct="1">
              <a:spcBef>
                <a:spcPts val="600"/>
              </a:spcBef>
              <a:spcAft>
                <a:spcPts val="600"/>
              </a:spcAft>
              <a:buNone/>
            </a:pPr>
            <a:r>
              <a:rPr lang="ro-RO" sz="1400" b="0" dirty="0"/>
              <a:t>Există o serie de reglementări cu forță juridică obligatorie la nivel european și național, precum și inițiative și programe fără forță juridică obligatorie referitoare la sistemele de IA, robotica avansată și SSM</a:t>
            </a:r>
            <a:r>
              <a:rPr lang="en-US" sz="1400" b="0" dirty="0"/>
              <a:t>.</a:t>
            </a:r>
            <a:endParaRPr lang="ro-RO" sz="1400" b="0" dirty="0"/>
          </a:p>
          <a:p>
            <a:pPr marL="0" indent="0" eaLnBrk="1" hangingPunct="1">
              <a:spcBef>
                <a:spcPts val="600"/>
              </a:spcBef>
              <a:spcAft>
                <a:spcPts val="600"/>
              </a:spcAft>
              <a:buNone/>
            </a:pPr>
            <a:r>
              <a:rPr lang="ro-RO" sz="1400" b="0" dirty="0"/>
              <a:t>Toate părțile interesate majore relevante din domeniul SSM prezintă strategii sau inițiative legate de inteligența artificială și impactul său potențial asupra locurilor de muncă</a:t>
            </a:r>
            <a:r>
              <a:rPr lang="en-US" sz="1400" b="0" dirty="0"/>
              <a:t>.</a:t>
            </a:r>
            <a:endParaRPr lang="ro-RO" sz="1400" b="0" dirty="0"/>
          </a:p>
          <a:p>
            <a:pPr marL="0" indent="0" eaLnBrk="1" hangingPunct="1">
              <a:spcBef>
                <a:spcPts val="600"/>
              </a:spcBef>
              <a:spcAft>
                <a:spcPts val="600"/>
              </a:spcAft>
              <a:buNone/>
            </a:pPr>
            <a:r>
              <a:rPr lang="ro-RO" sz="1400" b="0" dirty="0"/>
              <a:t>Majoritatea prezintă similitudini și valori comune</a:t>
            </a:r>
            <a:r>
              <a:rPr lang="ro-RO" sz="1400" dirty="0"/>
              <a:t>:</a:t>
            </a:r>
          </a:p>
          <a:p>
            <a:pPr lvl="3">
              <a:buFont typeface="Wingdings" panose="05000000000000000000" pitchFamily="2" charset="2"/>
              <a:buChar char="§"/>
            </a:pPr>
            <a:r>
              <a:rPr lang="ro-RO" sz="1250" dirty="0">
                <a:solidFill>
                  <a:srgbClr val="003399"/>
                </a:solidFill>
              </a:rPr>
              <a:t>transparența sistemului</a:t>
            </a:r>
          </a:p>
          <a:p>
            <a:pPr lvl="3">
              <a:buFont typeface="Wingdings" panose="05000000000000000000" pitchFamily="2" charset="2"/>
              <a:buChar char="§"/>
            </a:pPr>
            <a:r>
              <a:rPr lang="ro-RO" sz="1250" dirty="0">
                <a:solidFill>
                  <a:srgbClr val="003399"/>
                </a:solidFill>
              </a:rPr>
              <a:t>robustețe tehnică </a:t>
            </a:r>
          </a:p>
          <a:p>
            <a:pPr lvl="3">
              <a:buFont typeface="Wingdings" panose="05000000000000000000" pitchFamily="2" charset="2"/>
              <a:buChar char="§"/>
            </a:pPr>
            <a:r>
              <a:rPr lang="ro-RO" sz="1250" dirty="0">
                <a:solidFill>
                  <a:srgbClr val="003399"/>
                </a:solidFill>
              </a:rPr>
              <a:t>respectarea drepturilor omului, a diversității și a nediscriminării </a:t>
            </a:r>
          </a:p>
          <a:p>
            <a:pPr lvl="3">
              <a:buFont typeface="Wingdings" panose="05000000000000000000" pitchFamily="2" charset="2"/>
              <a:buChar char="§"/>
            </a:pPr>
            <a:r>
              <a:rPr lang="ro-RO" sz="1250" dirty="0">
                <a:solidFill>
                  <a:srgbClr val="003399"/>
                </a:solidFill>
              </a:rPr>
              <a:t>confidențialitatea datelor și guvernanța datelor </a:t>
            </a:r>
          </a:p>
          <a:p>
            <a:pPr lvl="3">
              <a:buFont typeface="Wingdings" panose="05000000000000000000" pitchFamily="2" charset="2"/>
              <a:buChar char="§"/>
            </a:pPr>
            <a:r>
              <a:rPr lang="ro-RO" sz="1250" dirty="0">
                <a:solidFill>
                  <a:srgbClr val="003399"/>
                </a:solidFill>
              </a:rPr>
              <a:t>responsabilitate </a:t>
            </a:r>
          </a:p>
          <a:p>
            <a:pPr lvl="3">
              <a:buFont typeface="Wingdings" panose="05000000000000000000" pitchFamily="2" charset="2"/>
              <a:buChar char="§"/>
            </a:pPr>
            <a:r>
              <a:rPr lang="ro-RO" sz="1250" dirty="0">
                <a:solidFill>
                  <a:srgbClr val="003399"/>
                </a:solidFill>
              </a:rPr>
              <a:t>abordare centrată pe factorul uman</a:t>
            </a:r>
          </a:p>
          <a:p>
            <a:pPr lvl="3">
              <a:buFont typeface="Wingdings" panose="05000000000000000000" pitchFamily="2" charset="2"/>
              <a:buChar char="§"/>
            </a:pPr>
            <a:r>
              <a:rPr lang="ro-RO" sz="1250" dirty="0">
                <a:solidFill>
                  <a:srgbClr val="003399"/>
                </a:solidFill>
              </a:rPr>
              <a:t>participarea lucrătorilor la proces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ramework: the automation of tasks"/>
          <p:cNvSpPr>
            <a:spLocks noGrp="1"/>
          </p:cNvSpPr>
          <p:nvPr>
            <p:ph type="title"/>
          </p:nvPr>
        </p:nvSpPr>
        <p:spPr/>
        <p:txBody>
          <a:bodyPr>
            <a:spAutoFit/>
          </a:bodyPr>
          <a:lstStyle/>
          <a:p>
            <a:pPr marL="342900" indent="-342900" defTabSz="914400" eaLnBrk="1" hangingPunct="1"/>
            <a:r>
              <a:rPr lang="ro-RO">
                <a:cs typeface="Trebuchet MS" pitchFamily="34" charset="0"/>
              </a:rPr>
              <a:t>Introducere</a:t>
            </a:r>
          </a:p>
        </p:txBody>
      </p:sp>
      <p:sp>
        <p:nvSpPr>
          <p:cNvPr id="20482" name="The narrowness of most AI technologies means it is more appropriate to talk about the automation of tasks, not occupations…"/>
          <p:cNvSpPr>
            <a:spLocks noGrp="1"/>
          </p:cNvSpPr>
          <p:nvPr>
            <p:ph sz="half" idx="1"/>
          </p:nvPr>
        </p:nvSpPr>
        <p:spPr>
          <a:xfrm>
            <a:off x="449263" y="836613"/>
            <a:ext cx="7561262" cy="3085460"/>
          </a:xfrm>
        </p:spPr>
        <p:txBody>
          <a:bodyPr>
            <a:spAutoFit/>
          </a:bodyPr>
          <a:lstStyle/>
          <a:p>
            <a:pPr marL="0" indent="0" eaLnBrk="1" hangingPunct="1">
              <a:buNone/>
            </a:pPr>
            <a:r>
              <a:rPr lang="ro-RO" sz="1400" b="0" dirty="0"/>
              <a:t>EU-OSHA a lansat un program de cercetare care se întinde pe o perioadă de patru ani, intitulat „</a:t>
            </a:r>
            <a:r>
              <a:rPr lang="ro-RO" sz="1400" dirty="0"/>
              <a:t>Prezentare de ansamblu a SSM din perspectiva digitalizării</a:t>
            </a:r>
            <a:r>
              <a:rPr lang="ro-RO" sz="1400" b="0" dirty="0"/>
              <a:t>”</a:t>
            </a:r>
            <a:r>
              <a:rPr lang="en-US" sz="1400" b="0" dirty="0"/>
              <a:t>.</a:t>
            </a:r>
            <a:endParaRPr lang="ro-RO" sz="1400" b="0" dirty="0"/>
          </a:p>
          <a:p>
            <a:pPr eaLnBrk="1" hangingPunct="1"/>
            <a:endParaRPr lang="en-GB" sz="1400" dirty="0"/>
          </a:p>
          <a:p>
            <a:pPr marL="0" indent="0" eaLnBrk="1" hangingPunct="1">
              <a:buNone/>
            </a:pPr>
            <a:r>
              <a:rPr lang="ro-RO" sz="1400" dirty="0"/>
              <a:t>Obiectivele </a:t>
            </a:r>
            <a:r>
              <a:rPr lang="ro-RO" sz="1400" b="0" dirty="0"/>
              <a:t>sunt:</a:t>
            </a:r>
          </a:p>
          <a:p>
            <a:pPr lvl="3">
              <a:buFont typeface="Wingdings" panose="05000000000000000000" pitchFamily="2" charset="2"/>
              <a:buChar char="§"/>
            </a:pPr>
            <a:r>
              <a:rPr lang="ro-RO" sz="1400" dirty="0">
                <a:solidFill>
                  <a:srgbClr val="003399"/>
                </a:solidFill>
              </a:rPr>
              <a:t>Dezvoltarea și diseminarea informațiilor privind riscurile, provocările și oportunitățile pentru SSM asociate cu digitalizarea</a:t>
            </a:r>
            <a:r>
              <a:rPr lang="en-US" sz="1400" dirty="0">
                <a:solidFill>
                  <a:srgbClr val="003399"/>
                </a:solidFill>
              </a:rPr>
              <a:t>.</a:t>
            </a:r>
            <a:endParaRPr lang="ro-RO" sz="1400" dirty="0">
              <a:solidFill>
                <a:srgbClr val="003399"/>
              </a:solidFill>
            </a:endParaRPr>
          </a:p>
          <a:p>
            <a:pPr lvl="1" eaLnBrk="1" hangingPunct="1">
              <a:buFont typeface="Wingdings" pitchFamily="2" charset="2"/>
              <a:buChar char="§"/>
            </a:pPr>
            <a:endParaRPr lang="en-GB" sz="1400" dirty="0"/>
          </a:p>
          <a:p>
            <a:pPr marL="0" indent="0" eaLnBrk="1" hangingPunct="1">
              <a:buNone/>
            </a:pPr>
            <a:r>
              <a:rPr lang="ro-RO" sz="1400" dirty="0">
                <a:solidFill>
                  <a:srgbClr val="003399"/>
                </a:solidFill>
              </a:rPr>
              <a:t>Principalele aspecte sunt implicațiile SSM asupra:</a:t>
            </a:r>
          </a:p>
          <a:p>
            <a:pPr lvl="3" fontAlgn="ctr">
              <a:buFont typeface="Wingdings" panose="05000000000000000000" pitchFamily="2" charset="2"/>
              <a:buChar char="§"/>
            </a:pPr>
            <a:r>
              <a:rPr lang="ro-RO" sz="1400" dirty="0">
                <a:solidFill>
                  <a:srgbClr val="003399"/>
                </a:solidFill>
                <a:hlinkClick r:id="rId2"/>
              </a:rPr>
              <a:t>Roboticii avansate și a sistemelor de IA pentru automatizarea sarcinilor</a:t>
            </a:r>
            <a:r>
              <a:rPr lang="en-US" sz="1400" dirty="0">
                <a:solidFill>
                  <a:srgbClr val="003399"/>
                </a:solidFill>
              </a:rPr>
              <a:t>.</a:t>
            </a:r>
            <a:endParaRPr lang="ro-RO" sz="1400" dirty="0">
              <a:solidFill>
                <a:srgbClr val="003399"/>
              </a:solidFill>
            </a:endParaRPr>
          </a:p>
          <a:p>
            <a:pPr lvl="3" fontAlgn="ctr">
              <a:buFont typeface="Wingdings" panose="05000000000000000000" pitchFamily="2" charset="2"/>
              <a:buChar char="§"/>
            </a:pPr>
            <a:r>
              <a:rPr lang="ro-RO" sz="1400" dirty="0">
                <a:solidFill>
                  <a:srgbClr val="003399"/>
                </a:solidFill>
              </a:rPr>
              <a:t>Noi forme de gestionare a lucrătorilor prin intermediul sistemelor de IA</a:t>
            </a:r>
            <a:r>
              <a:rPr lang="en-US" sz="1400" dirty="0">
                <a:solidFill>
                  <a:srgbClr val="003399"/>
                </a:solidFill>
              </a:rPr>
              <a:t>.</a:t>
            </a:r>
            <a:endParaRPr lang="ro-RO" sz="1400" dirty="0">
              <a:solidFill>
                <a:srgbClr val="003399"/>
              </a:solidFill>
            </a:endParaRPr>
          </a:p>
          <a:p>
            <a:pPr lvl="3" fontAlgn="ctr">
              <a:buFont typeface="Wingdings" panose="05000000000000000000" pitchFamily="2" charset="2"/>
              <a:buChar char="§"/>
            </a:pPr>
            <a:r>
              <a:rPr lang="ro-RO" sz="1400" dirty="0">
                <a:solidFill>
                  <a:srgbClr val="003399"/>
                </a:solidFill>
              </a:rPr>
              <a:t>Lucrul pe platforme online</a:t>
            </a:r>
            <a:r>
              <a:rPr lang="en-US" sz="1400" dirty="0">
                <a:solidFill>
                  <a:srgbClr val="003399"/>
                </a:solidFill>
              </a:rPr>
              <a:t>.</a:t>
            </a:r>
            <a:endParaRPr lang="ro-RO" sz="1400" dirty="0">
              <a:solidFill>
                <a:srgbClr val="003399"/>
              </a:solidFill>
            </a:endParaRPr>
          </a:p>
          <a:p>
            <a:pPr lvl="3" fontAlgn="ctr">
              <a:buFont typeface="Wingdings" panose="05000000000000000000" pitchFamily="2" charset="2"/>
              <a:buChar char="§"/>
            </a:pPr>
            <a:r>
              <a:rPr lang="ro-RO" sz="1400" dirty="0">
                <a:solidFill>
                  <a:srgbClr val="003399"/>
                </a:solidFill>
              </a:rPr>
              <a:t>Sisteme noi pentru monitorizarea securității și a sănătății lucrătorilor</a:t>
            </a:r>
            <a:r>
              <a:rPr lang="en-US" sz="1400" dirty="0">
                <a:solidFill>
                  <a:srgbClr val="003399"/>
                </a:solidFill>
              </a:rPr>
              <a:t>.</a:t>
            </a:r>
            <a:endParaRPr lang="ro-RO" sz="1400" dirty="0">
              <a:solidFill>
                <a:srgbClr val="003399"/>
              </a:solidFill>
            </a:endParaRPr>
          </a:p>
          <a:p>
            <a:pPr lvl="3" fontAlgn="ctr">
              <a:buFont typeface="Wingdings" panose="05000000000000000000" pitchFamily="2" charset="2"/>
              <a:buChar char="§"/>
            </a:pPr>
            <a:r>
              <a:rPr lang="ro-RO" sz="1400" dirty="0">
                <a:solidFill>
                  <a:srgbClr val="003399"/>
                </a:solidFill>
              </a:rPr>
              <a:t>Munca de la distanță și online</a:t>
            </a:r>
            <a:r>
              <a:rPr lang="en-US" sz="1400" dirty="0">
                <a:solidFill>
                  <a:srgbClr val="003399"/>
                </a:solidFill>
              </a:rPr>
              <a:t>.</a:t>
            </a:r>
            <a:endParaRPr lang="ro-RO" sz="1400" dirty="0">
              <a:solidFill>
                <a:srgbClr val="003399"/>
              </a:solidFill>
            </a:endParaRPr>
          </a:p>
        </p:txBody>
      </p:sp>
      <p:pic>
        <p:nvPicPr>
          <p:cNvPr id="2" name="Picture 1" descr="A black cursor pointing towards the camera&#10;&#10;Description automatically generated">
            <a:extLst>
              <a:ext uri="{FF2B5EF4-FFF2-40B4-BE49-F238E27FC236}">
                <a16:creationId xmlns:a16="http://schemas.microsoft.com/office/drawing/2014/main" id="{504C440D-CD35-E5A6-868C-CB701391799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76256" y="2787774"/>
            <a:ext cx="311080" cy="3110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spAutoFit/>
          </a:bodyPr>
          <a:lstStyle/>
          <a:p>
            <a:pPr marL="342900" indent="-342900" defTabSz="914400" eaLnBrk="1" hangingPunct="1"/>
            <a:r>
              <a:rPr lang="ro-RO">
                <a:solidFill>
                  <a:srgbClr val="003399"/>
                </a:solidFill>
                <a:cs typeface="Trebuchet MS" pitchFamily="34" charset="0"/>
              </a:rPr>
              <a:t>Politici, strategii și programe: </a:t>
            </a:r>
            <a:r>
              <a:rPr lang="ro-RO">
                <a:cs typeface="Trebuchet MS" pitchFamily="34" charset="0"/>
              </a:rPr>
              <a:t>Reglementări în Europa</a:t>
            </a:r>
          </a:p>
        </p:txBody>
      </p:sp>
      <p:sp>
        <p:nvSpPr>
          <p:cNvPr id="3" name="Content Placeholder 2"/>
          <p:cNvSpPr>
            <a:spLocks noGrp="1"/>
          </p:cNvSpPr>
          <p:nvPr>
            <p:ph sz="half" idx="1"/>
          </p:nvPr>
        </p:nvSpPr>
        <p:spPr>
          <a:xfrm>
            <a:off x="449263" y="836613"/>
            <a:ext cx="7561262" cy="2578100"/>
          </a:xfrm>
        </p:spPr>
        <p:txBody>
          <a:bodyPr rtlCol="0">
            <a:spAutoFit/>
          </a:bodyPr>
          <a:lstStyle/>
          <a:p>
            <a:pPr marL="0" indent="0" eaLnBrk="1" fontAlgn="auto" hangingPunct="1">
              <a:spcAft>
                <a:spcPts val="0"/>
              </a:spcAft>
              <a:buNone/>
              <a:defRPr/>
            </a:pPr>
            <a:r>
              <a:rPr lang="ro-RO" sz="1350" b="0" dirty="0"/>
              <a:t>În Europa există în prezent două directive principale care se aplică tehnologiei și locurilor de muncă și, prin urmare, joacă un rol fundamental în crearea bazei legislative pentru sistemele de IA și robotica avansată</a:t>
            </a:r>
            <a:r>
              <a:rPr lang="en-US" sz="1350" b="0" dirty="0"/>
              <a:t>:</a:t>
            </a:r>
            <a:endParaRPr lang="ro-RO" sz="1350" b="0" dirty="0"/>
          </a:p>
          <a:p>
            <a:pPr marL="189000" indent="-189000" eaLnBrk="1" fontAlgn="auto" hangingPunct="1">
              <a:spcAft>
                <a:spcPts val="0"/>
              </a:spcAft>
              <a:defRPr/>
            </a:pPr>
            <a:endParaRPr lang="en-GB" sz="1400" dirty="0"/>
          </a:p>
          <a:p>
            <a:pPr marL="189000" indent="-189000" eaLnBrk="1" fontAlgn="auto" hangingPunct="1">
              <a:spcAft>
                <a:spcPts val="0"/>
              </a:spcAft>
              <a:defRPr/>
            </a:pPr>
            <a:r>
              <a:rPr lang="ro-RO" sz="1400" dirty="0"/>
              <a:t>Directiva 2006/42/CE privind echipamentele tehnice</a:t>
            </a:r>
          </a:p>
          <a:p>
            <a:pPr marL="189000" indent="-189000" eaLnBrk="1" fontAlgn="auto" hangingPunct="1">
              <a:spcAft>
                <a:spcPts val="0"/>
              </a:spcAft>
              <a:defRPr/>
            </a:pPr>
            <a:endParaRPr lang="en-GB" sz="1400" dirty="0"/>
          </a:p>
          <a:p>
            <a:pPr marL="189000" indent="-189000" eaLnBrk="1" fontAlgn="auto" hangingPunct="1">
              <a:spcAft>
                <a:spcPts val="0"/>
              </a:spcAft>
              <a:defRPr/>
            </a:pPr>
            <a:r>
              <a:rPr lang="ro-RO" sz="1350" dirty="0"/>
              <a:t>Directiva 89/391/CEE privind cadrul pentru SSM</a:t>
            </a:r>
          </a:p>
          <a:p>
            <a:pPr marL="189000" indent="-189000" eaLnBrk="1" fontAlgn="auto" hangingPunct="1">
              <a:spcAft>
                <a:spcPts val="0"/>
              </a:spcAft>
              <a:defRPr/>
            </a:pPr>
            <a:endParaRPr lang="en-GB" sz="1350" dirty="0"/>
          </a:p>
          <a:p>
            <a:pPr marL="0" indent="0" eaLnBrk="1" fontAlgn="auto" hangingPunct="1">
              <a:spcAft>
                <a:spcPts val="0"/>
              </a:spcAft>
              <a:buNone/>
              <a:defRPr/>
            </a:pPr>
            <a:r>
              <a:rPr lang="ro-RO" sz="1350" b="0" dirty="0"/>
              <a:t>În 2021, Comisia Europeană a prezentat o propunere legislativă de reglementare orizontală suplimentară: </a:t>
            </a:r>
            <a:r>
              <a:rPr lang="ro-RO" sz="1350" dirty="0"/>
              <a:t>propunerea privind Actul privind inteligența artificială</a:t>
            </a:r>
            <a:r>
              <a:rPr lang="en-US" sz="1350" b="0" dirty="0"/>
              <a:t>.</a:t>
            </a:r>
            <a:endParaRPr lang="ro-RO" sz="1350" b="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spAutoFit/>
          </a:bodyPr>
          <a:lstStyle/>
          <a:p>
            <a:pPr eaLnBrk="1" hangingPunct="1"/>
            <a:r>
              <a:rPr lang="ro-RO">
                <a:cs typeface="Trebuchet MS" pitchFamily="34" charset="0"/>
              </a:rPr>
              <a:t>Politici, strategii și programe</a:t>
            </a:r>
          </a:p>
        </p:txBody>
      </p:sp>
      <p:sp>
        <p:nvSpPr>
          <p:cNvPr id="45058" name="Content Placeholder 2"/>
          <p:cNvSpPr>
            <a:spLocks noGrp="1"/>
          </p:cNvSpPr>
          <p:nvPr>
            <p:ph sz="half" idx="1"/>
          </p:nvPr>
        </p:nvSpPr>
        <p:spPr>
          <a:xfrm>
            <a:off x="449263" y="836613"/>
            <a:ext cx="7561262" cy="3326552"/>
          </a:xfrm>
        </p:spPr>
        <p:txBody>
          <a:bodyPr>
            <a:spAutoFit/>
          </a:bodyPr>
          <a:lstStyle/>
          <a:p>
            <a:pPr marL="0" indent="0" eaLnBrk="1" hangingPunct="1">
              <a:buNone/>
            </a:pPr>
            <a:r>
              <a:rPr lang="ro-RO" sz="1400" dirty="0"/>
              <a:t>Documentul „</a:t>
            </a:r>
            <a:r>
              <a:rPr lang="ro-RO" sz="1400" i="1" dirty="0"/>
              <a:t>Orientări în materie de etică pentru o inteligență artificială (IA) fiabilă</a:t>
            </a:r>
            <a:r>
              <a:rPr lang="ro-RO" sz="1400" dirty="0"/>
              <a:t>” al Comisiei Europene (2021): </a:t>
            </a:r>
          </a:p>
          <a:p>
            <a:pPr eaLnBrk="1" hangingPunct="1"/>
            <a:endParaRPr lang="de-DE" sz="1400" dirty="0">
              <a:solidFill>
                <a:srgbClr val="003399"/>
              </a:solidFill>
            </a:endParaRPr>
          </a:p>
          <a:p>
            <a:pPr lvl="3">
              <a:buFont typeface="Wingdings" panose="05000000000000000000" pitchFamily="2" charset="2"/>
              <a:buChar char="§"/>
            </a:pPr>
            <a:r>
              <a:rPr lang="ro-RO" sz="1250" dirty="0">
                <a:solidFill>
                  <a:srgbClr val="003399"/>
                </a:solidFill>
              </a:rPr>
              <a:t>factorul uman și supravegherea umană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ro-RO" sz="1250" dirty="0">
                <a:solidFill>
                  <a:srgbClr val="003399"/>
                </a:solidFill>
              </a:rPr>
              <a:t>soliditatea tehnică și siguranța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ro-RO" sz="1250" dirty="0">
                <a:solidFill>
                  <a:srgbClr val="003399"/>
                </a:solidFill>
              </a:rPr>
              <a:t>viața privată și guvernanța datelor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ro-RO" sz="1250" dirty="0">
                <a:solidFill>
                  <a:srgbClr val="003399"/>
                </a:solidFill>
              </a:rPr>
              <a:t>transparența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ro-RO" sz="1250" dirty="0">
                <a:solidFill>
                  <a:srgbClr val="003399"/>
                </a:solidFill>
              </a:rPr>
              <a:t>diversitatea, nediscriminarea și echitatea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ro-RO" sz="1250" dirty="0">
                <a:solidFill>
                  <a:srgbClr val="003399"/>
                </a:solidFill>
              </a:rPr>
              <a:t>bunăstarea socială și ecologică [...]</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ro-RO" sz="1250" dirty="0">
                <a:solidFill>
                  <a:srgbClr val="003399"/>
                </a:solidFill>
              </a:rPr>
              <a:t>responsabilitatea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spAutoFit/>
          </a:bodyPr>
          <a:lstStyle/>
          <a:p>
            <a:pPr eaLnBrk="1" hangingPunct="1"/>
            <a:r>
              <a:rPr lang="ro-RO">
                <a:cs typeface="Trebuchet MS" pitchFamily="34" charset="0"/>
              </a:rPr>
              <a:t>Politici, strategii și programe</a:t>
            </a:r>
          </a:p>
        </p:txBody>
      </p:sp>
      <p:sp>
        <p:nvSpPr>
          <p:cNvPr id="3" name="Content Placeholder 2"/>
          <p:cNvSpPr>
            <a:spLocks noGrp="1"/>
          </p:cNvSpPr>
          <p:nvPr>
            <p:ph sz="half" idx="1"/>
          </p:nvPr>
        </p:nvSpPr>
        <p:spPr>
          <a:xfrm>
            <a:off x="449263" y="836613"/>
            <a:ext cx="7561262" cy="2274982"/>
          </a:xfrm>
        </p:spPr>
        <p:txBody>
          <a:bodyPr rtlCol="0">
            <a:spAutoFit/>
          </a:bodyPr>
          <a:lstStyle/>
          <a:p>
            <a:pPr marL="0" indent="0" eaLnBrk="1" fontAlgn="auto" hangingPunct="1">
              <a:spcAft>
                <a:spcPts val="0"/>
              </a:spcAft>
              <a:buNone/>
              <a:defRPr/>
            </a:pPr>
            <a:r>
              <a:rPr lang="ro-RO" sz="1400" dirty="0">
                <a:solidFill>
                  <a:srgbClr val="003399"/>
                </a:solidFill>
              </a:rPr>
              <a:t>Acordul-cadru privind digitalizarea al partenerilor sociali europeni (2020)</a:t>
            </a:r>
            <a:r>
              <a:rPr lang="en-US" sz="1400" dirty="0">
                <a:solidFill>
                  <a:srgbClr val="003399"/>
                </a:solidFill>
              </a:rPr>
              <a:t>:</a:t>
            </a:r>
            <a:endParaRPr lang="ro-RO" sz="1400" dirty="0">
              <a:solidFill>
                <a:srgbClr val="003399"/>
              </a:solidFill>
            </a:endParaRPr>
          </a:p>
          <a:p>
            <a:pPr marL="189000" indent="-189000" eaLnBrk="1" fontAlgn="auto" hangingPunct="1">
              <a:spcAft>
                <a:spcPts val="0"/>
              </a:spcAft>
              <a:defRPr/>
            </a:pPr>
            <a:endParaRPr lang="en-GB" sz="1400" dirty="0">
              <a:solidFill>
                <a:srgbClr val="003399"/>
              </a:solidFill>
            </a:endParaRPr>
          </a:p>
          <a:p>
            <a:pPr lvl="3">
              <a:buFont typeface="Wingdings" panose="05000000000000000000" pitchFamily="2" charset="2"/>
              <a:buChar char="§"/>
              <a:defRPr/>
            </a:pPr>
            <a:r>
              <a:rPr lang="ro-RO" sz="1250" dirty="0">
                <a:solidFill>
                  <a:srgbClr val="003399"/>
                </a:solidFill>
              </a:rPr>
              <a:t>Sistemele de IA ar trebui să respecte principiul controlului uman</a:t>
            </a:r>
          </a:p>
          <a:p>
            <a:pPr lvl="3">
              <a:buFont typeface="Wingdings" panose="05000000000000000000" pitchFamily="2" charset="2"/>
              <a:buChar char="§"/>
              <a:defRPr/>
            </a:pPr>
            <a:endParaRPr lang="en-GB" sz="1250" dirty="0">
              <a:solidFill>
                <a:srgbClr val="003399"/>
              </a:solidFill>
            </a:endParaRPr>
          </a:p>
          <a:p>
            <a:pPr lvl="3">
              <a:buFont typeface="Wingdings" panose="05000000000000000000" pitchFamily="2" charset="2"/>
              <a:buChar char="§"/>
              <a:defRPr/>
            </a:pPr>
            <a:r>
              <a:rPr lang="ro-RO" sz="1250" dirty="0">
                <a:solidFill>
                  <a:srgbClr val="003399"/>
                </a:solidFill>
              </a:rPr>
              <a:t>Sistemele de IA ar trebui să fie sigure, respectiv să prevină prejudiciile</a:t>
            </a:r>
          </a:p>
          <a:p>
            <a:pPr lvl="3">
              <a:buFont typeface="Wingdings" panose="05000000000000000000" pitchFamily="2" charset="2"/>
              <a:buChar char="§"/>
              <a:defRPr/>
            </a:pPr>
            <a:endParaRPr lang="en-GB" sz="1250" dirty="0">
              <a:solidFill>
                <a:srgbClr val="003399"/>
              </a:solidFill>
            </a:endParaRPr>
          </a:p>
          <a:p>
            <a:pPr lvl="3">
              <a:buFont typeface="Wingdings" panose="05000000000000000000" pitchFamily="2" charset="2"/>
              <a:buChar char="§"/>
              <a:defRPr/>
            </a:pPr>
            <a:r>
              <a:rPr lang="ro-RO" sz="1250" dirty="0">
                <a:solidFill>
                  <a:srgbClr val="003399"/>
                </a:solidFill>
              </a:rPr>
              <a:t>Sistemele de IA ar trebui să respecte principiul echității</a:t>
            </a:r>
          </a:p>
          <a:p>
            <a:pPr lvl="3">
              <a:buFont typeface="Wingdings" panose="05000000000000000000" pitchFamily="2" charset="2"/>
              <a:buChar char="§"/>
              <a:defRPr/>
            </a:pPr>
            <a:endParaRPr lang="en-GB" sz="1250" dirty="0">
              <a:solidFill>
                <a:srgbClr val="003399"/>
              </a:solidFill>
            </a:endParaRPr>
          </a:p>
          <a:p>
            <a:pPr lvl="3">
              <a:buFont typeface="Wingdings" panose="05000000000000000000" pitchFamily="2" charset="2"/>
              <a:buChar char="§"/>
              <a:defRPr/>
            </a:pPr>
            <a:r>
              <a:rPr lang="ro-RO" sz="1250" dirty="0">
                <a:solidFill>
                  <a:srgbClr val="003399"/>
                </a:solidFill>
              </a:rPr>
              <a:t>Sistemele de IA trebuie să fie transparente și explicabile, cu supraveghere eficace</a:t>
            </a:r>
          </a:p>
          <a:p>
            <a:pPr marL="189000" indent="-189000" eaLnBrk="1" fontAlgn="auto" hangingPunct="1">
              <a:spcAft>
                <a:spcPts val="0"/>
              </a:spcAft>
              <a:defRPr/>
            </a:pPr>
            <a:endParaRPr lang="de-DE" sz="13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ro-RO">
                <a:cs typeface="Trebuchet MS" pitchFamily="34" charset="0"/>
              </a:rPr>
              <a:t>Politici, strategii și programe: Lacune și nevoi</a:t>
            </a:r>
          </a:p>
        </p:txBody>
      </p:sp>
      <p:sp>
        <p:nvSpPr>
          <p:cNvPr id="47106" name="Content Placeholder 2"/>
          <p:cNvSpPr>
            <a:spLocks noGrp="1"/>
          </p:cNvSpPr>
          <p:nvPr>
            <p:ph sz="half" idx="1"/>
          </p:nvPr>
        </p:nvSpPr>
        <p:spPr>
          <a:xfrm>
            <a:off x="449263" y="836613"/>
            <a:ext cx="7561262" cy="3185487"/>
          </a:xfrm>
        </p:spPr>
        <p:txBody>
          <a:bodyPr>
            <a:spAutoFit/>
          </a:bodyPr>
          <a:lstStyle/>
          <a:p>
            <a:pPr marL="0" indent="0" eaLnBrk="1" hangingPunct="1">
              <a:spcBef>
                <a:spcPts val="0"/>
              </a:spcBef>
              <a:buNone/>
            </a:pPr>
            <a:r>
              <a:rPr lang="ro-RO" b="0" dirty="0"/>
              <a:t>Răspunsurile colectate prin intermediul punctelor focale naționale nu evidențiază nicio nevoie sau lacună specifică legată de reglementările la nivel european în ceea ce privește protecția lucrătorilor</a:t>
            </a:r>
            <a:r>
              <a:rPr lang="en-US" b="0" dirty="0"/>
              <a:t>.</a:t>
            </a:r>
            <a:endParaRPr lang="ro-RO" b="0" dirty="0"/>
          </a:p>
          <a:p>
            <a:pPr marL="0" indent="0" eaLnBrk="1" hangingPunct="1">
              <a:spcBef>
                <a:spcPts val="0"/>
              </a:spcBef>
              <a:buNone/>
            </a:pPr>
            <a:endParaRPr lang="en-US" b="0" dirty="0"/>
          </a:p>
          <a:p>
            <a:pPr marL="0" indent="0" eaLnBrk="1" hangingPunct="1">
              <a:spcBef>
                <a:spcPts val="0"/>
              </a:spcBef>
              <a:buNone/>
            </a:pPr>
            <a:r>
              <a:rPr lang="ro-RO" b="0" dirty="0"/>
              <a:t>În special, Directiva 89/391/CEE privind cadrul pentru SSM este apreciată pozitiv</a:t>
            </a:r>
            <a:r>
              <a:rPr lang="en-US" b="0" dirty="0"/>
              <a:t>.</a:t>
            </a:r>
            <a:endParaRPr lang="ro-RO" b="0" dirty="0"/>
          </a:p>
          <a:p>
            <a:pPr marL="0" indent="0" eaLnBrk="1" hangingPunct="1">
              <a:spcBef>
                <a:spcPts val="0"/>
              </a:spcBef>
              <a:buNone/>
            </a:pPr>
            <a:endParaRPr lang="en-US" b="0" dirty="0"/>
          </a:p>
          <a:p>
            <a:pPr marL="0" indent="0" eaLnBrk="1" hangingPunct="1">
              <a:spcBef>
                <a:spcPts val="0"/>
              </a:spcBef>
              <a:buNone/>
            </a:pPr>
            <a:r>
              <a:rPr lang="ro-RO" b="0" dirty="0"/>
              <a:t>Toate pericolele și riscurile noi sunt incluse în mod corespunzător în Directiva 2006/42/CE privind echipamentele tehnice în ceea ce privește echipamentele de la locul de muncă</a:t>
            </a:r>
            <a:r>
              <a:rPr lang="en-US" b="0" dirty="0"/>
              <a:t>.</a:t>
            </a:r>
            <a:endParaRPr lang="ro-RO" b="0" dirty="0"/>
          </a:p>
          <a:p>
            <a:pPr marL="0" indent="0" eaLnBrk="1" hangingPunct="1">
              <a:spcBef>
                <a:spcPts val="0"/>
              </a:spcBef>
              <a:buNone/>
            </a:pPr>
            <a:endParaRPr lang="en-US" b="0" dirty="0"/>
          </a:p>
          <a:p>
            <a:pPr marL="0" indent="0" eaLnBrk="1" hangingPunct="1">
              <a:spcBef>
                <a:spcPts val="0"/>
              </a:spcBef>
              <a:buNone/>
            </a:pPr>
            <a:r>
              <a:rPr lang="ro-RO" b="0" dirty="0"/>
              <a:t>Unii experți vorbesc despre lipsa unei perspective mai globale care să țină seama de implementarea sistemelor de IA în sectoarele industriei</a:t>
            </a:r>
            <a:r>
              <a:rPr lang="en-US" b="0" dirty="0"/>
              <a:t>.</a:t>
            </a:r>
            <a:endParaRPr lang="ro-RO" b="0" dirty="0"/>
          </a:p>
          <a:p>
            <a:pPr marL="0" indent="0" eaLnBrk="1" hangingPunct="1">
              <a:spcBef>
                <a:spcPts val="0"/>
              </a:spcBef>
              <a:buNone/>
            </a:pPr>
            <a:endParaRPr lang="en-GB" b="0" dirty="0"/>
          </a:p>
          <a:p>
            <a:pPr marL="0" indent="0" eaLnBrk="1" hangingPunct="1">
              <a:spcBef>
                <a:spcPts val="0"/>
              </a:spcBef>
              <a:buNone/>
            </a:pPr>
            <a:r>
              <a:rPr lang="ro-RO" b="0" dirty="0"/>
              <a:t>Unii afirmă că cea mai mare problemă constă în lipsa punerii în aplicare corespunzătoare a Directivei privind echipamentele tehnice și a asigurării respectării normelor prevăzute în aceasta</a:t>
            </a:r>
            <a:r>
              <a:rPr lang="en-US" b="0" dirty="0"/>
              <a:t>.</a:t>
            </a:r>
            <a:endParaRPr lang="ro-RO" b="0" dirty="0"/>
          </a:p>
          <a:p>
            <a:pPr marL="459000" lvl="3" indent="0">
              <a:buNone/>
            </a:pPr>
            <a:r>
              <a:rPr lang="ro-RO" dirty="0">
                <a:solidFill>
                  <a:srgbClr val="003399"/>
                </a:solidFill>
              </a:rPr>
              <a:t>Legislația poate fi eficace doar când este aplicată în mod corespunzător</a:t>
            </a:r>
            <a:r>
              <a:rPr lang="en-US" dirty="0">
                <a:solidFill>
                  <a:srgbClr val="003399"/>
                </a:solidFill>
              </a:rPr>
              <a:t>.</a:t>
            </a:r>
            <a:endParaRPr lang="ro-RO" dirty="0">
              <a:solidFill>
                <a:srgbClr val="0033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spAutoFit/>
          </a:bodyPr>
          <a:lstStyle/>
          <a:p>
            <a:pPr eaLnBrk="1" hangingPunct="1"/>
            <a:r>
              <a:rPr lang="ro-RO">
                <a:cs typeface="Trebuchet MS" pitchFamily="34" charset="0"/>
              </a:rPr>
              <a:t>Politici, strategii și programe: Nivelul național</a:t>
            </a:r>
          </a:p>
        </p:txBody>
      </p:sp>
      <p:sp>
        <p:nvSpPr>
          <p:cNvPr id="48130" name="Content Placeholder 2"/>
          <p:cNvSpPr>
            <a:spLocks noGrp="1"/>
          </p:cNvSpPr>
          <p:nvPr>
            <p:ph sz="half" idx="1"/>
          </p:nvPr>
        </p:nvSpPr>
        <p:spPr>
          <a:xfrm>
            <a:off x="449263" y="836613"/>
            <a:ext cx="7561262" cy="2867452"/>
          </a:xfrm>
        </p:spPr>
        <p:txBody>
          <a:bodyPr>
            <a:spAutoFit/>
          </a:bodyPr>
          <a:lstStyle/>
          <a:p>
            <a:pPr marL="0" indent="0" eaLnBrk="1" hangingPunct="1">
              <a:buNone/>
            </a:pPr>
            <a:r>
              <a:rPr lang="ro-RO" sz="1400" b="0" dirty="0"/>
              <a:t>Pe baza răspunsurilor în urma consultării punctelor focale naționale, au fost identificate reglementări naționale importante</a:t>
            </a:r>
            <a:r>
              <a:rPr lang="en-US" sz="1400" b="0" dirty="0"/>
              <a:t>.</a:t>
            </a:r>
            <a:endParaRPr lang="ro-RO" sz="1400" b="0" dirty="0"/>
          </a:p>
          <a:p>
            <a:pPr marL="0" indent="0" eaLnBrk="1" hangingPunct="1">
              <a:buNone/>
            </a:pPr>
            <a:endParaRPr lang="en-GB" sz="1400" b="0" dirty="0"/>
          </a:p>
          <a:p>
            <a:pPr marL="0" indent="0" eaLnBrk="1" hangingPunct="1">
              <a:buNone/>
            </a:pPr>
            <a:r>
              <a:rPr lang="ro-RO" sz="1400" b="0" dirty="0"/>
              <a:t>În mai multe țări sunt în curs dezbateri referitoare la legislație</a:t>
            </a:r>
            <a:r>
              <a:rPr lang="en-US" sz="1400" b="0" dirty="0"/>
              <a:t>:</a:t>
            </a:r>
            <a:endParaRPr lang="ro-RO" sz="1400" b="0" dirty="0"/>
          </a:p>
          <a:p>
            <a:pPr lvl="3">
              <a:spcBef>
                <a:spcPts val="600"/>
              </a:spcBef>
              <a:spcAft>
                <a:spcPts val="600"/>
              </a:spcAft>
              <a:buFont typeface="Wingdings" panose="05000000000000000000" pitchFamily="2" charset="2"/>
              <a:buChar char="§"/>
            </a:pPr>
            <a:r>
              <a:rPr lang="ro-RO" sz="1300" b="1" dirty="0">
                <a:solidFill>
                  <a:srgbClr val="003399"/>
                </a:solidFill>
              </a:rPr>
              <a:t>Austria</a:t>
            </a:r>
            <a:r>
              <a:rPr lang="ro-RO" sz="1300" dirty="0">
                <a:solidFill>
                  <a:srgbClr val="003399"/>
                </a:solidFill>
              </a:rPr>
              <a:t> raportează dezbateri legate de robotica avansată, care ar putea conduce la crearea unui standard (internațional) cu forță juridică obligatorie la nivel național. </a:t>
            </a:r>
          </a:p>
          <a:p>
            <a:pPr lvl="3">
              <a:spcBef>
                <a:spcPts val="600"/>
              </a:spcBef>
              <a:spcAft>
                <a:spcPts val="600"/>
              </a:spcAft>
              <a:buFont typeface="Wingdings" panose="05000000000000000000" pitchFamily="2" charset="2"/>
              <a:buChar char="§"/>
            </a:pPr>
            <a:r>
              <a:rPr lang="ro-RO" sz="1300" b="1" dirty="0">
                <a:solidFill>
                  <a:srgbClr val="003399"/>
                </a:solidFill>
              </a:rPr>
              <a:t>Țările de Jos </a:t>
            </a:r>
            <a:r>
              <a:rPr lang="ro-RO" sz="1300" dirty="0">
                <a:solidFill>
                  <a:srgbClr val="003399"/>
                </a:solidFill>
              </a:rPr>
              <a:t>raportează că, în ceea ce privește robotica inteligentă, există multe platforme de dezbateri (obligatorii) care derivă din Directiva privind echipamentele tehnice pentru inspectori, partenerii industriali, birourile de standardizare etc. </a:t>
            </a:r>
          </a:p>
          <a:p>
            <a:pPr lvl="3">
              <a:spcBef>
                <a:spcPts val="600"/>
              </a:spcBef>
              <a:spcAft>
                <a:spcPts val="600"/>
              </a:spcAft>
              <a:buFont typeface="Wingdings" panose="05000000000000000000" pitchFamily="2" charset="2"/>
              <a:buChar char="§"/>
            </a:pPr>
            <a:r>
              <a:rPr lang="ro-RO" sz="1300" b="1" dirty="0">
                <a:solidFill>
                  <a:srgbClr val="003399"/>
                </a:solidFill>
              </a:rPr>
              <a:t>Finlanda</a:t>
            </a:r>
            <a:r>
              <a:rPr lang="ro-RO" sz="1300" dirty="0">
                <a:solidFill>
                  <a:srgbClr val="003399"/>
                </a:solidFill>
              </a:rPr>
              <a:t> raportează că prelucrarea datelor din perspectiva TIC inteligentă este inclusă în procesele de elaborare a multor actualizări legislative, dar la un nivel mai general</a:t>
            </a:r>
            <a:r>
              <a:rPr lang="en-US" sz="1300" dirty="0">
                <a:solidFill>
                  <a:srgbClr val="003399"/>
                </a:solidFill>
              </a:rPr>
              <a:t>.</a:t>
            </a:r>
            <a:endParaRPr lang="ro-RO" sz="1300" dirty="0">
              <a:solidFill>
                <a:srgbClr val="0033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spAutoFit/>
          </a:bodyPr>
          <a:lstStyle/>
          <a:p>
            <a:pPr eaLnBrk="1" hangingPunct="1"/>
            <a:r>
              <a:rPr lang="ro-RO">
                <a:cs typeface="Trebuchet MS" pitchFamily="34" charset="0"/>
              </a:rPr>
              <a:t>Politici, strategii și programe: Nivelul național</a:t>
            </a:r>
          </a:p>
        </p:txBody>
      </p:sp>
      <p:sp>
        <p:nvSpPr>
          <p:cNvPr id="3" name="Content Placeholder 2"/>
          <p:cNvSpPr>
            <a:spLocks noGrp="1"/>
          </p:cNvSpPr>
          <p:nvPr>
            <p:ph sz="half" idx="1"/>
          </p:nvPr>
        </p:nvSpPr>
        <p:spPr>
          <a:xfrm>
            <a:off x="449263" y="836613"/>
            <a:ext cx="7561262" cy="3606115"/>
          </a:xfrm>
        </p:spPr>
        <p:txBody>
          <a:bodyPr rtlCol="0">
            <a:spAutoFit/>
          </a:bodyPr>
          <a:lstStyle/>
          <a:p>
            <a:pPr marL="630238" indent="-268288" eaLnBrk="1" fontAlgn="auto" hangingPunct="1">
              <a:spcAft>
                <a:spcPts val="0"/>
              </a:spcAft>
              <a:defRPr/>
            </a:pPr>
            <a:r>
              <a:rPr lang="ro-RO" sz="1300" b="0" dirty="0"/>
              <a:t>Ministerul întreprinderilor și inovării din </a:t>
            </a:r>
            <a:r>
              <a:rPr lang="ro-RO" sz="1300" dirty="0"/>
              <a:t>Suedia</a:t>
            </a:r>
            <a:r>
              <a:rPr lang="ro-RO" sz="1300" b="0" dirty="0"/>
              <a:t> a subliniat un set de condiții care ar trebui să definească elaborarea politicilor naționale privind IA în raportul său din 2019 intitulat „Abordarea națională cu privire la inteligența artificială</a:t>
            </a:r>
            <a:r>
              <a:rPr lang="ro-RO" sz="1300" dirty="0"/>
              <a:t>”</a:t>
            </a:r>
            <a:r>
              <a:rPr lang="en-US" sz="1300" dirty="0"/>
              <a:t>.</a:t>
            </a:r>
            <a:endParaRPr lang="ro-RO" sz="1300" dirty="0"/>
          </a:p>
          <a:p>
            <a:pPr marL="189000" indent="-189000" eaLnBrk="1" fontAlgn="auto" hangingPunct="1">
              <a:spcAft>
                <a:spcPts val="0"/>
              </a:spcAft>
              <a:defRPr/>
            </a:pPr>
            <a:endParaRPr lang="en-GB" sz="1300" dirty="0"/>
          </a:p>
          <a:p>
            <a:pPr marL="459000" lvl="3" indent="0">
              <a:buNone/>
              <a:defRPr/>
            </a:pPr>
            <a:r>
              <a:rPr lang="en-US" sz="1300" dirty="0">
                <a:solidFill>
                  <a:srgbClr val="003399"/>
                </a:solidFill>
              </a:rPr>
              <a:t>	</a:t>
            </a:r>
            <a:r>
              <a:rPr lang="ro-RO" sz="1300" dirty="0">
                <a:solidFill>
                  <a:srgbClr val="003399"/>
                </a:solidFill>
              </a:rPr>
              <a:t>Acestea se concentrează asupra educației și formării pentru utilizarea sistemelor de IA</a:t>
            </a:r>
            <a:r>
              <a:rPr lang="en-US" sz="1300" dirty="0">
                <a:solidFill>
                  <a:srgbClr val="003399"/>
                </a:solidFill>
              </a:rPr>
              <a:t>.</a:t>
            </a:r>
            <a:endParaRPr lang="ro-RO" sz="1300" dirty="0">
              <a:solidFill>
                <a:srgbClr val="003399"/>
              </a:solidFill>
            </a:endParaRPr>
          </a:p>
          <a:p>
            <a:pPr marL="324000" lvl="1" indent="-135000" eaLnBrk="1" fontAlgn="auto" hangingPunct="1">
              <a:spcBef>
                <a:spcPts val="0"/>
              </a:spcBef>
              <a:spcAft>
                <a:spcPts val="0"/>
              </a:spcAft>
              <a:buFont typeface="Arial" pitchFamily="34" charset="0"/>
              <a:buChar char="•"/>
              <a:defRPr/>
            </a:pPr>
            <a:endParaRPr lang="en-GB" sz="1400" dirty="0">
              <a:solidFill>
                <a:srgbClr val="003399"/>
              </a:solidFill>
            </a:endParaRPr>
          </a:p>
          <a:p>
            <a:pPr marL="0" indent="0" eaLnBrk="1" fontAlgn="auto" hangingPunct="1">
              <a:spcAft>
                <a:spcPts val="0"/>
              </a:spcAft>
              <a:buNone/>
              <a:defRPr/>
            </a:pPr>
            <a:r>
              <a:rPr lang="ro-RO" sz="1350" b="0" dirty="0"/>
              <a:t>Inițiativele și, în special, orientările sectoriale ale partenerilor sociali sunt, de asemenea, amintite de majoritatea țărilor</a:t>
            </a:r>
            <a:r>
              <a:rPr lang="en-US" sz="1350" b="0" dirty="0"/>
              <a:t>:</a:t>
            </a:r>
            <a:endParaRPr lang="ro-RO" sz="1350" b="0" dirty="0"/>
          </a:p>
          <a:p>
            <a:pPr lvl="3">
              <a:spcBef>
                <a:spcPts val="600"/>
              </a:spcBef>
              <a:spcAft>
                <a:spcPts val="600"/>
              </a:spcAft>
              <a:buFont typeface="Wingdings" panose="05000000000000000000" pitchFamily="2" charset="2"/>
              <a:buChar char="§"/>
              <a:defRPr/>
            </a:pPr>
            <a:r>
              <a:rPr lang="ro-RO" sz="1300" b="1" dirty="0">
                <a:solidFill>
                  <a:srgbClr val="003399"/>
                </a:solidFill>
              </a:rPr>
              <a:t>Austria</a:t>
            </a:r>
            <a:r>
              <a:rPr lang="ro-RO" sz="1300" dirty="0">
                <a:solidFill>
                  <a:srgbClr val="003399"/>
                </a:solidFill>
              </a:rPr>
              <a:t> menționează 20 de broșuri pe diferite teme legate de digitalizare în cadrul programului „Noi forme de muncă 4.0”</a:t>
            </a:r>
            <a:r>
              <a:rPr lang="en-US" sz="1300" dirty="0">
                <a:solidFill>
                  <a:srgbClr val="003399"/>
                </a:solidFill>
              </a:rPr>
              <a:t>.</a:t>
            </a:r>
            <a:endParaRPr lang="ro-RO" sz="1300" dirty="0">
              <a:solidFill>
                <a:srgbClr val="003399"/>
              </a:solidFill>
            </a:endParaRPr>
          </a:p>
          <a:p>
            <a:pPr lvl="3">
              <a:spcBef>
                <a:spcPts val="600"/>
              </a:spcBef>
              <a:spcAft>
                <a:spcPts val="600"/>
              </a:spcAft>
              <a:buFont typeface="Wingdings" panose="05000000000000000000" pitchFamily="2" charset="2"/>
              <a:buChar char="§"/>
              <a:defRPr/>
            </a:pPr>
            <a:r>
              <a:rPr lang="ro-RO" sz="1300" b="1" dirty="0">
                <a:solidFill>
                  <a:srgbClr val="003399"/>
                </a:solidFill>
              </a:rPr>
              <a:t>Finlanda</a:t>
            </a:r>
            <a:r>
              <a:rPr lang="ro-RO" sz="1300" dirty="0">
                <a:solidFill>
                  <a:srgbClr val="003399"/>
                </a:solidFill>
              </a:rPr>
              <a:t> precizează inițiativa „Provocarea privind etica în materie de IA” – o provocare adresată întreprinderilor de a lua parte la discuțiile referitoare la normele etice în utilizarea IA, cu scopul de a colecta orientări etice</a:t>
            </a:r>
            <a:r>
              <a:rPr lang="en-US" sz="1300" dirty="0">
                <a:solidFill>
                  <a:srgbClr val="003399"/>
                </a:solidFill>
              </a:rPr>
              <a:t>.</a:t>
            </a:r>
            <a:endParaRPr lang="ro-RO" sz="1300" dirty="0">
              <a:solidFill>
                <a:srgbClr val="003399"/>
              </a:solidFill>
            </a:endParaRPr>
          </a:p>
          <a:p>
            <a:pPr lvl="3">
              <a:spcBef>
                <a:spcPts val="600"/>
              </a:spcBef>
              <a:spcAft>
                <a:spcPts val="600"/>
              </a:spcAft>
              <a:buFont typeface="Wingdings" panose="05000000000000000000" pitchFamily="2" charset="2"/>
              <a:buChar char="§"/>
              <a:defRPr/>
            </a:pPr>
            <a:r>
              <a:rPr lang="ro-RO" sz="1300" b="1" dirty="0">
                <a:solidFill>
                  <a:srgbClr val="003399"/>
                </a:solidFill>
              </a:rPr>
              <a:t>Franța</a:t>
            </a:r>
            <a:r>
              <a:rPr lang="ro-RO" sz="1300" dirty="0">
                <a:solidFill>
                  <a:srgbClr val="003399"/>
                </a:solidFill>
              </a:rPr>
              <a:t> precizează un ghid de prevenție pentru producători și utilizatori în ceea ce privește implementarea aplicațiilor de roboți colaborativi</a:t>
            </a:r>
            <a:r>
              <a:rPr lang="en-US" sz="1300" dirty="0">
                <a:solidFill>
                  <a:srgbClr val="003399"/>
                </a:solidFill>
              </a:rPr>
              <a:t>.</a:t>
            </a:r>
            <a:endParaRPr lang="ro-RO" sz="1300" dirty="0">
              <a:solidFill>
                <a:srgbClr val="00339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spAutoFit/>
          </a:bodyPr>
          <a:lstStyle/>
          <a:p>
            <a:pPr eaLnBrk="1" hangingPunct="1"/>
            <a:r>
              <a:rPr lang="ro-RO">
                <a:cs typeface="Trebuchet MS" pitchFamily="34" charset="0"/>
              </a:rPr>
              <a:t>Politici, strategii și programe: Nivelul național</a:t>
            </a:r>
          </a:p>
        </p:txBody>
      </p:sp>
      <p:sp>
        <p:nvSpPr>
          <p:cNvPr id="50178" name="Content Placeholder 2"/>
          <p:cNvSpPr>
            <a:spLocks noGrp="1"/>
          </p:cNvSpPr>
          <p:nvPr>
            <p:ph sz="half" idx="1"/>
          </p:nvPr>
        </p:nvSpPr>
        <p:spPr>
          <a:xfrm>
            <a:off x="449263" y="836613"/>
            <a:ext cx="7561262" cy="2092881"/>
          </a:xfrm>
        </p:spPr>
        <p:txBody>
          <a:bodyPr>
            <a:spAutoFit/>
          </a:bodyPr>
          <a:lstStyle/>
          <a:p>
            <a:pPr lvl="3">
              <a:buFont typeface="Wingdings" panose="05000000000000000000" pitchFamily="2" charset="2"/>
              <a:buChar char="§"/>
            </a:pPr>
            <a:r>
              <a:rPr lang="ro-RO" sz="1300" b="1" dirty="0">
                <a:solidFill>
                  <a:srgbClr val="003399"/>
                </a:solidFill>
              </a:rPr>
              <a:t>Germania</a:t>
            </a:r>
            <a:r>
              <a:rPr lang="ro-RO" sz="1300" dirty="0">
                <a:solidFill>
                  <a:srgbClr val="003399"/>
                </a:solidFill>
              </a:rPr>
              <a:t> menționează că o serie de campanii privind robotica avansată și TIC inteligentă, precum și utilizarea acestora la locul de muncă, fac parte din strategia privind IA și din „Strategia privind înalta tehnologie pentru 2025” a guvernului german</a:t>
            </a:r>
            <a:r>
              <a:rPr lang="en-US" sz="1300" dirty="0">
                <a:solidFill>
                  <a:srgbClr val="003399"/>
                </a:solidFill>
              </a:rPr>
              <a:t>.</a:t>
            </a:r>
            <a:endParaRPr lang="ro-RO" sz="1300" dirty="0">
              <a:solidFill>
                <a:srgbClr val="003399"/>
              </a:solidFill>
            </a:endParaRP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ro-RO" sz="1300" dirty="0">
                <a:solidFill>
                  <a:srgbClr val="003399"/>
                </a:solidFill>
              </a:rPr>
              <a:t>Autoritatea națională pentru standarde a </a:t>
            </a:r>
            <a:r>
              <a:rPr lang="ro-RO" sz="1300" b="1" dirty="0">
                <a:solidFill>
                  <a:srgbClr val="003399"/>
                </a:solidFill>
              </a:rPr>
              <a:t>Irlandei</a:t>
            </a:r>
            <a:r>
              <a:rPr lang="ro-RO" sz="1300" dirty="0">
                <a:solidFill>
                  <a:srgbClr val="003399"/>
                </a:solidFill>
              </a:rPr>
              <a:t> (NSAI) lucrează la ISO/TC299 „Dezvoltarea standardelor de siguranță pentru robotică”</a:t>
            </a:r>
            <a:r>
              <a:rPr lang="en-US" sz="1300" dirty="0">
                <a:solidFill>
                  <a:srgbClr val="003399"/>
                </a:solidFill>
              </a:rPr>
              <a:t>.</a:t>
            </a:r>
            <a:endParaRPr lang="ro-RO" sz="1300" dirty="0">
              <a:solidFill>
                <a:srgbClr val="003399"/>
              </a:solidFill>
            </a:endParaRP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ro-RO" sz="1300" b="1" dirty="0">
                <a:solidFill>
                  <a:srgbClr val="003399"/>
                </a:solidFill>
              </a:rPr>
              <a:t>Portugalia</a:t>
            </a:r>
            <a:r>
              <a:rPr lang="ro-RO" sz="1300" dirty="0">
                <a:solidFill>
                  <a:srgbClr val="003399"/>
                </a:solidFill>
              </a:rPr>
              <a:t> amintește programul guvernului intitulat „Planul de acțiune privind tranziția digitală” și următoarele publicații: „Abordarea centrată pe factorul uman pentru proiectarea unei stații de lucru de robotică colaborativă”</a:t>
            </a:r>
            <a:r>
              <a:rPr lang="en-US" sz="1300" dirty="0">
                <a:solidFill>
                  <a:srgbClr val="003399"/>
                </a:solidFill>
              </a:rPr>
              <a:t>.</a:t>
            </a:r>
            <a:endParaRPr lang="ro-RO" sz="1300" dirty="0">
              <a:solidFill>
                <a:srgbClr val="00339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spAutoFit/>
          </a:bodyPr>
          <a:lstStyle/>
          <a:p>
            <a:pPr eaLnBrk="1" hangingPunct="1"/>
            <a:r>
              <a:rPr lang="ro-RO">
                <a:cs typeface="Trebuchet MS" pitchFamily="34" charset="0"/>
              </a:rPr>
              <a:t>Politici, strategii și programe: Nivelul național</a:t>
            </a:r>
          </a:p>
        </p:txBody>
      </p:sp>
      <p:sp>
        <p:nvSpPr>
          <p:cNvPr id="51202" name="Content Placeholder 2"/>
          <p:cNvSpPr>
            <a:spLocks noGrp="1"/>
          </p:cNvSpPr>
          <p:nvPr>
            <p:ph sz="half" idx="1"/>
          </p:nvPr>
        </p:nvSpPr>
        <p:spPr>
          <a:xfrm>
            <a:off x="449263" y="836613"/>
            <a:ext cx="7561262" cy="3588162"/>
          </a:xfrm>
        </p:spPr>
        <p:txBody>
          <a:bodyPr>
            <a:spAutoFit/>
          </a:bodyPr>
          <a:lstStyle/>
          <a:p>
            <a:pPr marL="0" indent="0" eaLnBrk="1" hangingPunct="1">
              <a:buNone/>
            </a:pPr>
            <a:r>
              <a:rPr lang="ro-RO" sz="1400" b="0" dirty="0">
                <a:solidFill>
                  <a:srgbClr val="003399"/>
                </a:solidFill>
              </a:rPr>
              <a:t>În unele țări există și </a:t>
            </a:r>
            <a:r>
              <a:rPr lang="ro-RO" sz="1400" dirty="0">
                <a:solidFill>
                  <a:srgbClr val="003399"/>
                </a:solidFill>
              </a:rPr>
              <a:t>recomandări</a:t>
            </a:r>
            <a:r>
              <a:rPr lang="ro-RO" sz="1400" b="0" dirty="0">
                <a:solidFill>
                  <a:srgbClr val="003399"/>
                </a:solidFill>
              </a:rPr>
              <a:t> transmise de părțile interesate principale</a:t>
            </a:r>
            <a:r>
              <a:rPr lang="en-US" sz="1400" b="0" dirty="0">
                <a:solidFill>
                  <a:srgbClr val="003399"/>
                </a:solidFill>
              </a:rPr>
              <a:t>:</a:t>
            </a:r>
            <a:endParaRPr lang="ro-RO" sz="1400" b="0" dirty="0">
              <a:solidFill>
                <a:srgbClr val="003399"/>
              </a:solidFill>
            </a:endParaRPr>
          </a:p>
          <a:p>
            <a:pPr marL="0" indent="0" eaLnBrk="1" hangingPunct="1">
              <a:buNone/>
            </a:pPr>
            <a:endParaRPr lang="de-DE" sz="1400" b="0" dirty="0">
              <a:solidFill>
                <a:srgbClr val="003399"/>
              </a:solidFill>
            </a:endParaRPr>
          </a:p>
          <a:p>
            <a:pPr lvl="3">
              <a:buFont typeface="Wingdings" panose="05000000000000000000" pitchFamily="2" charset="2"/>
              <a:buChar char="§"/>
            </a:pPr>
            <a:r>
              <a:rPr lang="ro-RO" sz="1300" b="1" dirty="0">
                <a:solidFill>
                  <a:srgbClr val="003399"/>
                </a:solidFill>
              </a:rPr>
              <a:t>Austria</a:t>
            </a:r>
            <a:r>
              <a:rPr lang="ro-RO" sz="1300" dirty="0">
                <a:solidFill>
                  <a:srgbClr val="003399"/>
                </a:solidFill>
              </a:rPr>
              <a:t>, cu „AIM AT 2030 – Misiunea Austriei privind inteligența artificială pentru 2030” a Ministerului federal al digitalizării și afacerilor economice al Republicii Austria</a:t>
            </a:r>
            <a:r>
              <a:rPr lang="en-US" sz="1300" dirty="0">
                <a:solidFill>
                  <a:srgbClr val="003399"/>
                </a:solidFill>
              </a:rPr>
              <a:t>.</a:t>
            </a:r>
            <a:endParaRPr lang="ro-RO" sz="1300" dirty="0">
              <a:solidFill>
                <a:srgbClr val="003399"/>
              </a:solidFill>
            </a:endParaRP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ro-RO" sz="1300" b="1" dirty="0">
                <a:solidFill>
                  <a:srgbClr val="003399"/>
                </a:solidFill>
              </a:rPr>
              <a:t>Finlanda</a:t>
            </a:r>
            <a:r>
              <a:rPr lang="ro-RO" sz="1300" dirty="0">
                <a:solidFill>
                  <a:srgbClr val="003399"/>
                </a:solidFill>
              </a:rPr>
              <a:t> menționează ministere, precum Ministerul afacerilor sociale și al sănătății, Ministerul afacerilor economice și al ocupării forței de muncă și Ministerul de Finanțe ca surse de recomandări specifice</a:t>
            </a:r>
            <a:r>
              <a:rPr lang="en-US" sz="1300" dirty="0">
                <a:solidFill>
                  <a:srgbClr val="003399"/>
                </a:solidFill>
              </a:rPr>
              <a:t>.</a:t>
            </a:r>
            <a:endParaRPr lang="ro-RO" sz="1300" dirty="0">
              <a:solidFill>
                <a:srgbClr val="003399"/>
              </a:solidFill>
            </a:endParaRP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ro-RO" sz="1300" b="1" dirty="0">
                <a:solidFill>
                  <a:srgbClr val="003399"/>
                </a:solidFill>
              </a:rPr>
              <a:t>Țările de Jos </a:t>
            </a:r>
            <a:r>
              <a:rPr lang="ro-RO" sz="1300" dirty="0">
                <a:solidFill>
                  <a:srgbClr val="003399"/>
                </a:solidFill>
              </a:rPr>
              <a:t>precizează recomandări naționale privind TIC inteligentă și confidențialitate transmise de Ministerul afacerilor sociale și al ocupării forței de muncă (SZW) prin intermediul legislației privind protecția lucrătorilor și de Ministerul afacerilor economice și al politicilor climatice (EZ)</a:t>
            </a:r>
            <a:r>
              <a:rPr lang="en-US" sz="1300" dirty="0">
                <a:solidFill>
                  <a:srgbClr val="003399"/>
                </a:solidFill>
              </a:rPr>
              <a:t>.</a:t>
            </a:r>
            <a:endParaRPr lang="ro-RO" sz="1300" dirty="0">
              <a:solidFill>
                <a:srgbClr val="003399"/>
              </a:solidFill>
            </a:endParaRP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ro-RO" sz="1300" b="1" dirty="0">
                <a:solidFill>
                  <a:srgbClr val="003399"/>
                </a:solidFill>
              </a:rPr>
              <a:t>Germania</a:t>
            </a:r>
            <a:r>
              <a:rPr lang="ro-RO" sz="1300" dirty="0">
                <a:solidFill>
                  <a:srgbClr val="003399"/>
                </a:solidFill>
              </a:rPr>
              <a:t> menționează că, atunci când se implementează HRI în locurile de muncă, Institutul german pentru securitatea și sănătatea în muncă al German Social Accident Insurance transmite recomandări</a:t>
            </a:r>
            <a:r>
              <a:rPr lang="en-US" sz="1300" dirty="0">
                <a:solidFill>
                  <a:srgbClr val="003399"/>
                </a:solidFill>
              </a:rPr>
              <a:t>.</a:t>
            </a:r>
            <a:endParaRPr lang="ro-RO" sz="1300" dirty="0">
              <a:solidFill>
                <a:srgbClr val="00339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spAutoFit/>
          </a:bodyPr>
          <a:lstStyle/>
          <a:p>
            <a:pPr eaLnBrk="1" hangingPunct="1"/>
            <a:r>
              <a:rPr lang="ro-RO">
                <a:cs typeface="Trebuchet MS" pitchFamily="34" charset="0"/>
              </a:rPr>
              <a:t>Politici, strategii și programe: Lacune și nevoi</a:t>
            </a:r>
          </a:p>
        </p:txBody>
      </p:sp>
      <p:sp>
        <p:nvSpPr>
          <p:cNvPr id="52226" name="Content Placeholder 2"/>
          <p:cNvSpPr>
            <a:spLocks noGrp="1"/>
          </p:cNvSpPr>
          <p:nvPr>
            <p:ph sz="half" idx="1"/>
          </p:nvPr>
        </p:nvSpPr>
        <p:spPr>
          <a:xfrm>
            <a:off x="449263" y="760413"/>
            <a:ext cx="8154987" cy="3406061"/>
          </a:xfrm>
        </p:spPr>
        <p:txBody>
          <a:bodyPr>
            <a:spAutoFit/>
          </a:bodyPr>
          <a:lstStyle/>
          <a:p>
            <a:pPr marL="0" indent="0" eaLnBrk="1" hangingPunct="1">
              <a:buNone/>
            </a:pPr>
            <a:r>
              <a:rPr lang="ro-RO" sz="1400" b="0" dirty="0"/>
              <a:t>În ceea ce privește lacunele și nevoile de la nivel național, răspunsurile primite în urma consultării punctelor focale naționale indică faptul că în multe țări par să lipsească activități naționale mai concrete.</a:t>
            </a:r>
          </a:p>
          <a:p>
            <a:pPr marL="0" indent="0" eaLnBrk="1" hangingPunct="1">
              <a:buNone/>
            </a:pPr>
            <a:endParaRPr lang="en-GB" sz="1400" b="0" dirty="0">
              <a:solidFill>
                <a:srgbClr val="003399"/>
              </a:solidFill>
            </a:endParaRPr>
          </a:p>
          <a:p>
            <a:pPr marL="0" indent="0" eaLnBrk="1" hangingPunct="1">
              <a:buNone/>
            </a:pPr>
            <a:r>
              <a:rPr lang="ro-RO" sz="1400" b="0" dirty="0"/>
              <a:t>O serie de țări menționează că nu au reglementări naționale cu forță juridică obligatorie în ceea ce privește automatizarea sarcinilor fizice și/sau cognitive prin sisteme de IA. </a:t>
            </a:r>
          </a:p>
          <a:p>
            <a:pPr marL="0" indent="0" eaLnBrk="1" hangingPunct="1">
              <a:buNone/>
            </a:pPr>
            <a:endParaRPr lang="en-GB" sz="1400" b="0" dirty="0">
              <a:solidFill>
                <a:srgbClr val="003399"/>
              </a:solidFill>
            </a:endParaRPr>
          </a:p>
          <a:p>
            <a:pPr marL="0" indent="0" eaLnBrk="1" hangingPunct="1">
              <a:buNone/>
            </a:pPr>
            <a:r>
              <a:rPr lang="ro-RO" sz="1400" b="0" dirty="0">
                <a:solidFill>
                  <a:srgbClr val="003399"/>
                </a:solidFill>
              </a:rPr>
              <a:t>Există un decalaj între reglementările existente și aplicarea adecvată raportată de unele țări.</a:t>
            </a:r>
          </a:p>
          <a:p>
            <a:pPr marL="0" indent="0" eaLnBrk="1" hangingPunct="1">
              <a:buNone/>
            </a:pPr>
            <a:endParaRPr lang="en-GB" sz="1400" b="0" dirty="0">
              <a:solidFill>
                <a:srgbClr val="003399"/>
              </a:solidFill>
            </a:endParaRPr>
          </a:p>
          <a:p>
            <a:pPr marL="0" indent="0" eaLnBrk="1" hangingPunct="1">
              <a:buNone/>
            </a:pPr>
            <a:r>
              <a:rPr lang="ro-RO" sz="1400" b="0" dirty="0"/>
              <a:t>Sunt necesare orientări în materie de etică la nivel național, în ceea ce privește garantarea drepturilor fundamentale ale omului și confidențialitatea prelucrării datelor cu caracter personal.</a:t>
            </a:r>
          </a:p>
          <a:p>
            <a:pPr marL="0" indent="0" eaLnBrk="1" hangingPunct="1">
              <a:buNone/>
            </a:pPr>
            <a:endParaRPr lang="en-GB" sz="1400" b="0" dirty="0"/>
          </a:p>
          <a:p>
            <a:pPr marL="0" indent="0" eaLnBrk="1" hangingPunct="1">
              <a:buNone/>
            </a:pPr>
            <a:r>
              <a:rPr lang="ro-RO" sz="1400" b="0" dirty="0"/>
              <a:t>Potrivit Țărilor de Jos, SSM nu este dezbătută suficient în contextul noilor tehnologii emergente.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spAutoFit/>
          </a:bodyPr>
          <a:lstStyle/>
          <a:p>
            <a:pPr eaLnBrk="1" hangingPunct="1"/>
            <a:r>
              <a:rPr lang="ro-RO">
                <a:cs typeface="Trebuchet MS" pitchFamily="34" charset="0"/>
              </a:rPr>
              <a:t>Politici, strategii și programe: Rezumat</a:t>
            </a:r>
          </a:p>
        </p:txBody>
      </p:sp>
      <p:sp>
        <p:nvSpPr>
          <p:cNvPr id="53250" name="Content Placeholder 2"/>
          <p:cNvSpPr>
            <a:spLocks noGrp="1"/>
          </p:cNvSpPr>
          <p:nvPr>
            <p:ph sz="half" idx="1"/>
          </p:nvPr>
        </p:nvSpPr>
        <p:spPr>
          <a:xfrm>
            <a:off x="417513" y="914980"/>
            <a:ext cx="7559675" cy="3693319"/>
          </a:xfrm>
        </p:spPr>
        <p:txBody>
          <a:bodyPr>
            <a:spAutoFit/>
          </a:bodyPr>
          <a:lstStyle/>
          <a:p>
            <a:pPr marL="0" indent="0" eaLnBrk="1" hangingPunct="1">
              <a:spcBef>
                <a:spcPts val="0"/>
              </a:spcBef>
              <a:spcAft>
                <a:spcPts val="0"/>
              </a:spcAft>
              <a:buNone/>
            </a:pPr>
            <a:r>
              <a:rPr lang="ro-RO" sz="1300" b="0" dirty="0"/>
              <a:t>Aproape toate țările menționează că există la nivel național anumite forme de activități </a:t>
            </a:r>
            <a:r>
              <a:rPr lang="en-US" sz="1300" b="0" dirty="0" err="1"/>
              <a:t>nereglementate</a:t>
            </a:r>
            <a:r>
              <a:rPr lang="en-US" sz="1300" b="0" dirty="0"/>
              <a:t> </a:t>
            </a:r>
            <a:r>
              <a:rPr lang="en-US" sz="1300" b="0" dirty="0" err="1"/>
              <a:t>prin</a:t>
            </a:r>
            <a:r>
              <a:rPr lang="en-US" sz="1300" b="0" dirty="0"/>
              <a:t> </a:t>
            </a:r>
            <a:r>
              <a:rPr lang="en-US" sz="1300" b="0" dirty="0" err="1"/>
              <a:t>acte</a:t>
            </a:r>
            <a:r>
              <a:rPr lang="en-US" sz="1300" b="0" dirty="0"/>
              <a:t> cu </a:t>
            </a:r>
            <a:r>
              <a:rPr lang="ro-RO" sz="1300" b="0" dirty="0"/>
              <a:t>forță juridică obligatorie legate de sistemele de IA și robotica avansată. </a:t>
            </a:r>
          </a:p>
          <a:p>
            <a:pPr marL="0" indent="0" eaLnBrk="1" hangingPunct="1">
              <a:spcBef>
                <a:spcPts val="0"/>
              </a:spcBef>
              <a:spcAft>
                <a:spcPts val="0"/>
              </a:spcAft>
              <a:buNone/>
            </a:pPr>
            <a:endParaRPr lang="en-GB" sz="1300" b="0" dirty="0"/>
          </a:p>
          <a:p>
            <a:pPr marL="0" indent="0" eaLnBrk="1" hangingPunct="1">
              <a:spcBef>
                <a:spcPts val="0"/>
              </a:spcBef>
              <a:spcAft>
                <a:spcPts val="0"/>
              </a:spcAft>
              <a:buNone/>
            </a:pPr>
            <a:r>
              <a:rPr lang="ro-RO" sz="1300" b="0" dirty="0"/>
              <a:t>În țările europene, se pot observa numeroase programe sectoriale, orientări sau recomandări ale partenerilor sociali transmise de părțile interesate principale din fiecare țară. </a:t>
            </a:r>
          </a:p>
          <a:p>
            <a:pPr marL="0" indent="0" eaLnBrk="1" hangingPunct="1">
              <a:spcBef>
                <a:spcPts val="0"/>
              </a:spcBef>
              <a:spcAft>
                <a:spcPts val="0"/>
              </a:spcAft>
              <a:buNone/>
            </a:pPr>
            <a:endParaRPr lang="en-GB" sz="1300" b="0" dirty="0"/>
          </a:p>
          <a:p>
            <a:pPr marL="0" indent="0" eaLnBrk="1" hangingPunct="1">
              <a:spcBef>
                <a:spcPts val="0"/>
              </a:spcBef>
              <a:spcAft>
                <a:spcPts val="0"/>
              </a:spcAft>
              <a:buNone/>
            </a:pPr>
            <a:r>
              <a:rPr lang="ro-RO" sz="1300" b="0" dirty="0"/>
              <a:t>De asemenea, majoritatea țărilor precizează și lipsa unor activități. Aceasta poate fi considerată un rezultat frapant, întrucât atrage ferm atenția asupra așa-numitului „decalaj dintre cunoștințe și practică” sau a unui decalaj între furnizarea cunoștințelor relevante prin intermediul inițiativelor, programelor sau recomandărilor și utilizarea și aplicarea lor efectivă. </a:t>
            </a:r>
          </a:p>
          <a:p>
            <a:pPr marL="0" indent="0" eaLnBrk="1" hangingPunct="1">
              <a:spcBef>
                <a:spcPts val="0"/>
              </a:spcBef>
              <a:spcAft>
                <a:spcPts val="0"/>
              </a:spcAft>
              <a:buNone/>
            </a:pPr>
            <a:endParaRPr lang="en-GB" sz="1300" b="0" dirty="0"/>
          </a:p>
          <a:p>
            <a:pPr marL="0" indent="0" eaLnBrk="1" hangingPunct="1">
              <a:spcBef>
                <a:spcPts val="0"/>
              </a:spcBef>
              <a:spcAft>
                <a:spcPts val="0"/>
              </a:spcAft>
              <a:buNone/>
            </a:pPr>
            <a:r>
              <a:rPr lang="ro-RO" sz="1300" b="0" dirty="0"/>
              <a:t>La nivel mai global, există numeroase campanii, acțiuni, strategii și viziuni. Pe măsură ce problematica devine mai specifică, legată de industrii, locuri de muncă sau sarcini specifice, imaginea devine neclară, de exemplu, în ceea ce privește recomandările specifice privind proiectarea sistemului sau a locului de muncă. </a:t>
            </a:r>
            <a:endParaRPr lang="en-US" sz="1300" b="0" dirty="0"/>
          </a:p>
          <a:p>
            <a:pPr marL="0" indent="0" eaLnBrk="1" hangingPunct="1">
              <a:spcBef>
                <a:spcPts val="0"/>
              </a:spcBef>
              <a:spcAft>
                <a:spcPts val="0"/>
              </a:spcAft>
              <a:buNone/>
            </a:pPr>
            <a:endParaRPr lang="ro-RO" sz="1300" b="0" dirty="0"/>
          </a:p>
          <a:p>
            <a:pPr marL="0" indent="0" eaLnBrk="1" hangingPunct="1">
              <a:spcBef>
                <a:spcPts val="0"/>
              </a:spcBef>
              <a:spcAft>
                <a:spcPts val="0"/>
              </a:spcAft>
              <a:buNone/>
            </a:pPr>
            <a:r>
              <a:rPr lang="ro-RO" sz="1300" b="0" dirty="0"/>
              <a:t>De asemenea, țările consideră că sensibilizarea este deosebit de importantă și că responsabilii de elaborarea politicilor pot juca un rol important în aducerea acestui aspect în atenție.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49263" y="-4763"/>
            <a:ext cx="7561262" cy="646113"/>
          </a:xfrm>
        </p:spPr>
        <p:txBody>
          <a:bodyPr>
            <a:spAutoFit/>
          </a:bodyPr>
          <a:lstStyle/>
          <a:p>
            <a:pPr eaLnBrk="1" hangingPunct="1"/>
            <a:r>
              <a:rPr lang="ro-RO">
                <a:cs typeface="Trebuchet MS" pitchFamily="34" charset="0"/>
              </a:rPr>
              <a:t>Robotica avansată și sistemele de IA pentru automatizarea sarcinilor: Obiectivele proiectului</a:t>
            </a:r>
          </a:p>
        </p:txBody>
      </p:sp>
      <p:sp>
        <p:nvSpPr>
          <p:cNvPr id="3" name="Content Placeholder 2"/>
          <p:cNvSpPr>
            <a:spLocks noGrp="1"/>
          </p:cNvSpPr>
          <p:nvPr>
            <p:ph sz="half" idx="1"/>
          </p:nvPr>
        </p:nvSpPr>
        <p:spPr>
          <a:xfrm>
            <a:off x="449263" y="836613"/>
            <a:ext cx="7561262" cy="1195387"/>
          </a:xfrm>
        </p:spPr>
        <p:txBody>
          <a:bodyPr rtlCol="0">
            <a:spAutoFit/>
          </a:bodyPr>
          <a:lstStyle/>
          <a:p>
            <a:pPr marL="189000" indent="-189000" algn="just" eaLnBrk="1" fontAlgn="auto" hangingPunct="1">
              <a:spcAft>
                <a:spcPts val="0"/>
              </a:spcAft>
              <a:defRPr/>
            </a:pPr>
            <a:r>
              <a:rPr lang="ro-RO" sz="1350" b="0" dirty="0"/>
              <a:t>Realizarea unei cartografieri a politicilor, a cercetărilor și a practicilor legate de robotica avansată și de sistemele de IA pentru automatizarea sarcinilor fizice și cognitive și pentru evaluarea implicațiilor lor pentru SSM. </a:t>
            </a:r>
          </a:p>
          <a:p>
            <a:pPr marL="189000" indent="-189000" algn="just" eaLnBrk="1" fontAlgn="auto" hangingPunct="1">
              <a:spcAft>
                <a:spcPts val="0"/>
              </a:spcAft>
              <a:defRPr/>
            </a:pPr>
            <a:r>
              <a:rPr lang="ro-RO" sz="1350" b="0" dirty="0"/>
              <a:t>Examinarea consecințelor potențiale pentru securitatea și sănătatea lucrătorilor și identificarea riscurilor, a provocărilor și a oportunităților principale pentru prevenție, politică și practică. </a:t>
            </a:r>
          </a:p>
        </p:txBody>
      </p:sp>
      <p:sp>
        <p:nvSpPr>
          <p:cNvPr id="4" name="TextBox 3"/>
          <p:cNvSpPr txBox="1"/>
          <p:nvPr/>
        </p:nvSpPr>
        <p:spPr>
          <a:xfrm>
            <a:off x="5292725" y="2500313"/>
            <a:ext cx="2112963" cy="714375"/>
          </a:xfrm>
          <a:prstGeom prst="rect">
            <a:avLst/>
          </a:prstGeom>
          <a:noFill/>
        </p:spPr>
        <p:txBody>
          <a:bodyPr>
            <a:spAutoFit/>
          </a:bodyPr>
          <a:lstStyle/>
          <a:p>
            <a:pPr fontAlgn="auto">
              <a:spcBef>
                <a:spcPts val="0"/>
              </a:spcBef>
              <a:spcAft>
                <a:spcPts val="0"/>
              </a:spcAft>
              <a:defRPr/>
            </a:pPr>
            <a:r>
              <a:rPr lang="ro-RO" sz="1350" b="1" dirty="0">
                <a:latin typeface="+mn-lt"/>
                <a:cs typeface="+mn-cs"/>
              </a:rPr>
              <a:t>10 studii de caz de elaborat în urma cercetării pe teren.</a:t>
            </a:r>
          </a:p>
        </p:txBody>
      </p:sp>
      <p:pic>
        <p:nvPicPr>
          <p:cNvPr id="21508" name="Picture 2" descr="EU-OSHA on Twitter: &quot;Learn by example and help tackling work-related MSDs:  'Think of me — your back' is just one of the prevention initiatives as  result of the policy approach adopted in"/>
          <p:cNvPicPr>
            <a:picLocks noChangeAspect="1" noChangeArrowheads="1"/>
          </p:cNvPicPr>
          <p:nvPr/>
        </p:nvPicPr>
        <p:blipFill>
          <a:blip r:embed="rId3"/>
          <a:srcRect t="13187"/>
          <a:stretch>
            <a:fillRect/>
          </a:stretch>
        </p:blipFill>
        <p:spPr bwMode="auto">
          <a:xfrm>
            <a:off x="1254125" y="2433638"/>
            <a:ext cx="3716338" cy="17843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49263" y="268288"/>
            <a:ext cx="7561262" cy="366712"/>
          </a:xfrm>
        </p:spPr>
        <p:txBody>
          <a:bodyPr/>
          <a:lstStyle/>
          <a:p>
            <a:pPr eaLnBrk="1" hangingPunct="1"/>
            <a:r>
              <a:rPr lang="ro-RO" sz="2400" dirty="0">
                <a:cs typeface="Trebuchet MS" pitchFamily="34" charset="0"/>
              </a:rPr>
              <a:t>Vă mulțumim!</a:t>
            </a:r>
          </a:p>
        </p:txBody>
      </p:sp>
      <p:sp>
        <p:nvSpPr>
          <p:cNvPr id="54274" name="Title 1"/>
          <p:cNvSpPr txBox="1">
            <a:spLocks/>
          </p:cNvSpPr>
          <p:nvPr/>
        </p:nvSpPr>
        <p:spPr bwMode="auto">
          <a:xfrm>
            <a:off x="4430713" y="392917"/>
            <a:ext cx="4662487" cy="3970318"/>
          </a:xfrm>
          <a:prstGeom prst="rect">
            <a:avLst/>
          </a:prstGeom>
          <a:noFill/>
          <a:ln w="9525">
            <a:noFill/>
            <a:miter lim="800000"/>
            <a:headEnd/>
            <a:tailEnd/>
          </a:ln>
        </p:spPr>
        <p:txBody>
          <a:bodyPr anchor="ctr">
            <a:spAutoFit/>
          </a:bodyPr>
          <a:lstStyle/>
          <a:p>
            <a:pPr marL="188913" indent="-188913" defTabSz="342900">
              <a:buClr>
                <a:srgbClr val="003399"/>
              </a:buClr>
              <a:buFont typeface="Wingdings" pitchFamily="2" charset="2"/>
              <a:buChar char="§"/>
            </a:pPr>
            <a:r>
              <a:rPr lang="ro-RO" sz="1400" cap="all" dirty="0">
                <a:solidFill>
                  <a:srgbClr val="003399"/>
                </a:solidFill>
              </a:rPr>
              <a:t>Raport</a:t>
            </a:r>
            <a:r>
              <a:rPr lang="ro-RO" sz="1400" dirty="0">
                <a:solidFill>
                  <a:srgbClr val="000000"/>
                </a:solidFill>
              </a:rPr>
              <a:t> </a:t>
            </a:r>
            <a:r>
              <a:rPr lang="ro-RO" sz="1400" b="1" dirty="0">
                <a:solidFill>
                  <a:srgbClr val="003399"/>
                </a:solidFill>
                <a:hlinkClick r:id="rId3"/>
              </a:rPr>
              <a:t>Robotica avansată, inteligența artificială și automatizarea sarcinilor: definiții, utilizări, politici și strategii și securitatea și sănătatea în muncă </a:t>
            </a:r>
            <a:br>
              <a:rPr lang="ro-RO" sz="1400" dirty="0">
                <a:solidFill>
                  <a:srgbClr val="000000"/>
                </a:solidFill>
              </a:rPr>
            </a:br>
            <a:r>
              <a:rPr lang="ro-RO" sz="1400" dirty="0">
                <a:solidFill>
                  <a:srgbClr val="000000"/>
                </a:solidFill>
              </a:rPr>
              <a:t> </a:t>
            </a:r>
          </a:p>
          <a:p>
            <a:pPr marL="188913" indent="-188913" defTabSz="342900">
              <a:buClr>
                <a:srgbClr val="003399"/>
              </a:buClr>
              <a:buFont typeface="Wingdings" pitchFamily="2" charset="2"/>
              <a:buChar char="§"/>
            </a:pPr>
            <a:endParaRPr lang="en-GB" sz="1400" b="1" dirty="0">
              <a:solidFill>
                <a:srgbClr val="003399"/>
              </a:solidFill>
            </a:endParaRPr>
          </a:p>
          <a:p>
            <a:pPr marL="188913" indent="-188913" defTabSz="342900">
              <a:buClr>
                <a:srgbClr val="003399"/>
              </a:buClr>
              <a:buFont typeface="Wingdings" pitchFamily="2" charset="2"/>
              <a:buChar char="§"/>
            </a:pPr>
            <a:r>
              <a:rPr lang="ro-RO" sz="1400" cap="all" dirty="0">
                <a:solidFill>
                  <a:srgbClr val="003399"/>
                </a:solidFill>
              </a:rPr>
              <a:t>Broșura</a:t>
            </a:r>
            <a:r>
              <a:rPr lang="ro-RO" sz="1400" b="1" dirty="0">
                <a:solidFill>
                  <a:srgbClr val="003399"/>
                </a:solidFill>
              </a:rPr>
              <a:t> „</a:t>
            </a:r>
            <a:r>
              <a:rPr lang="ro-RO" sz="1400" b="1" dirty="0">
                <a:solidFill>
                  <a:srgbClr val="003399"/>
                </a:solidFill>
                <a:hlinkClick r:id="rId4"/>
              </a:rPr>
              <a:t>Digitalizare și SS</a:t>
            </a:r>
            <a:r>
              <a:rPr lang="ro-RO" sz="1400" b="1" dirty="0">
                <a:solidFill>
                  <a:srgbClr val="003399"/>
                </a:solidFill>
              </a:rPr>
              <a:t>” </a:t>
            </a:r>
            <a:r>
              <a:rPr lang="ro-RO" sz="1400" dirty="0">
                <a:solidFill>
                  <a:srgbClr val="000000"/>
                </a:solidFill>
              </a:rPr>
              <a:t> </a:t>
            </a:r>
            <a:br>
              <a:rPr lang="ro-RO" sz="1400" dirty="0">
                <a:solidFill>
                  <a:srgbClr val="000000"/>
                </a:solidFill>
              </a:rPr>
            </a:br>
            <a:r>
              <a:rPr lang="ro-RO" sz="1400" dirty="0">
                <a:solidFill>
                  <a:srgbClr val="000000"/>
                </a:solidFill>
              </a:rPr>
              <a:t>(în 19 limbi)</a:t>
            </a:r>
          </a:p>
          <a:p>
            <a:pPr marL="188913" indent="-188913" defTabSz="342900">
              <a:buClr>
                <a:srgbClr val="003399"/>
              </a:buClr>
              <a:buFont typeface="Wingdings" pitchFamily="2" charset="2"/>
              <a:buChar char="§"/>
            </a:pPr>
            <a:endParaRPr lang="en-GB" sz="1400" dirty="0">
              <a:solidFill>
                <a:srgbClr val="000000"/>
              </a:solidFill>
            </a:endParaRPr>
          </a:p>
          <a:p>
            <a:pPr marL="188913" indent="-188913" defTabSz="342900">
              <a:buClr>
                <a:srgbClr val="003399"/>
              </a:buClr>
              <a:buFont typeface="Wingdings" pitchFamily="2" charset="2"/>
              <a:buChar char="§"/>
            </a:pPr>
            <a:r>
              <a:rPr lang="ro-RO" sz="1400" cap="all" dirty="0">
                <a:solidFill>
                  <a:srgbClr val="003399"/>
                </a:solidFill>
              </a:rPr>
              <a:t>Sinteză politică </a:t>
            </a:r>
            <a:r>
              <a:rPr lang="ro-RO" sz="1400" b="1" dirty="0">
                <a:solidFill>
                  <a:srgbClr val="003399"/>
                </a:solidFill>
              </a:rPr>
              <a:t>„</a:t>
            </a:r>
            <a:r>
              <a:rPr lang="ro-RO" sz="1400" b="1" dirty="0">
                <a:solidFill>
                  <a:srgbClr val="003399"/>
                </a:solidFill>
                <a:hlinkClick r:id="rId5"/>
              </a:rPr>
              <a:t>Impactul IA asupra SSM</a:t>
            </a:r>
            <a:r>
              <a:rPr lang="ro-RO" sz="1400" b="1" dirty="0">
                <a:solidFill>
                  <a:srgbClr val="003399"/>
                </a:solidFill>
              </a:rPr>
              <a:t>” </a:t>
            </a:r>
            <a:endParaRPr lang="ro-RO" sz="1400" dirty="0">
              <a:solidFill>
                <a:srgbClr val="000000"/>
              </a:solidFill>
            </a:endParaRPr>
          </a:p>
          <a:p>
            <a:pPr marL="188913" indent="-188913" defTabSz="342900">
              <a:buClr>
                <a:srgbClr val="003399"/>
              </a:buClr>
              <a:buFont typeface="Wingdings" pitchFamily="2" charset="2"/>
              <a:buChar char="§"/>
            </a:pPr>
            <a:endParaRPr lang="en-GB" sz="1400" b="1" dirty="0">
              <a:solidFill>
                <a:srgbClr val="003399"/>
              </a:solidFill>
            </a:endParaRPr>
          </a:p>
          <a:p>
            <a:pPr marL="188913" indent="-188913" defTabSz="342900">
              <a:buClr>
                <a:srgbClr val="003399"/>
              </a:buClr>
              <a:buFont typeface="Wingdings" pitchFamily="2" charset="2"/>
              <a:buChar char="§"/>
            </a:pPr>
            <a:r>
              <a:rPr lang="ro-RO" sz="1400" cap="all" dirty="0">
                <a:solidFill>
                  <a:srgbClr val="003399"/>
                </a:solidFill>
              </a:rPr>
              <a:t>Sinteză politică </a:t>
            </a:r>
            <a:r>
              <a:rPr lang="ro-RO" sz="1400" b="1" dirty="0">
                <a:solidFill>
                  <a:srgbClr val="003399"/>
                </a:solidFill>
              </a:rPr>
              <a:t>„</a:t>
            </a:r>
            <a:r>
              <a:rPr lang="ro-RO" sz="1400" b="1" dirty="0">
                <a:solidFill>
                  <a:srgbClr val="003399"/>
                </a:solidFill>
                <a:hlinkClick r:id="rId6"/>
              </a:rPr>
              <a:t>Inteligența artificială, robotica avansată și automatizarea sarcinilor la locul de muncă: taxonomie, politici și strategii în Europa</a:t>
            </a:r>
            <a:r>
              <a:rPr lang="ro-RO" sz="1400" b="1" dirty="0">
                <a:solidFill>
                  <a:srgbClr val="003399"/>
                </a:solidFill>
              </a:rPr>
              <a:t>” </a:t>
            </a:r>
            <a:r>
              <a:rPr lang="ro-RO" sz="1400" dirty="0">
                <a:solidFill>
                  <a:srgbClr val="000000"/>
                </a:solidFill>
              </a:rPr>
              <a:t> </a:t>
            </a:r>
            <a:br>
              <a:rPr lang="ro-RO" sz="1400" dirty="0">
                <a:solidFill>
                  <a:srgbClr val="000000"/>
                </a:solidFill>
              </a:rPr>
            </a:br>
            <a:endParaRPr lang="ro-RO" sz="1400" dirty="0">
              <a:solidFill>
                <a:srgbClr val="000000"/>
              </a:solidFill>
            </a:endParaRPr>
          </a:p>
          <a:p>
            <a:pPr marL="188913" indent="-188913" defTabSz="342900">
              <a:buFont typeface="Arial" charset="0"/>
              <a:buChar char="•"/>
            </a:pPr>
            <a:endParaRPr lang="en-US" sz="1400" b="1" dirty="0">
              <a:solidFill>
                <a:schemeClr val="tx2"/>
              </a:solidFill>
            </a:endParaRPr>
          </a:p>
          <a:p>
            <a:pPr algn="ctr" defTabSz="342900"/>
            <a:r>
              <a:rPr lang="ro-RO" sz="1400" b="1" dirty="0">
                <a:solidFill>
                  <a:schemeClr val="tx2"/>
                </a:solidFill>
              </a:rPr>
              <a:t>și mai multe despre digitalizare și SSM la adresa:</a:t>
            </a:r>
            <a:br>
              <a:rPr lang="ro-RO" sz="1400" b="1" dirty="0">
                <a:solidFill>
                  <a:schemeClr val="tx2"/>
                </a:solidFill>
              </a:rPr>
            </a:br>
            <a:r>
              <a:rPr lang="ro-RO" sz="1400" dirty="0">
                <a:solidFill>
                  <a:schemeClr val="tx2"/>
                </a:solidFill>
                <a:hlinkClick r:id="rId7"/>
              </a:rPr>
              <a:t>https://osha.europa.eu/en/themes/digitalisation-work</a:t>
            </a:r>
            <a:endParaRPr lang="ro-RO" sz="1400" dirty="0">
              <a:solidFill>
                <a:schemeClr val="tx2"/>
              </a:solidFill>
            </a:endParaRPr>
          </a:p>
        </p:txBody>
      </p:sp>
      <p:pic>
        <p:nvPicPr>
          <p:cNvPr id="54275" name="Picture 6"/>
          <p:cNvPicPr>
            <a:picLocks noChangeAspect="1"/>
          </p:cNvPicPr>
          <p:nvPr/>
        </p:nvPicPr>
        <p:blipFill>
          <a:blip r:embed="rId8"/>
          <a:srcRect/>
          <a:stretch>
            <a:fillRect/>
          </a:stretch>
        </p:blipFill>
        <p:spPr bwMode="auto">
          <a:xfrm rot="-616204">
            <a:off x="588963" y="782638"/>
            <a:ext cx="3557587" cy="3589337"/>
          </a:xfrm>
          <a:prstGeom prst="rect">
            <a:avLst/>
          </a:prstGeom>
          <a:noFill/>
          <a:ln w="9525">
            <a:noFill/>
            <a:miter lim="800000"/>
            <a:headEnd/>
            <a:tailEnd/>
          </a:ln>
        </p:spPr>
      </p:pic>
      <p:pic>
        <p:nvPicPr>
          <p:cNvPr id="2" name="Picture 1" descr="A black cursor pointing towards the camera&#10;&#10;Description automatically generated">
            <a:extLst>
              <a:ext uri="{FF2B5EF4-FFF2-40B4-BE49-F238E27FC236}">
                <a16:creationId xmlns:a16="http://schemas.microsoft.com/office/drawing/2014/main" id="{79F8F366-DBF0-E3C5-D864-E5144423C2B5}"/>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08104" y="1203598"/>
            <a:ext cx="311080" cy="311080"/>
          </a:xfrm>
          <a:prstGeom prst="rect">
            <a:avLst/>
          </a:prstGeom>
        </p:spPr>
      </p:pic>
      <p:pic>
        <p:nvPicPr>
          <p:cNvPr id="3" name="Picture 2" descr="A black cursor pointing towards the camera&#10;&#10;Description automatically generated">
            <a:extLst>
              <a:ext uri="{FF2B5EF4-FFF2-40B4-BE49-F238E27FC236}">
                <a16:creationId xmlns:a16="http://schemas.microsoft.com/office/drawing/2014/main" id="{90CA3136-AD79-C52F-E50A-25F46A51A955}"/>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80312" y="1779662"/>
            <a:ext cx="311080" cy="311080"/>
          </a:xfrm>
          <a:prstGeom prst="rect">
            <a:avLst/>
          </a:prstGeom>
        </p:spPr>
      </p:pic>
      <p:pic>
        <p:nvPicPr>
          <p:cNvPr id="4" name="Picture 3" descr="A black cursor pointing towards the camera&#10;&#10;Description automatically generated">
            <a:extLst>
              <a:ext uri="{FF2B5EF4-FFF2-40B4-BE49-F238E27FC236}">
                <a16:creationId xmlns:a16="http://schemas.microsoft.com/office/drawing/2014/main" id="{E070A915-1B81-473A-6DF1-43CC7D00F0F0}"/>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76940" y="2416210"/>
            <a:ext cx="311080" cy="311080"/>
          </a:xfrm>
          <a:prstGeom prst="rect">
            <a:avLst/>
          </a:prstGeom>
        </p:spPr>
      </p:pic>
      <p:pic>
        <p:nvPicPr>
          <p:cNvPr id="5" name="Picture 4" descr="A black cursor pointing towards the camera&#10;&#10;Description automatically generated">
            <a:extLst>
              <a:ext uri="{FF2B5EF4-FFF2-40B4-BE49-F238E27FC236}">
                <a16:creationId xmlns:a16="http://schemas.microsoft.com/office/drawing/2014/main" id="{6A8369E0-B575-C9B7-48A6-16C1587C8574}"/>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23812" y="3507854"/>
            <a:ext cx="311080" cy="311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ro-RO">
                <a:cs typeface="Trebuchet MS" pitchFamily="34" charset="0"/>
              </a:rPr>
              <a:t>Introducere: Definiții</a:t>
            </a:r>
          </a:p>
        </p:txBody>
      </p:sp>
      <p:sp>
        <p:nvSpPr>
          <p:cNvPr id="23554" name="Rechteck 3"/>
          <p:cNvSpPr>
            <a:spLocks noChangeArrowheads="1"/>
          </p:cNvSpPr>
          <p:nvPr/>
        </p:nvSpPr>
        <p:spPr bwMode="auto">
          <a:xfrm>
            <a:off x="1220291" y="2030413"/>
            <a:ext cx="2300630" cy="369332"/>
          </a:xfrm>
          <a:prstGeom prst="rect">
            <a:avLst/>
          </a:prstGeom>
          <a:noFill/>
          <a:ln w="9525">
            <a:noFill/>
            <a:miter lim="800000"/>
            <a:headEnd/>
            <a:tailEnd/>
          </a:ln>
        </p:spPr>
        <p:txBody>
          <a:bodyPr wrap="none">
            <a:spAutoFit/>
          </a:bodyPr>
          <a:lstStyle/>
          <a:p>
            <a:r>
              <a:rPr lang="ro-RO" b="1" dirty="0">
                <a:solidFill>
                  <a:srgbClr val="003399"/>
                </a:solidFill>
              </a:rPr>
              <a:t>Robotică avansată</a:t>
            </a:r>
            <a:r>
              <a:rPr lang="en-US" b="1" dirty="0">
                <a:solidFill>
                  <a:srgbClr val="003399"/>
                </a:solidFill>
              </a:rPr>
              <a:t>:</a:t>
            </a:r>
            <a:endParaRPr lang="ro-RO" b="1" dirty="0">
              <a:solidFill>
                <a:srgbClr val="003399"/>
              </a:solidFill>
            </a:endParaRPr>
          </a:p>
        </p:txBody>
      </p:sp>
      <p:sp>
        <p:nvSpPr>
          <p:cNvPr id="23555" name="Rechteck 8"/>
          <p:cNvSpPr>
            <a:spLocks noChangeArrowheads="1"/>
          </p:cNvSpPr>
          <p:nvPr/>
        </p:nvSpPr>
        <p:spPr bwMode="auto">
          <a:xfrm>
            <a:off x="4572000" y="2030413"/>
            <a:ext cx="1851789" cy="369332"/>
          </a:xfrm>
          <a:prstGeom prst="rect">
            <a:avLst/>
          </a:prstGeom>
          <a:noFill/>
          <a:ln w="9525">
            <a:noFill/>
            <a:miter lim="800000"/>
            <a:headEnd/>
            <a:tailEnd/>
          </a:ln>
        </p:spPr>
        <p:txBody>
          <a:bodyPr wrap="none">
            <a:spAutoFit/>
          </a:bodyPr>
          <a:lstStyle/>
          <a:p>
            <a:r>
              <a:rPr lang="ro-RO" b="1" dirty="0">
                <a:solidFill>
                  <a:srgbClr val="003399"/>
                </a:solidFill>
              </a:rPr>
              <a:t>TIC inteligentă</a:t>
            </a:r>
            <a:r>
              <a:rPr lang="en-US" b="1" dirty="0">
                <a:solidFill>
                  <a:srgbClr val="003399"/>
                </a:solidFill>
              </a:rPr>
              <a:t>:</a:t>
            </a:r>
            <a:endParaRPr lang="ro-RO" b="1" dirty="0">
              <a:solidFill>
                <a:srgbClr val="003399"/>
              </a:solidFill>
            </a:endParaRPr>
          </a:p>
        </p:txBody>
      </p:sp>
      <p:sp>
        <p:nvSpPr>
          <p:cNvPr id="23556" name="Textfeld 5"/>
          <p:cNvSpPr txBox="1">
            <a:spLocks noChangeArrowheads="1"/>
          </p:cNvSpPr>
          <p:nvPr/>
        </p:nvSpPr>
        <p:spPr bwMode="auto">
          <a:xfrm>
            <a:off x="1534566" y="2427734"/>
            <a:ext cx="2713038" cy="1600200"/>
          </a:xfrm>
          <a:prstGeom prst="rect">
            <a:avLst/>
          </a:prstGeom>
          <a:noFill/>
          <a:ln w="9525">
            <a:noFill/>
            <a:miter lim="800000"/>
            <a:headEnd/>
            <a:tailEnd/>
          </a:ln>
        </p:spPr>
        <p:txBody>
          <a:bodyPr>
            <a:spAutoFit/>
          </a:bodyPr>
          <a:lstStyle/>
          <a:p>
            <a:pPr marL="285750" indent="-285750">
              <a:buFont typeface="Wingdings" pitchFamily="2" charset="2"/>
              <a:buChar char="§"/>
            </a:pPr>
            <a:r>
              <a:rPr lang="ro-RO" sz="1400" dirty="0">
                <a:solidFill>
                  <a:srgbClr val="003399"/>
                </a:solidFill>
              </a:rPr>
              <a:t>Roboți colaborativi</a:t>
            </a:r>
          </a:p>
          <a:p>
            <a:pPr marL="285750" indent="-285750">
              <a:buFont typeface="Wingdings" pitchFamily="2" charset="2"/>
              <a:buChar char="§"/>
            </a:pPr>
            <a:r>
              <a:rPr lang="ro-RO" sz="1400" dirty="0">
                <a:solidFill>
                  <a:srgbClr val="003399"/>
                </a:solidFill>
              </a:rPr>
              <a:t>Roboți industriali</a:t>
            </a:r>
          </a:p>
          <a:p>
            <a:pPr marL="285750" indent="-285750">
              <a:buFont typeface="Wingdings" pitchFamily="2" charset="2"/>
              <a:buChar char="§"/>
            </a:pPr>
            <a:r>
              <a:rPr lang="ro-RO" sz="1400" dirty="0">
                <a:solidFill>
                  <a:srgbClr val="003399"/>
                </a:solidFill>
              </a:rPr>
              <a:t>Roboți de serviciu</a:t>
            </a:r>
          </a:p>
          <a:p>
            <a:pPr marL="285750" indent="-285750">
              <a:buFont typeface="Wingdings" pitchFamily="2" charset="2"/>
              <a:buChar char="§"/>
            </a:pPr>
            <a:r>
              <a:rPr lang="ro-RO" sz="1400" dirty="0">
                <a:solidFill>
                  <a:srgbClr val="003399"/>
                </a:solidFill>
              </a:rPr>
              <a:t>Roboți pentru transport</a:t>
            </a:r>
          </a:p>
          <a:p>
            <a:pPr marL="285750" indent="-285750">
              <a:buFont typeface="Wingdings" pitchFamily="2" charset="2"/>
              <a:buChar char="§"/>
            </a:pPr>
            <a:r>
              <a:rPr lang="ro-RO" sz="1400" dirty="0">
                <a:solidFill>
                  <a:srgbClr val="003399"/>
                </a:solidFill>
              </a:rPr>
              <a:t>Roboți educaționali</a:t>
            </a:r>
          </a:p>
          <a:p>
            <a:pPr marL="285750" indent="-285750">
              <a:buFont typeface="Wingdings" pitchFamily="2" charset="2"/>
              <a:buChar char="§"/>
            </a:pPr>
            <a:r>
              <a:rPr lang="ro-RO" sz="1400" dirty="0">
                <a:solidFill>
                  <a:srgbClr val="003399"/>
                </a:solidFill>
              </a:rPr>
              <a:t>Roboți pentru construcții</a:t>
            </a:r>
          </a:p>
          <a:p>
            <a:pPr marL="285750" indent="-285750">
              <a:buFont typeface="Wingdings" pitchFamily="2" charset="2"/>
              <a:buChar char="§"/>
            </a:pPr>
            <a:r>
              <a:rPr lang="ro-RO" sz="1400" dirty="0">
                <a:solidFill>
                  <a:srgbClr val="003399"/>
                </a:solidFill>
              </a:rPr>
              <a:t>…</a:t>
            </a:r>
          </a:p>
        </p:txBody>
      </p:sp>
      <p:sp>
        <p:nvSpPr>
          <p:cNvPr id="23557" name="Textfeld 13"/>
          <p:cNvSpPr txBox="1">
            <a:spLocks noChangeArrowheads="1"/>
          </p:cNvSpPr>
          <p:nvPr/>
        </p:nvSpPr>
        <p:spPr bwMode="auto">
          <a:xfrm>
            <a:off x="5002286" y="2427734"/>
            <a:ext cx="3060700" cy="1600438"/>
          </a:xfrm>
          <a:prstGeom prst="rect">
            <a:avLst/>
          </a:prstGeom>
          <a:noFill/>
          <a:ln w="9525">
            <a:noFill/>
            <a:miter lim="800000"/>
            <a:headEnd/>
            <a:tailEnd/>
          </a:ln>
        </p:spPr>
        <p:txBody>
          <a:bodyPr>
            <a:spAutoFit/>
          </a:bodyPr>
          <a:lstStyle/>
          <a:p>
            <a:pPr marL="285750" indent="-285750">
              <a:buFont typeface="Wingdings" pitchFamily="2" charset="2"/>
              <a:buChar char="§"/>
            </a:pPr>
            <a:r>
              <a:rPr lang="ro-RO" sz="1400" dirty="0">
                <a:solidFill>
                  <a:srgbClr val="003399"/>
                </a:solidFill>
              </a:rPr>
              <a:t>Software de inteligență artificială (IA)</a:t>
            </a:r>
          </a:p>
          <a:p>
            <a:pPr marL="285750" indent="-285750">
              <a:buFont typeface="Wingdings" pitchFamily="2" charset="2"/>
              <a:buChar char="§"/>
            </a:pPr>
            <a:r>
              <a:rPr lang="ro-RO" sz="1400" dirty="0">
                <a:solidFill>
                  <a:srgbClr val="003399"/>
                </a:solidFill>
              </a:rPr>
              <a:t>Învățare automată</a:t>
            </a:r>
          </a:p>
          <a:p>
            <a:pPr marL="285750" indent="-285750">
              <a:buFont typeface="Wingdings" pitchFamily="2" charset="2"/>
              <a:buChar char="§"/>
            </a:pPr>
            <a:r>
              <a:rPr lang="ro-RO" sz="1400" dirty="0">
                <a:solidFill>
                  <a:srgbClr val="003399"/>
                </a:solidFill>
              </a:rPr>
              <a:t>Cloud computing</a:t>
            </a:r>
          </a:p>
          <a:p>
            <a:pPr marL="285750" indent="-285750">
              <a:buFont typeface="Wingdings" pitchFamily="2" charset="2"/>
              <a:buChar char="§"/>
            </a:pPr>
            <a:r>
              <a:rPr lang="ro-RO" sz="1400" dirty="0">
                <a:solidFill>
                  <a:srgbClr val="003399"/>
                </a:solidFill>
              </a:rPr>
              <a:t>Realitate augmentată</a:t>
            </a:r>
          </a:p>
          <a:p>
            <a:pPr marL="285750" indent="-285750">
              <a:buFont typeface="Wingdings" pitchFamily="2" charset="2"/>
              <a:buChar char="§"/>
            </a:pPr>
            <a:r>
              <a:rPr lang="ro-RO" sz="1400" dirty="0">
                <a:solidFill>
                  <a:srgbClr val="003399"/>
                </a:solidFill>
              </a:rPr>
              <a:t>Învățare profundă</a:t>
            </a:r>
          </a:p>
          <a:p>
            <a:pPr marL="285750" indent="-285750">
              <a:buFont typeface="Wingdings" pitchFamily="2" charset="2"/>
              <a:buChar char="§"/>
            </a:pPr>
            <a:r>
              <a:rPr lang="ro-RO" sz="1400" dirty="0">
                <a:solidFill>
                  <a:srgbClr val="003399"/>
                </a:solidFill>
              </a:rPr>
              <a:t>…</a:t>
            </a:r>
          </a:p>
        </p:txBody>
      </p:sp>
      <p:sp>
        <p:nvSpPr>
          <p:cNvPr id="23558" name="Textfeld 2"/>
          <p:cNvSpPr txBox="1">
            <a:spLocks noChangeArrowheads="1"/>
          </p:cNvSpPr>
          <p:nvPr/>
        </p:nvSpPr>
        <p:spPr bwMode="auto">
          <a:xfrm>
            <a:off x="1116013" y="968375"/>
            <a:ext cx="6443662" cy="954107"/>
          </a:xfrm>
          <a:prstGeom prst="rect">
            <a:avLst/>
          </a:prstGeom>
          <a:solidFill>
            <a:srgbClr val="FFFFFF"/>
          </a:solidFill>
          <a:ln w="12700">
            <a:solidFill>
              <a:srgbClr val="00499A"/>
            </a:solidFill>
            <a:miter lim="800000"/>
            <a:headEnd/>
            <a:tailEnd/>
          </a:ln>
        </p:spPr>
        <p:txBody>
          <a:bodyPr>
            <a:spAutoFit/>
          </a:bodyPr>
          <a:lstStyle/>
          <a:p>
            <a:pPr algn="just">
              <a:spcBef>
                <a:spcPts val="600"/>
              </a:spcBef>
              <a:spcAft>
                <a:spcPts val="600"/>
              </a:spcAft>
            </a:pPr>
            <a:r>
              <a:rPr lang="ro-RO" sz="1400" b="1" dirty="0">
                <a:solidFill>
                  <a:srgbClr val="003399"/>
                </a:solidFill>
                <a:ea typeface="SimSun" pitchFamily="2" charset="-122"/>
              </a:rPr>
              <a:t>Automatizarea </a:t>
            </a:r>
            <a:r>
              <a:rPr lang="ro-RO" sz="1400" dirty="0">
                <a:solidFill>
                  <a:srgbClr val="003399"/>
                </a:solidFill>
                <a:ea typeface="SimSun" pitchFamily="2" charset="-122"/>
              </a:rPr>
              <a:t>poate fi definită ca </a:t>
            </a:r>
            <a:r>
              <a:rPr lang="ro-RO" sz="1400" b="1" dirty="0">
                <a:solidFill>
                  <a:srgbClr val="003399"/>
                </a:solidFill>
                <a:ea typeface="SimSun" pitchFamily="2" charset="-122"/>
              </a:rPr>
              <a:t>„</a:t>
            </a:r>
            <a:r>
              <a:rPr lang="ro-RO" sz="1400" i="1" dirty="0">
                <a:solidFill>
                  <a:srgbClr val="003399"/>
                </a:solidFill>
                <a:ea typeface="SimSun" pitchFamily="2" charset="-122"/>
              </a:rPr>
              <a:t>un dispozitiv sau un sistem care îndeplinește (parțial sau integral) o funcție care anterior era îndeplinită sau care este posibil să fie îndeplinită (parțial sau integral) de o persoană</a:t>
            </a:r>
            <a:r>
              <a:rPr lang="ro-RO" sz="1400" b="1" dirty="0">
                <a:solidFill>
                  <a:srgbClr val="003399"/>
                </a:solidFill>
                <a:ea typeface="SimSun" pitchFamily="2" charset="-122"/>
              </a:rPr>
              <a:t>” </a:t>
            </a:r>
            <a:r>
              <a:rPr lang="ro-RO" sz="1400" dirty="0">
                <a:solidFill>
                  <a:srgbClr val="003399"/>
                </a:solidFill>
                <a:ea typeface="SimSun" pitchFamily="2" charset="-122"/>
              </a:rPr>
              <a:t>(Parasuraman et al., 2000).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49263" y="123825"/>
            <a:ext cx="7561262" cy="366713"/>
          </a:xfrm>
        </p:spPr>
        <p:txBody>
          <a:bodyPr>
            <a:spAutoFit/>
          </a:bodyPr>
          <a:lstStyle/>
          <a:p>
            <a:pPr eaLnBrk="1" hangingPunct="1"/>
            <a:r>
              <a:rPr lang="ro-RO">
                <a:cs typeface="Trebuchet MS" pitchFamily="34" charset="0"/>
              </a:rPr>
              <a:t>Introducere: Definiții</a:t>
            </a:r>
          </a:p>
        </p:txBody>
      </p:sp>
      <p:sp>
        <p:nvSpPr>
          <p:cNvPr id="3" name="Content Placeholder 2"/>
          <p:cNvSpPr>
            <a:spLocks noGrp="1"/>
          </p:cNvSpPr>
          <p:nvPr>
            <p:ph sz="half" idx="1"/>
          </p:nvPr>
        </p:nvSpPr>
        <p:spPr>
          <a:xfrm>
            <a:off x="473075" y="779463"/>
            <a:ext cx="7559675" cy="3916457"/>
          </a:xfrm>
        </p:spPr>
        <p:txBody>
          <a:bodyPr rtlCol="0">
            <a:spAutoFit/>
          </a:bodyPr>
          <a:lstStyle/>
          <a:p>
            <a:pPr marL="0" indent="0" eaLnBrk="1" fontAlgn="auto" hangingPunct="1">
              <a:spcAft>
                <a:spcPts val="0"/>
              </a:spcAft>
              <a:buNone/>
              <a:defRPr/>
            </a:pPr>
            <a:r>
              <a:rPr lang="ro-RO" sz="1400" i="1" dirty="0"/>
              <a:t>Inteligența artificială (IA) </a:t>
            </a:r>
            <a:r>
              <a:rPr lang="ro-RO" sz="1400" b="0" i="1" dirty="0"/>
              <a:t>se referă la sisteme care manifestă comportamente inteligente prin analizarea mediului lor înconjurător și prin întreprinderea de acțiuni – cu un anumit grad de autonomie – pentru a atinge obiective specifice. Sistemele de IA pot fi bazate exclusiv pe software, acționând în lumea virtuală (de exemplu asistenți vocali, software de analiză a imaginilor, motoare de căutare, sisteme de recunoaștere vocală și facială) sau IA poate fi integrată în dispozitive hardware (de exemplu, roboți avansați, automobile autonome, drone sau aplicații pentru internetul obiectelor).</a:t>
            </a:r>
            <a:br>
              <a:rPr lang="ro-RO" sz="1400" b="0" i="1" dirty="0"/>
            </a:br>
            <a:br>
              <a:rPr lang="ro-RO" sz="1400" b="0" i="1" dirty="0"/>
            </a:br>
            <a:r>
              <a:rPr lang="ro-RO" sz="1400" b="0" i="1" dirty="0"/>
              <a:t>Grupul de experți la nivel înalt al Comisiei Europene*</a:t>
            </a:r>
          </a:p>
          <a:p>
            <a:pPr marL="0" indent="0" eaLnBrk="1" fontAlgn="auto" hangingPunct="1">
              <a:spcAft>
                <a:spcPts val="0"/>
              </a:spcAft>
              <a:buFont typeface="Wingdings" pitchFamily="2" charset="2"/>
              <a:buNone/>
              <a:defRPr/>
            </a:pPr>
            <a:endParaRPr lang="en-GB" sz="1000" u="sng" dirty="0">
              <a:hlinkClick r:id="rId2"/>
            </a:endParaRPr>
          </a:p>
          <a:p>
            <a:pPr marL="0" indent="0" eaLnBrk="1" fontAlgn="auto" hangingPunct="1">
              <a:spcAft>
                <a:spcPts val="0"/>
              </a:spcAft>
              <a:buFont typeface="Wingdings" pitchFamily="2" charset="2"/>
              <a:buNone/>
              <a:defRPr/>
            </a:pPr>
            <a:endParaRPr lang="en-GB" sz="1000" u="sng" dirty="0">
              <a:hlinkClick r:id="rId2"/>
            </a:endParaRPr>
          </a:p>
          <a:p>
            <a:pPr marL="0" indent="0" eaLnBrk="1" fontAlgn="auto" hangingPunct="1">
              <a:spcAft>
                <a:spcPts val="0"/>
              </a:spcAft>
              <a:buFont typeface="Wingdings" pitchFamily="2" charset="2"/>
              <a:buNone/>
              <a:defRPr/>
            </a:pPr>
            <a:endParaRPr lang="en-GB" sz="1000" u="sng" dirty="0">
              <a:hlinkClick r:id="rId2"/>
            </a:endParaRPr>
          </a:p>
          <a:p>
            <a:pPr marL="0" indent="0" eaLnBrk="1" fontAlgn="auto" hangingPunct="1">
              <a:spcAft>
                <a:spcPts val="0"/>
              </a:spcAft>
              <a:buFont typeface="Wingdings" pitchFamily="2" charset="2"/>
              <a:buNone/>
              <a:defRPr/>
            </a:pPr>
            <a:endParaRPr lang="en-GB" sz="1000" u="sng" dirty="0">
              <a:hlinkClick r:id="rId2"/>
            </a:endParaRPr>
          </a:p>
          <a:p>
            <a:pPr marL="0" indent="0" eaLnBrk="1" fontAlgn="auto" hangingPunct="1">
              <a:spcAft>
                <a:spcPts val="0"/>
              </a:spcAft>
              <a:buFont typeface="Wingdings" pitchFamily="2" charset="2"/>
              <a:buNone/>
              <a:defRPr/>
            </a:pPr>
            <a:endParaRPr lang="en-GB" sz="1000" u="sng" dirty="0">
              <a:hlinkClick r:id="rId2"/>
            </a:endParaRPr>
          </a:p>
          <a:p>
            <a:pPr marL="0" indent="0" eaLnBrk="1" fontAlgn="auto" hangingPunct="1">
              <a:spcAft>
                <a:spcPts val="0"/>
              </a:spcAft>
              <a:buFont typeface="Wingdings" pitchFamily="2" charset="2"/>
              <a:buNone/>
              <a:defRPr/>
            </a:pPr>
            <a:endParaRPr lang="en-GB" sz="1000" u="sng" dirty="0">
              <a:hlinkClick r:id="rId2"/>
            </a:endParaRPr>
          </a:p>
          <a:p>
            <a:pPr marL="0" indent="0" eaLnBrk="1" fontAlgn="auto" hangingPunct="1">
              <a:spcAft>
                <a:spcPts val="0"/>
              </a:spcAft>
              <a:buFont typeface="Wingdings" pitchFamily="2" charset="2"/>
              <a:buNone/>
              <a:defRPr/>
            </a:pPr>
            <a:endParaRPr lang="en-GB" sz="1000" u="sng" dirty="0">
              <a:hlinkClick r:id="rId2"/>
            </a:endParaRPr>
          </a:p>
          <a:p>
            <a:pPr marL="0" indent="0" algn="r" eaLnBrk="1" fontAlgn="auto" hangingPunct="1">
              <a:spcAft>
                <a:spcPts val="0"/>
              </a:spcAft>
              <a:buFont typeface="Wingdings" pitchFamily="2" charset="2"/>
              <a:buNone/>
              <a:defRPr/>
            </a:pPr>
            <a:endParaRPr lang="en-GB" sz="600" u="sng" dirty="0">
              <a:hlinkClick r:id="rId2"/>
            </a:endParaRPr>
          </a:p>
          <a:p>
            <a:pPr marL="0" indent="0" algn="r" eaLnBrk="1" fontAlgn="auto" hangingPunct="1">
              <a:spcAft>
                <a:spcPts val="0"/>
              </a:spcAft>
              <a:buFont typeface="Wingdings" pitchFamily="2" charset="2"/>
              <a:buNone/>
              <a:defRPr/>
            </a:pPr>
            <a:r>
              <a:rPr lang="ro-RO" sz="900" u="sng" dirty="0">
                <a:hlinkClick r:id="rId2"/>
              </a:rPr>
              <a:t>*https://digital-strategy.ec.europa.eu/en/library/definition-artificial-intelligence-main-capabilities-and-scientific-disciplines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amework: the automation of tasks"/>
          <p:cNvSpPr>
            <a:spLocks noGrp="1"/>
          </p:cNvSpPr>
          <p:nvPr>
            <p:ph type="title"/>
          </p:nvPr>
        </p:nvSpPr>
        <p:spPr>
          <a:xfrm>
            <a:off x="395288" y="134938"/>
            <a:ext cx="7559675" cy="366712"/>
          </a:xfrm>
        </p:spPr>
        <p:txBody>
          <a:bodyPr>
            <a:spAutoFit/>
          </a:bodyPr>
          <a:lstStyle/>
          <a:p>
            <a:pPr marL="342900" indent="-342900" defTabSz="914400" eaLnBrk="1" hangingPunct="1"/>
            <a:r>
              <a:rPr lang="ro-RO">
                <a:cs typeface="Trebuchet MS" pitchFamily="34" charset="0"/>
              </a:rPr>
              <a:t>Metodologie: </a:t>
            </a:r>
            <a:r>
              <a:rPr lang="ro-RO">
                <a:cs typeface="Trebuchet MS" pitchFamily="34" charset="0"/>
                <a:sym typeface="Arial" charset="0"/>
              </a:rPr>
              <a:t>Cercetarea literaturii de specialitate</a:t>
            </a:r>
          </a:p>
        </p:txBody>
      </p:sp>
      <p:pic>
        <p:nvPicPr>
          <p:cNvPr id="26626" name="Picture 2"/>
          <p:cNvPicPr>
            <a:picLocks noChangeAspect="1"/>
          </p:cNvPicPr>
          <p:nvPr/>
        </p:nvPicPr>
        <p:blipFill>
          <a:blip r:embed="rId3"/>
          <a:srcRect/>
          <a:stretch>
            <a:fillRect/>
          </a:stretch>
        </p:blipFill>
        <p:spPr bwMode="auto">
          <a:xfrm>
            <a:off x="1259682" y="700088"/>
            <a:ext cx="6624637" cy="39290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spAutoFit/>
          </a:bodyPr>
          <a:lstStyle/>
          <a:p>
            <a:pPr eaLnBrk="1" hangingPunct="1"/>
            <a:r>
              <a:rPr lang="ro-RO">
                <a:cs typeface="Trebuchet MS" pitchFamily="34" charset="0"/>
              </a:rPr>
              <a:t>Metodologie: Abordarea bazată pe sarcini</a:t>
            </a:r>
          </a:p>
        </p:txBody>
      </p:sp>
      <p:sp>
        <p:nvSpPr>
          <p:cNvPr id="28674" name="Content Placeholder 2"/>
          <p:cNvSpPr>
            <a:spLocks noGrp="1"/>
          </p:cNvSpPr>
          <p:nvPr>
            <p:ph sz="half" idx="1"/>
          </p:nvPr>
        </p:nvSpPr>
        <p:spPr>
          <a:xfrm>
            <a:off x="449263" y="842963"/>
            <a:ext cx="7561262" cy="2887970"/>
          </a:xfrm>
        </p:spPr>
        <p:txBody>
          <a:bodyPr>
            <a:spAutoFit/>
          </a:bodyPr>
          <a:lstStyle/>
          <a:p>
            <a:pPr marL="0" indent="0" eaLnBrk="1" hangingPunct="1">
              <a:buNone/>
            </a:pPr>
            <a:r>
              <a:rPr lang="ro-RO" sz="1400" b="0" dirty="0">
                <a:solidFill>
                  <a:srgbClr val="003399"/>
                </a:solidFill>
              </a:rPr>
              <a:t>Robotica avansată și TIC inteligentă își extind capabilitățile, autonomia și flexibilitatea</a:t>
            </a:r>
          </a:p>
          <a:p>
            <a:pPr lvl="3"/>
            <a:r>
              <a:rPr lang="ro-RO" sz="1250" dirty="0">
                <a:solidFill>
                  <a:srgbClr val="003399"/>
                </a:solidFill>
              </a:rPr>
              <a:t>Dacă se analizează doar tehnologia, nu s-ar asigura cea mai aprofundată înțelegere a gamei de aplicare și a impactului pe care îl poate avea tehnologia</a:t>
            </a:r>
            <a:r>
              <a:rPr lang="en-US" sz="1250" dirty="0">
                <a:solidFill>
                  <a:srgbClr val="003399"/>
                </a:solidFill>
              </a:rPr>
              <a:t>.</a:t>
            </a:r>
            <a:endParaRPr lang="ro-RO" sz="1250" dirty="0">
              <a:solidFill>
                <a:srgbClr val="003399"/>
              </a:solidFill>
            </a:endParaRPr>
          </a:p>
          <a:p>
            <a:pPr eaLnBrk="1" hangingPunct="1"/>
            <a:endParaRPr lang="en-US" sz="1400" dirty="0">
              <a:solidFill>
                <a:srgbClr val="003399"/>
              </a:solidFill>
            </a:endParaRPr>
          </a:p>
          <a:p>
            <a:pPr marL="0" indent="0" eaLnBrk="1" hangingPunct="1">
              <a:buNone/>
            </a:pPr>
            <a:r>
              <a:rPr lang="ro-RO" sz="1400" b="0" dirty="0">
                <a:solidFill>
                  <a:srgbClr val="003399"/>
                </a:solidFill>
              </a:rPr>
              <a:t>„</a:t>
            </a:r>
            <a:r>
              <a:rPr lang="ro-RO" sz="1400" b="0" i="1" dirty="0">
                <a:solidFill>
                  <a:srgbClr val="003399"/>
                </a:solidFill>
              </a:rPr>
              <a:t>Sarcinile sunt o unitate de analiză mai bună atunci când se analizează impactul potențialului de automatizare. Abordarea bazată pe sarcini permite o înțelegere mai nuanțată și mai detaliată a aspectelor specifice ale activității umane care pot fi automatizate mai ușor</a:t>
            </a:r>
            <a:r>
              <a:rPr lang="ro-RO" sz="1400" b="0" dirty="0">
                <a:solidFill>
                  <a:srgbClr val="003399"/>
                </a:solidFill>
              </a:rPr>
              <a:t>”</a:t>
            </a:r>
            <a:br>
              <a:rPr lang="ro-RO" sz="1400" dirty="0">
                <a:solidFill>
                  <a:srgbClr val="003399"/>
                </a:solidFill>
              </a:rPr>
            </a:br>
            <a:r>
              <a:rPr lang="ro-RO" sz="1400" b="0" dirty="0">
                <a:solidFill>
                  <a:srgbClr val="003399"/>
                </a:solidFill>
              </a:rPr>
              <a:t>(Bisello et al., 2019, p. 3)</a:t>
            </a:r>
            <a:r>
              <a:rPr lang="en-US" sz="1400" b="0" dirty="0">
                <a:solidFill>
                  <a:srgbClr val="003399"/>
                </a:solidFill>
              </a:rPr>
              <a:t>.</a:t>
            </a:r>
            <a:endParaRPr lang="ro-RO" sz="1400" b="0" dirty="0">
              <a:solidFill>
                <a:srgbClr val="003399"/>
              </a:solidFill>
            </a:endParaRPr>
          </a:p>
          <a:p>
            <a:pPr eaLnBrk="1" hangingPunct="1"/>
            <a:endParaRPr lang="en-GB" sz="1400" dirty="0">
              <a:solidFill>
                <a:srgbClr val="003399"/>
              </a:solidFill>
            </a:endParaRPr>
          </a:p>
          <a:p>
            <a:pPr marL="0" indent="0" eaLnBrk="1" hangingPunct="1">
              <a:buNone/>
            </a:pPr>
            <a:r>
              <a:rPr lang="ro-RO" sz="1400" b="0" dirty="0">
                <a:solidFill>
                  <a:srgbClr val="003399"/>
                </a:solidFill>
              </a:rPr>
              <a:t>În cadrul acestui proiect s-a creat o taxonomie specializată pentru robotica avansată și pentru sistemul bazat pe IA, pe baza unei analize a literaturii de specialitate privind mai multe cadre legate de sarcini</a:t>
            </a:r>
            <a:r>
              <a:rPr lang="en-US" sz="1400" b="0" dirty="0">
                <a:solidFill>
                  <a:srgbClr val="003399"/>
                </a:solidFill>
              </a:rPr>
              <a:t>.</a:t>
            </a:r>
            <a:endParaRPr lang="ro-RO" sz="1400" b="0" dirty="0">
              <a:solidFill>
                <a:srgbClr val="0033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spAutoFit/>
          </a:bodyPr>
          <a:lstStyle/>
          <a:p>
            <a:pPr eaLnBrk="1" hangingPunct="1"/>
            <a:r>
              <a:rPr lang="ro-RO">
                <a:cs typeface="Trebuchet MS" pitchFamily="34" charset="0"/>
              </a:rPr>
              <a:t>Metodologie: Abordarea bazată pe sarcini</a:t>
            </a:r>
          </a:p>
        </p:txBody>
      </p:sp>
      <p:sp>
        <p:nvSpPr>
          <p:cNvPr id="29698" name="The narrowness of most AI technologies means it is more appropriate to talk about the automation of tasks, not occupations…"/>
          <p:cNvSpPr txBox="1">
            <a:spLocks/>
          </p:cNvSpPr>
          <p:nvPr/>
        </p:nvSpPr>
        <p:spPr bwMode="auto">
          <a:xfrm>
            <a:off x="449263" y="842963"/>
            <a:ext cx="7561262" cy="1793875"/>
          </a:xfrm>
          <a:prstGeom prst="rect">
            <a:avLst/>
          </a:prstGeom>
          <a:noFill/>
          <a:ln w="9525">
            <a:noFill/>
            <a:miter lim="800000"/>
            <a:headEnd/>
            <a:tailEnd/>
          </a:ln>
        </p:spPr>
        <p:txBody>
          <a:bodyPr>
            <a:spAutoFit/>
          </a:bodyPr>
          <a:lstStyle/>
          <a:p>
            <a:pPr defTabSz="342900">
              <a:spcBef>
                <a:spcPts val="450"/>
              </a:spcBef>
              <a:buClr>
                <a:schemeClr val="tx2"/>
              </a:buClr>
            </a:pPr>
            <a:r>
              <a:rPr lang="ro-RO" sz="1400" dirty="0">
                <a:solidFill>
                  <a:schemeClr val="tx2"/>
                </a:solidFill>
              </a:rPr>
              <a:t>Pe baza cercetării literaturii de specialitate: sarcinile pot fi clasificate în sarcini </a:t>
            </a:r>
            <a:r>
              <a:rPr lang="ro-RO" sz="1400" b="1" dirty="0">
                <a:solidFill>
                  <a:schemeClr val="tx2"/>
                </a:solidFill>
              </a:rPr>
              <a:t>legate de obiect</a:t>
            </a:r>
            <a:r>
              <a:rPr lang="ro-RO" sz="1400" dirty="0">
                <a:solidFill>
                  <a:schemeClr val="tx2"/>
                </a:solidFill>
              </a:rPr>
              <a:t>, sarcini </a:t>
            </a:r>
            <a:r>
              <a:rPr lang="ro-RO" sz="1400" b="1" dirty="0">
                <a:solidFill>
                  <a:schemeClr val="tx2"/>
                </a:solidFill>
              </a:rPr>
              <a:t>legate de persoane </a:t>
            </a:r>
            <a:r>
              <a:rPr lang="ro-RO" sz="1400" dirty="0">
                <a:solidFill>
                  <a:schemeClr val="tx2"/>
                </a:solidFill>
              </a:rPr>
              <a:t>și sarcini </a:t>
            </a:r>
            <a:r>
              <a:rPr lang="ro-RO" sz="1400" b="1" dirty="0">
                <a:solidFill>
                  <a:schemeClr val="tx2"/>
                </a:solidFill>
              </a:rPr>
              <a:t>legate de informații</a:t>
            </a:r>
            <a:r>
              <a:rPr lang="en-US" sz="1400" dirty="0">
                <a:solidFill>
                  <a:schemeClr val="tx2"/>
                </a:solidFill>
              </a:rPr>
              <a:t>.</a:t>
            </a:r>
            <a:endParaRPr lang="ro-RO" sz="1400" dirty="0">
              <a:solidFill>
                <a:schemeClr val="tx2"/>
              </a:solidFill>
            </a:endParaRPr>
          </a:p>
          <a:p>
            <a:pPr defTabSz="342900">
              <a:spcBef>
                <a:spcPts val="450"/>
              </a:spcBef>
              <a:buClr>
                <a:schemeClr val="tx2"/>
              </a:buClr>
            </a:pPr>
            <a:r>
              <a:rPr lang="ro-RO" sz="1400" dirty="0">
                <a:solidFill>
                  <a:schemeClr val="tx2"/>
                </a:solidFill>
              </a:rPr>
              <a:t>În aceste trei categorii, sarcinile pot fi, de asemenea, împărțite în sarcini fizice și cognitive</a:t>
            </a:r>
            <a:r>
              <a:rPr lang="en-US" sz="1400" dirty="0">
                <a:solidFill>
                  <a:schemeClr val="tx2"/>
                </a:solidFill>
              </a:rPr>
              <a:t>.</a:t>
            </a:r>
            <a:endParaRPr lang="ro-RO" sz="1400" dirty="0">
              <a:solidFill>
                <a:schemeClr val="tx2"/>
              </a:solidFill>
            </a:endParaRPr>
          </a:p>
          <a:p>
            <a:pPr defTabSz="342900">
              <a:spcBef>
                <a:spcPts val="450"/>
              </a:spcBef>
              <a:buClr>
                <a:schemeClr val="tx2"/>
              </a:buClr>
            </a:pPr>
            <a:r>
              <a:rPr lang="ro-RO" sz="1400" dirty="0">
                <a:solidFill>
                  <a:schemeClr val="tx2"/>
                </a:solidFill>
              </a:rPr>
              <a:t>În plus, din perspectiva activităților, sarcinile pot fi și pe deplin automatizate sau semiautomatizate</a:t>
            </a:r>
            <a:r>
              <a:rPr lang="en-US" sz="1400" dirty="0">
                <a:solidFill>
                  <a:schemeClr val="tx2"/>
                </a:solidFill>
              </a:rPr>
              <a:t>.</a:t>
            </a:r>
            <a:endParaRPr lang="ro-RO" sz="1400" dirty="0">
              <a:solidFill>
                <a:schemeClr val="tx2"/>
              </a:solidFill>
            </a:endParaRPr>
          </a:p>
          <a:p>
            <a:pPr defTabSz="342900">
              <a:spcBef>
                <a:spcPts val="450"/>
              </a:spcBef>
              <a:buClr>
                <a:schemeClr val="tx2"/>
              </a:buClr>
            </a:pPr>
            <a:r>
              <a:rPr lang="ro-RO" sz="1400" dirty="0">
                <a:solidFill>
                  <a:schemeClr val="tx2"/>
                </a:solidFill>
              </a:rPr>
              <a:t>În cazul automatizării sarcinilor prin sistemele de IA, se observă o tendință puternică în direcția automatizării cognitive</a:t>
            </a:r>
            <a:r>
              <a:rPr lang="en-US" sz="1400" dirty="0">
                <a:solidFill>
                  <a:schemeClr val="tx2"/>
                </a:solidFill>
              </a:rPr>
              <a:t>.</a:t>
            </a:r>
            <a:endParaRPr lang="ro-RO" sz="1400" dirty="0">
              <a:solidFill>
                <a:schemeClr val="tx2"/>
              </a:solidFill>
            </a:endParaRPr>
          </a:p>
        </p:txBody>
      </p:sp>
      <p:pic>
        <p:nvPicPr>
          <p:cNvPr id="29699" name="Picture 2"/>
          <p:cNvPicPr>
            <a:picLocks noChangeAspect="1"/>
          </p:cNvPicPr>
          <p:nvPr/>
        </p:nvPicPr>
        <p:blipFill>
          <a:blip r:embed="rId2"/>
          <a:srcRect/>
          <a:stretch>
            <a:fillRect/>
          </a:stretch>
        </p:blipFill>
        <p:spPr bwMode="auto">
          <a:xfrm>
            <a:off x="971550" y="2787650"/>
            <a:ext cx="6553200" cy="1822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txBox="1">
            <a:spLocks/>
          </p:cNvSpPr>
          <p:nvPr/>
        </p:nvSpPr>
        <p:spPr bwMode="auto">
          <a:xfrm>
            <a:off x="468313" y="957263"/>
            <a:ext cx="8010525" cy="2695610"/>
          </a:xfrm>
          <a:prstGeom prst="rect">
            <a:avLst/>
          </a:prstGeom>
          <a:noFill/>
          <a:ln w="9525">
            <a:noFill/>
            <a:miter lim="800000"/>
            <a:headEnd/>
            <a:tailEnd/>
          </a:ln>
        </p:spPr>
        <p:txBody>
          <a:bodyPr>
            <a:spAutoFit/>
          </a:bodyPr>
          <a:lstStyle/>
          <a:p>
            <a:pPr defTabSz="342900">
              <a:spcBef>
                <a:spcPts val="450"/>
              </a:spcBef>
              <a:buClr>
                <a:schemeClr val="tx2"/>
              </a:buClr>
            </a:pPr>
            <a:r>
              <a:rPr lang="ro-RO" sz="1400" dirty="0">
                <a:solidFill>
                  <a:schemeClr val="tx2"/>
                </a:solidFill>
              </a:rPr>
              <a:t>Pe lângă sarcina automatizată prin sistemele de IA sau prin robotica avansată, </a:t>
            </a:r>
            <a:r>
              <a:rPr lang="ro-RO" sz="1400" b="1" dirty="0">
                <a:solidFill>
                  <a:schemeClr val="tx2"/>
                </a:solidFill>
              </a:rPr>
              <a:t>caracteristicile</a:t>
            </a:r>
            <a:r>
              <a:rPr lang="ro-RO" sz="1400" dirty="0">
                <a:solidFill>
                  <a:schemeClr val="tx2"/>
                </a:solidFill>
              </a:rPr>
              <a:t> lor joacă un rol esențial în înțelegerea gamei și impactului lor la locul de muncă</a:t>
            </a:r>
            <a:r>
              <a:rPr lang="en-US" sz="1400" dirty="0">
                <a:solidFill>
                  <a:schemeClr val="tx2"/>
                </a:solidFill>
              </a:rPr>
              <a:t>.</a:t>
            </a:r>
            <a:endParaRPr lang="ro-RO" sz="1400" dirty="0">
              <a:solidFill>
                <a:schemeClr val="tx2"/>
              </a:solidFill>
            </a:endParaRPr>
          </a:p>
          <a:p>
            <a:pPr defTabSz="342900">
              <a:spcBef>
                <a:spcPts val="450"/>
              </a:spcBef>
              <a:buClr>
                <a:schemeClr val="tx2"/>
              </a:buClr>
            </a:pPr>
            <a:r>
              <a:rPr lang="ro-RO" sz="1400" dirty="0">
                <a:solidFill>
                  <a:schemeClr val="tx2"/>
                </a:solidFill>
              </a:rPr>
              <a:t>Nivelurile și factorii taxonomiei:</a:t>
            </a:r>
          </a:p>
          <a:p>
            <a:pPr marL="188913" indent="-188913" defTabSz="342900">
              <a:spcBef>
                <a:spcPts val="450"/>
              </a:spcBef>
              <a:buClr>
                <a:schemeClr val="tx2"/>
              </a:buClr>
              <a:buFont typeface="Wingdings" pitchFamily="2" charset="2"/>
              <a:buChar char="§"/>
            </a:pPr>
            <a:endParaRPr lang="en-GB" sz="1400" b="1" dirty="0">
              <a:solidFill>
                <a:schemeClr val="tx2"/>
              </a:solidFill>
            </a:endParaRPr>
          </a:p>
          <a:p>
            <a:pPr marL="188913" indent="-188913" defTabSz="342900">
              <a:spcBef>
                <a:spcPts val="450"/>
              </a:spcBef>
              <a:buClr>
                <a:schemeClr val="tx2"/>
              </a:buClr>
              <a:buFont typeface="Wingdings" pitchFamily="2" charset="2"/>
              <a:buChar char="§"/>
            </a:pPr>
            <a:endParaRPr lang="en-GB" sz="1400" b="1" dirty="0">
              <a:solidFill>
                <a:schemeClr val="tx2"/>
              </a:solidFill>
            </a:endParaRPr>
          </a:p>
          <a:p>
            <a:pPr marL="188913" indent="-188913" defTabSz="342900">
              <a:spcBef>
                <a:spcPts val="450"/>
              </a:spcBef>
              <a:buClr>
                <a:schemeClr val="tx2"/>
              </a:buClr>
              <a:buFont typeface="Wingdings" pitchFamily="2" charset="2"/>
              <a:buChar char="§"/>
            </a:pPr>
            <a:endParaRPr lang="en-GB" sz="1400" b="1" dirty="0">
              <a:solidFill>
                <a:schemeClr val="tx2"/>
              </a:solidFill>
            </a:endParaRPr>
          </a:p>
          <a:p>
            <a:pPr defTabSz="342900">
              <a:spcBef>
                <a:spcPts val="450"/>
              </a:spcBef>
              <a:buClr>
                <a:schemeClr val="tx2"/>
              </a:buClr>
            </a:pPr>
            <a:r>
              <a:rPr lang="ro-RO" sz="1400" dirty="0">
                <a:solidFill>
                  <a:schemeClr val="tx2"/>
                </a:solidFill>
              </a:rPr>
              <a:t>Fiecare dintre acești factori are exprimări multiple</a:t>
            </a:r>
            <a:r>
              <a:rPr lang="en-US" sz="1400" dirty="0">
                <a:solidFill>
                  <a:schemeClr val="tx2"/>
                </a:solidFill>
              </a:rPr>
              <a:t>.</a:t>
            </a:r>
            <a:endParaRPr lang="ro-RO" sz="1400" dirty="0">
              <a:solidFill>
                <a:schemeClr val="tx2"/>
              </a:solidFill>
            </a:endParaRPr>
          </a:p>
          <a:p>
            <a:pPr defTabSz="342900">
              <a:spcBef>
                <a:spcPts val="450"/>
              </a:spcBef>
              <a:buClr>
                <a:schemeClr val="tx2"/>
              </a:buClr>
            </a:pPr>
            <a:r>
              <a:rPr lang="ro-RO" sz="1400" dirty="0">
                <a:solidFill>
                  <a:schemeClr val="tx2"/>
                </a:solidFill>
              </a:rPr>
              <a:t>Această taxonomie ne permite să evaluăm sistemele de IA și robotica avansată în cadrul diferitelor locuri de muncă, sectoare și sarcini</a:t>
            </a:r>
            <a:r>
              <a:rPr lang="en-US" sz="1400" dirty="0">
                <a:solidFill>
                  <a:schemeClr val="tx2"/>
                </a:solidFill>
              </a:rPr>
              <a:t>.</a:t>
            </a:r>
            <a:endParaRPr lang="ro-RO" sz="1400" dirty="0">
              <a:solidFill>
                <a:schemeClr val="tx2"/>
              </a:solidFill>
            </a:endParaRPr>
          </a:p>
          <a:p>
            <a:pPr defTabSz="342900">
              <a:spcBef>
                <a:spcPts val="450"/>
              </a:spcBef>
              <a:buClr>
                <a:schemeClr val="tx2"/>
              </a:buClr>
            </a:pPr>
            <a:r>
              <a:rPr lang="ro-RO" sz="1400" dirty="0">
                <a:solidFill>
                  <a:schemeClr val="tx2"/>
                </a:solidFill>
              </a:rPr>
              <a:t>Literatura de specialitate consultată a fost clasificată cu ajutorul taxonomiei create</a:t>
            </a:r>
            <a:r>
              <a:rPr lang="en-US" sz="1400" dirty="0">
                <a:solidFill>
                  <a:schemeClr val="tx2"/>
                </a:solidFill>
              </a:rPr>
              <a:t>.</a:t>
            </a:r>
            <a:endParaRPr lang="ro-RO" sz="1400" dirty="0">
              <a:solidFill>
                <a:schemeClr val="tx2"/>
              </a:solidFill>
            </a:endParaRPr>
          </a:p>
        </p:txBody>
      </p:sp>
      <p:sp>
        <p:nvSpPr>
          <p:cNvPr id="30722" name="Rechteck 19"/>
          <p:cNvSpPr>
            <a:spLocks noChangeArrowheads="1"/>
          </p:cNvSpPr>
          <p:nvPr/>
        </p:nvSpPr>
        <p:spPr bwMode="auto">
          <a:xfrm>
            <a:off x="2014538" y="1779662"/>
            <a:ext cx="1120775" cy="668338"/>
          </a:xfrm>
          <a:prstGeom prst="rect">
            <a:avLst/>
          </a:prstGeom>
          <a:solidFill>
            <a:srgbClr val="FFFFFF"/>
          </a:solidFill>
          <a:ln w="6350">
            <a:solidFill>
              <a:srgbClr val="00499A"/>
            </a:solidFill>
            <a:miter lim="800000"/>
            <a:headEnd/>
            <a:tailEnd/>
          </a:ln>
        </p:spPr>
        <p:txBody>
          <a:bodyPr anchor="ctr"/>
          <a:lstStyle/>
          <a:p>
            <a:pPr algn="ctr" eaLnBrk="0" hangingPunct="0"/>
            <a:r>
              <a:rPr lang="ro-RO" sz="1000" b="1">
                <a:solidFill>
                  <a:srgbClr val="0E3399"/>
                </a:solidFill>
              </a:rPr>
              <a:t>Backend</a:t>
            </a:r>
            <a:br>
              <a:rPr lang="ro-RO" sz="1000" b="1">
                <a:solidFill>
                  <a:srgbClr val="0E3399"/>
                </a:solidFill>
              </a:rPr>
            </a:br>
            <a:r>
              <a:rPr lang="ro-RO" sz="1000" b="1">
                <a:solidFill>
                  <a:srgbClr val="0E3399"/>
                </a:solidFill>
              </a:rPr>
              <a:t>(software)</a:t>
            </a:r>
          </a:p>
        </p:txBody>
      </p:sp>
      <p:sp>
        <p:nvSpPr>
          <p:cNvPr id="30723" name="Rechteck 22"/>
          <p:cNvSpPr>
            <a:spLocks noChangeArrowheads="1"/>
          </p:cNvSpPr>
          <p:nvPr/>
        </p:nvSpPr>
        <p:spPr bwMode="auto">
          <a:xfrm>
            <a:off x="774700" y="1779662"/>
            <a:ext cx="1120775" cy="668338"/>
          </a:xfrm>
          <a:prstGeom prst="rect">
            <a:avLst/>
          </a:prstGeom>
          <a:solidFill>
            <a:srgbClr val="FFFFFF"/>
          </a:solidFill>
          <a:ln w="6350">
            <a:solidFill>
              <a:srgbClr val="003399"/>
            </a:solidFill>
            <a:miter lim="800000"/>
            <a:headEnd/>
            <a:tailEnd/>
          </a:ln>
        </p:spPr>
        <p:txBody>
          <a:bodyPr anchor="ctr"/>
          <a:lstStyle/>
          <a:p>
            <a:pPr algn="ctr" eaLnBrk="0" hangingPunct="0"/>
            <a:r>
              <a:rPr lang="ro-RO" sz="1000" b="1" dirty="0">
                <a:solidFill>
                  <a:srgbClr val="0E3399"/>
                </a:solidFill>
              </a:rPr>
              <a:t>Frontend</a:t>
            </a:r>
            <a:br>
              <a:rPr lang="ro-RO" sz="1000" b="1" dirty="0">
                <a:solidFill>
                  <a:srgbClr val="0E3399"/>
                </a:solidFill>
              </a:rPr>
            </a:br>
            <a:r>
              <a:rPr lang="ro-RO" sz="1000" b="1" dirty="0">
                <a:solidFill>
                  <a:srgbClr val="0E3399"/>
                </a:solidFill>
              </a:rPr>
              <a:t>(dispozitiv)</a:t>
            </a:r>
          </a:p>
        </p:txBody>
      </p:sp>
      <p:sp>
        <p:nvSpPr>
          <p:cNvPr id="30724" name="Rechteck 23"/>
          <p:cNvSpPr>
            <a:spLocks noChangeArrowheads="1"/>
          </p:cNvSpPr>
          <p:nvPr/>
        </p:nvSpPr>
        <p:spPr bwMode="auto">
          <a:xfrm>
            <a:off x="3254375" y="1779662"/>
            <a:ext cx="1120775" cy="657225"/>
          </a:xfrm>
          <a:prstGeom prst="rect">
            <a:avLst/>
          </a:prstGeom>
          <a:solidFill>
            <a:srgbClr val="FFFFFF"/>
          </a:solidFill>
          <a:ln w="6350">
            <a:solidFill>
              <a:srgbClr val="003399"/>
            </a:solidFill>
            <a:miter lim="800000"/>
            <a:headEnd/>
            <a:tailEnd/>
          </a:ln>
        </p:spPr>
        <p:txBody>
          <a:bodyPr anchor="ctr"/>
          <a:lstStyle/>
          <a:p>
            <a:pPr algn="ctr" eaLnBrk="0" hangingPunct="0"/>
            <a:r>
              <a:rPr lang="ro-RO" sz="1000" b="1">
                <a:solidFill>
                  <a:srgbClr val="0E3399"/>
                </a:solidFill>
              </a:rPr>
              <a:t>Tip de sarcină</a:t>
            </a:r>
          </a:p>
        </p:txBody>
      </p:sp>
      <p:sp>
        <p:nvSpPr>
          <p:cNvPr id="30725" name="Rechteck 24"/>
          <p:cNvSpPr>
            <a:spLocks noChangeArrowheads="1"/>
          </p:cNvSpPr>
          <p:nvPr/>
        </p:nvSpPr>
        <p:spPr bwMode="auto">
          <a:xfrm>
            <a:off x="4518025" y="1779662"/>
            <a:ext cx="1120775" cy="657225"/>
          </a:xfrm>
          <a:prstGeom prst="rect">
            <a:avLst/>
          </a:prstGeom>
          <a:solidFill>
            <a:srgbClr val="FFFFFF"/>
          </a:solidFill>
          <a:ln w="6350">
            <a:solidFill>
              <a:srgbClr val="003399"/>
            </a:solidFill>
            <a:miter lim="800000"/>
            <a:headEnd/>
            <a:tailEnd/>
          </a:ln>
        </p:spPr>
        <p:txBody>
          <a:bodyPr anchor="ctr"/>
          <a:lstStyle/>
          <a:p>
            <a:pPr algn="ctr" eaLnBrk="0" hangingPunct="0"/>
            <a:r>
              <a:rPr lang="ro-RO" sz="1000" b="1">
                <a:solidFill>
                  <a:srgbClr val="0E3399"/>
                </a:solidFill>
              </a:rPr>
              <a:t>Caracteristicile sarcinii</a:t>
            </a:r>
          </a:p>
        </p:txBody>
      </p:sp>
      <p:sp>
        <p:nvSpPr>
          <p:cNvPr id="30726" name="Rechteck 26"/>
          <p:cNvSpPr>
            <a:spLocks noChangeArrowheads="1"/>
          </p:cNvSpPr>
          <p:nvPr/>
        </p:nvSpPr>
        <p:spPr bwMode="auto">
          <a:xfrm>
            <a:off x="5776913" y="1779662"/>
            <a:ext cx="1120775" cy="668338"/>
          </a:xfrm>
          <a:prstGeom prst="rect">
            <a:avLst/>
          </a:prstGeom>
          <a:solidFill>
            <a:srgbClr val="FFFFFF"/>
          </a:solidFill>
          <a:ln w="6350">
            <a:solidFill>
              <a:srgbClr val="00499A"/>
            </a:solidFill>
            <a:miter lim="800000"/>
            <a:headEnd/>
            <a:tailEnd/>
          </a:ln>
        </p:spPr>
        <p:txBody>
          <a:bodyPr anchor="ctr"/>
          <a:lstStyle/>
          <a:p>
            <a:pPr algn="ctr" eaLnBrk="0" hangingPunct="0"/>
            <a:r>
              <a:rPr lang="ro-RO" sz="1000" b="1">
                <a:solidFill>
                  <a:srgbClr val="0E3399"/>
                </a:solidFill>
              </a:rPr>
              <a:t>Gradul de automatizare (semi/deplină)</a:t>
            </a:r>
          </a:p>
        </p:txBody>
      </p:sp>
      <p:sp>
        <p:nvSpPr>
          <p:cNvPr id="30727" name="Rechteck 29"/>
          <p:cNvSpPr>
            <a:spLocks noChangeArrowheads="1"/>
          </p:cNvSpPr>
          <p:nvPr/>
        </p:nvSpPr>
        <p:spPr bwMode="auto">
          <a:xfrm>
            <a:off x="7051675" y="1786012"/>
            <a:ext cx="1120775" cy="661988"/>
          </a:xfrm>
          <a:prstGeom prst="rect">
            <a:avLst/>
          </a:prstGeom>
          <a:solidFill>
            <a:srgbClr val="FFFFFF"/>
          </a:solidFill>
          <a:ln w="6350">
            <a:solidFill>
              <a:srgbClr val="00499A"/>
            </a:solidFill>
            <a:miter lim="800000"/>
            <a:headEnd/>
            <a:tailEnd/>
          </a:ln>
        </p:spPr>
        <p:txBody>
          <a:bodyPr anchor="ctr"/>
          <a:lstStyle/>
          <a:p>
            <a:pPr algn="ctr" eaLnBrk="0" hangingPunct="0"/>
            <a:r>
              <a:rPr lang="ro-RO" sz="1000" b="1">
                <a:solidFill>
                  <a:srgbClr val="0E3399"/>
                </a:solidFill>
              </a:rPr>
              <a:t>Dimensiunea SSM</a:t>
            </a:r>
          </a:p>
        </p:txBody>
      </p:sp>
      <p:sp>
        <p:nvSpPr>
          <p:cNvPr id="30728" name="Title 1"/>
          <p:cNvSpPr>
            <a:spLocks noGrp="1"/>
          </p:cNvSpPr>
          <p:nvPr>
            <p:ph type="title"/>
          </p:nvPr>
        </p:nvSpPr>
        <p:spPr/>
        <p:txBody>
          <a:bodyPr/>
          <a:lstStyle/>
          <a:p>
            <a:pPr eaLnBrk="1" hangingPunct="1"/>
            <a:r>
              <a:rPr lang="ro-RO">
                <a:cs typeface="Trebuchet MS" pitchFamily="34" charset="0"/>
              </a:rPr>
              <a:t>Taxonomie: Pentru evaluarea sistemelor de IA și SSM</a:t>
            </a:r>
          </a:p>
        </p:txBody>
      </p:sp>
    </p:spTree>
  </p:cSld>
  <p:clrMapOvr>
    <a:masterClrMapping/>
  </p:clrMapOvr>
</p:sld>
</file>

<file path=ppt/theme/theme1.xml><?xml version="1.0" encoding="utf-8"?>
<a:theme xmlns:a="http://schemas.openxmlformats.org/drawingml/2006/main" name="Theme1">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Theme1" id="{2D40523A-FC90-40DF-AD1B-C789E794E536}" vid="{990FE133-34F6-4D54-9561-34895C33DE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5" ma:contentTypeDescription="Create a new document." ma:contentTypeScope="" ma:versionID="14cb5ec47a78f6f21a28dc48c05142d0">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106ec0db1ee8807cfc6a1759492fe3b5"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E41DE1-F63A-450C-963E-BABF7C519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63A80B-7728-4B4C-9399-36820D095D8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 ds:uri="6976e29a-8670-4f9c-afee-c255a09d55c2"/>
  </ds:schemaRefs>
</ds:datastoreItem>
</file>

<file path=customXml/itemProps3.xml><?xml version="1.0" encoding="utf-8"?>
<ds:datastoreItem xmlns:ds="http://schemas.openxmlformats.org/officeDocument/2006/customXml" ds:itemID="{97280E20-E03D-47F1-9085-980CE8F978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EUOSHA Digitalisation</Template>
  <TotalTime>6346</TotalTime>
  <Words>3035</Words>
  <Application>Microsoft Office PowerPoint</Application>
  <PresentationFormat>On-screen Show (16:9)</PresentationFormat>
  <Paragraphs>277</Paragraphs>
  <Slides>30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Wingdings</vt:lpstr>
      <vt:lpstr>Theme1</vt:lpstr>
      <vt:lpstr>Robotica avansată, inteligența artificială și automatizarea sarcinilor:  definiții, utilizări, politici și strategii și securitatea și sănătatea în muncă</vt:lpstr>
      <vt:lpstr>Introducere</vt:lpstr>
      <vt:lpstr>Robotica avansată și sistemele de IA pentru automatizarea sarcinilor: Obiectivele proiectului</vt:lpstr>
      <vt:lpstr>Introducere: Definiții</vt:lpstr>
      <vt:lpstr>Introducere: Definiții</vt:lpstr>
      <vt:lpstr>Metodologie: Cercetarea literaturii de specialitate</vt:lpstr>
      <vt:lpstr>Metodologie: Abordarea bazată pe sarcini</vt:lpstr>
      <vt:lpstr>Metodologie: Abordarea bazată pe sarcini</vt:lpstr>
      <vt:lpstr>Taxonomie: Pentru evaluarea sistemelor de IA și SSM</vt:lpstr>
      <vt:lpstr>Taxonomia pentru sistemele de IA și robotica avansată pentru automatizarea sarcinilor</vt:lpstr>
      <vt:lpstr>Cartografierea utilizărilor actuale și potențiale: Automatizarea sarcinilor cognitive</vt:lpstr>
      <vt:lpstr>Cartografierea utilizărilor: Distribuția tehnologiilor pentru sarcini cognitive</vt:lpstr>
      <vt:lpstr>Impactul asupra activităților (sarcinilor)</vt:lpstr>
      <vt:lpstr>Cartografierea utilizărilor actuale și potențiale: Automatizarea sarcinilor fizice</vt:lpstr>
      <vt:lpstr>Cartografierea utilizărilor actuale și potențiale: Automatizarea sarcinilor fizice</vt:lpstr>
      <vt:lpstr>Cartografierea utilizărilor: Distribuția tehnologiilor</vt:lpstr>
      <vt:lpstr>Impactul asupra activităților (sarcinilor)</vt:lpstr>
      <vt:lpstr>Impactul asupra activităților (sarcinilor)</vt:lpstr>
      <vt:lpstr>Politici, strategii și programe</vt:lpstr>
      <vt:lpstr>Politici, strategii și programe: Reglementări în Europa</vt:lpstr>
      <vt:lpstr>Politici, strategii și programe</vt:lpstr>
      <vt:lpstr>Politici, strategii și programe</vt:lpstr>
      <vt:lpstr>Politici, strategii și programe: Lacune și nevoi</vt:lpstr>
      <vt:lpstr>Politici, strategii și programe: Nivelul național</vt:lpstr>
      <vt:lpstr>Politici, strategii și programe: Nivelul național</vt:lpstr>
      <vt:lpstr>Politici, strategii și programe: Nivelul național</vt:lpstr>
      <vt:lpstr>Politici, strategii și programe: Nivelul național</vt:lpstr>
      <vt:lpstr>Politici, strategii și programe: Lacune și nevoi</vt:lpstr>
      <vt:lpstr>Politici, strategii și programe: Rezumat</vt:lpstr>
      <vt:lpstr>Vă mulțumim!</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OSH overview</dc:title>
  <dc:creator>CDT</dc:creator>
  <cp:lastModifiedBy>Rosario ORTIZ - PRU Assistant</cp:lastModifiedBy>
  <cp:revision>501</cp:revision>
  <cp:lastPrinted>2022-03-29T16:34:58Z</cp:lastPrinted>
  <dcterms:created xsi:type="dcterms:W3CDTF">2018-03-07T08:04:16Z</dcterms:created>
  <dcterms:modified xsi:type="dcterms:W3CDTF">2023-12-04T12:16:28Z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TaxCatchAll">
    <vt:lpwstr/>
  </property>
</Properties>
</file>