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853" r:id="rId4"/>
  </p:sldMasterIdLst>
  <p:notesMasterIdLst>
    <p:notesMasterId r:id="rId35"/>
  </p:notesMasterIdLst>
  <p:handoutMasterIdLst>
    <p:handoutMasterId r:id="rId36"/>
  </p:handoutMasterIdLst>
  <p:sldIdLst>
    <p:sldId id="347" r:id="rId5"/>
    <p:sldId id="348" r:id="rId6"/>
    <p:sldId id="311" r:id="rId7"/>
    <p:sldId id="320" r:id="rId8"/>
    <p:sldId id="363" r:id="rId9"/>
    <p:sldId id="319" r:id="rId10"/>
    <p:sldId id="321" r:id="rId11"/>
    <p:sldId id="322" r:id="rId12"/>
    <p:sldId id="323" r:id="rId13"/>
    <p:sldId id="315" r:id="rId14"/>
    <p:sldId id="325" r:id="rId15"/>
    <p:sldId id="326" r:id="rId16"/>
    <p:sldId id="328" r:id="rId17"/>
    <p:sldId id="330" r:id="rId18"/>
    <p:sldId id="331" r:id="rId19"/>
    <p:sldId id="332" r:id="rId20"/>
    <p:sldId id="333" r:id="rId21"/>
    <p:sldId id="334" r:id="rId22"/>
    <p:sldId id="349" r:id="rId23"/>
    <p:sldId id="350" r:id="rId24"/>
    <p:sldId id="352" r:id="rId25"/>
    <p:sldId id="354" r:id="rId26"/>
    <p:sldId id="355" r:id="rId27"/>
    <p:sldId id="356" r:id="rId28"/>
    <p:sldId id="357" r:id="rId29"/>
    <p:sldId id="358" r:id="rId30"/>
    <p:sldId id="359" r:id="rId31"/>
    <p:sldId id="360" r:id="rId32"/>
    <p:sldId id="361" r:id="rId33"/>
    <p:sldId id="287" r:id="rId34"/>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D836F2-BA2C-3469-BD1E-46F3839F0B9D}" name="Lucie Mediavilla" initials="LM" userId="S::lucie.mediavilla_travail.gouv.fr#ext#@euosha.onmicrosoft.com::bafe5c76-8086-4a4d-b36b-429000013e3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CDT" initials="CDT" lastIdx="18" clrIdx="0">
    <p:extLst>
      <p:ext uri="{19B8F6BF-5375-455C-9EA6-DF929625EA0E}">
        <p15:presenceInfo xmlns:p15="http://schemas.microsoft.com/office/powerpoint/2012/main" userId="CD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3A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C6AAAA-437F-D185-4EE4-39372EE7A6B0}" v="32" dt="2023-06-20T20:46:12.5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43" autoAdjust="0"/>
    <p:restoredTop sz="85627" autoAdjust="0"/>
  </p:normalViewPr>
  <p:slideViewPr>
    <p:cSldViewPr>
      <p:cViewPr varScale="1">
        <p:scale>
          <a:sx n="121" d="100"/>
          <a:sy n="121" d="100"/>
        </p:scale>
        <p:origin x="834" y="10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40" d="100"/>
        <a:sy n="140" d="100"/>
      </p:scale>
      <p:origin x="0" y="-1063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50475" cy="498773"/>
          </a:xfrm>
          <a:prstGeom prst="rect">
            <a:avLst/>
          </a:prstGeom>
        </p:spPr>
        <p:txBody>
          <a:bodyPr vert="horz" lIns="91563" tIns="45781" rIns="91563" bIns="45781" rtlCol="0"/>
          <a:lstStyle>
            <a:lvl1pPr algn="l">
              <a:defRPr sz="1200"/>
            </a:lvl1pPr>
          </a:lstStyle>
          <a:p>
            <a:endParaRPr lang="en-GB"/>
          </a:p>
        </p:txBody>
      </p:sp>
      <p:sp>
        <p:nvSpPr>
          <p:cNvPr id="3" name="Date Placeholder 2"/>
          <p:cNvSpPr>
            <a:spLocks noGrp="1"/>
          </p:cNvSpPr>
          <p:nvPr>
            <p:ph type="dt" sz="quarter" idx="1"/>
          </p:nvPr>
        </p:nvSpPr>
        <p:spPr>
          <a:xfrm>
            <a:off x="3856740" y="2"/>
            <a:ext cx="2950475" cy="498773"/>
          </a:xfrm>
          <a:prstGeom prst="rect">
            <a:avLst/>
          </a:prstGeom>
        </p:spPr>
        <p:txBody>
          <a:bodyPr vert="horz" lIns="91563" tIns="45781" rIns="91563" bIns="45781" rtlCol="0"/>
          <a:lstStyle>
            <a:lvl1pPr algn="r">
              <a:defRPr sz="1200"/>
            </a:lvl1pPr>
          </a:lstStyle>
          <a:p>
            <a:fld id="{FD63CC2E-FB01-43A1-8CD5-5B65221A7D97}" type="datetimeFigureOut">
              <a:rPr lang="en-GB" smtClean="0"/>
              <a:t>04/12/2023</a:t>
            </a:fld>
            <a:endParaRPr lang="en-GB"/>
          </a:p>
        </p:txBody>
      </p:sp>
      <p:sp>
        <p:nvSpPr>
          <p:cNvPr id="4" name="Footer Placeholder 3"/>
          <p:cNvSpPr>
            <a:spLocks noGrp="1"/>
          </p:cNvSpPr>
          <p:nvPr>
            <p:ph type="ftr" sz="quarter" idx="2"/>
          </p:nvPr>
        </p:nvSpPr>
        <p:spPr>
          <a:xfrm>
            <a:off x="2" y="9442155"/>
            <a:ext cx="2950475" cy="498772"/>
          </a:xfrm>
          <a:prstGeom prst="rect">
            <a:avLst/>
          </a:prstGeom>
        </p:spPr>
        <p:txBody>
          <a:bodyPr vert="horz" lIns="91563" tIns="45781" rIns="91563" bIns="45781" rtlCol="0" anchor="b"/>
          <a:lstStyle>
            <a:lvl1pPr algn="l">
              <a:defRPr sz="1200"/>
            </a:lvl1pPr>
          </a:lstStyle>
          <a:p>
            <a:endParaRPr lang="en-GB"/>
          </a:p>
        </p:txBody>
      </p:sp>
      <p:sp>
        <p:nvSpPr>
          <p:cNvPr id="5" name="Slide Number Placeholder 4"/>
          <p:cNvSpPr>
            <a:spLocks noGrp="1"/>
          </p:cNvSpPr>
          <p:nvPr>
            <p:ph type="sldNum" sz="quarter" idx="3"/>
          </p:nvPr>
        </p:nvSpPr>
        <p:spPr>
          <a:xfrm>
            <a:off x="3856740" y="9442155"/>
            <a:ext cx="2950475" cy="498772"/>
          </a:xfrm>
          <a:prstGeom prst="rect">
            <a:avLst/>
          </a:prstGeom>
        </p:spPr>
        <p:txBody>
          <a:bodyPr vert="horz" lIns="91563" tIns="45781" rIns="91563" bIns="45781" rtlCol="0" anchor="b"/>
          <a:lstStyle>
            <a:lvl1pPr algn="r">
              <a:defRPr sz="1200"/>
            </a:lvl1pPr>
          </a:lstStyle>
          <a:p>
            <a:fld id="{4731076A-F0C9-4BCB-AE41-AF077B14DA44}" type="slidenum">
              <a:rPr lang="en-GB" smtClean="0"/>
              <a:t>‹#›</a:t>
            </a:fld>
            <a:endParaRPr lang="en-GB"/>
          </a:p>
        </p:txBody>
      </p:sp>
    </p:spTree>
    <p:extLst>
      <p:ext uri="{BB962C8B-B14F-4D97-AF65-F5344CB8AC3E}">
        <p14:creationId xmlns:p14="http://schemas.microsoft.com/office/powerpoint/2010/main" val="3427726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51217" cy="497603"/>
          </a:xfrm>
          <a:prstGeom prst="rect">
            <a:avLst/>
          </a:prstGeom>
        </p:spPr>
        <p:txBody>
          <a:bodyPr vert="horz" lIns="91563" tIns="45781" rIns="91563" bIns="45781" rtlCol="0"/>
          <a:lstStyle>
            <a:lvl1pPr algn="l">
              <a:defRPr sz="1200"/>
            </a:lvl1pPr>
          </a:lstStyle>
          <a:p>
            <a:endParaRPr lang="en-GB"/>
          </a:p>
        </p:txBody>
      </p:sp>
      <p:sp>
        <p:nvSpPr>
          <p:cNvPr id="3" name="Date Placeholder 2"/>
          <p:cNvSpPr>
            <a:spLocks noGrp="1"/>
          </p:cNvSpPr>
          <p:nvPr>
            <p:ph type="dt" idx="1"/>
          </p:nvPr>
        </p:nvSpPr>
        <p:spPr>
          <a:xfrm>
            <a:off x="3855983" y="2"/>
            <a:ext cx="2951217" cy="497603"/>
          </a:xfrm>
          <a:prstGeom prst="rect">
            <a:avLst/>
          </a:prstGeom>
        </p:spPr>
        <p:txBody>
          <a:bodyPr vert="horz" lIns="91563" tIns="45781" rIns="91563" bIns="45781" rtlCol="0"/>
          <a:lstStyle>
            <a:lvl1pPr algn="r">
              <a:defRPr sz="1200"/>
            </a:lvl1pPr>
          </a:lstStyle>
          <a:p>
            <a:fld id="{54F62133-BA6D-4225-9ABE-1F431127E7C5}" type="datetimeFigureOut">
              <a:rPr lang="en-GB" smtClean="0"/>
              <a:t>04/12/2023</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563" tIns="45781" rIns="91563" bIns="45781" rtlCol="0" anchor="ctr"/>
          <a:lstStyle/>
          <a:p>
            <a:endParaRPr lang="en-GB"/>
          </a:p>
        </p:txBody>
      </p:sp>
      <p:sp>
        <p:nvSpPr>
          <p:cNvPr id="5" name="Notes Placeholder 4"/>
          <p:cNvSpPr>
            <a:spLocks noGrp="1"/>
          </p:cNvSpPr>
          <p:nvPr>
            <p:ph type="body" sz="quarter" idx="3"/>
          </p:nvPr>
        </p:nvSpPr>
        <p:spPr>
          <a:xfrm>
            <a:off x="680562" y="4783664"/>
            <a:ext cx="5447666" cy="3914050"/>
          </a:xfrm>
          <a:prstGeom prst="rect">
            <a:avLst/>
          </a:prstGeom>
        </p:spPr>
        <p:txBody>
          <a:bodyPr vert="horz" lIns="91563" tIns="45781" rIns="91563" bIns="4578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43322"/>
            <a:ext cx="2951217" cy="497603"/>
          </a:xfrm>
          <a:prstGeom prst="rect">
            <a:avLst/>
          </a:prstGeom>
        </p:spPr>
        <p:txBody>
          <a:bodyPr vert="horz" lIns="91563" tIns="45781" rIns="91563" bIns="45781" rtlCol="0" anchor="b"/>
          <a:lstStyle>
            <a:lvl1pPr algn="l">
              <a:defRPr sz="1200"/>
            </a:lvl1pPr>
          </a:lstStyle>
          <a:p>
            <a:endParaRPr lang="en-GB"/>
          </a:p>
        </p:txBody>
      </p:sp>
      <p:sp>
        <p:nvSpPr>
          <p:cNvPr id="7" name="Slide Number Placeholder 6"/>
          <p:cNvSpPr>
            <a:spLocks noGrp="1"/>
          </p:cNvSpPr>
          <p:nvPr>
            <p:ph type="sldNum" sz="quarter" idx="5"/>
          </p:nvPr>
        </p:nvSpPr>
        <p:spPr>
          <a:xfrm>
            <a:off x="3855983" y="9443322"/>
            <a:ext cx="2951217" cy="497603"/>
          </a:xfrm>
          <a:prstGeom prst="rect">
            <a:avLst/>
          </a:prstGeom>
        </p:spPr>
        <p:txBody>
          <a:bodyPr vert="horz" lIns="91563" tIns="45781" rIns="91563" bIns="45781" rtlCol="0" anchor="b"/>
          <a:lstStyle>
            <a:lvl1pPr algn="r">
              <a:defRPr sz="1200"/>
            </a:lvl1pPr>
          </a:lstStyle>
          <a:p>
            <a:fld id="{F833C4CB-BE14-4280-AD17-7132132A2C34}" type="slidenum">
              <a:rPr lang="en-GB" smtClean="0"/>
              <a:t>‹#›</a:t>
            </a:fld>
            <a:endParaRPr lang="en-GB"/>
          </a:p>
        </p:txBody>
      </p:sp>
    </p:spTree>
    <p:extLst>
      <p:ext uri="{BB962C8B-B14F-4D97-AF65-F5344CB8AC3E}">
        <p14:creationId xmlns:p14="http://schemas.microsoft.com/office/powerpoint/2010/main" val="106009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33C4CB-BE14-4280-AD17-7132132A2C34}" type="slidenum">
              <a:rPr lang="en-GB" smtClean="0"/>
              <a:t>1</a:t>
            </a:fld>
            <a:endParaRPr lang="en-GB"/>
          </a:p>
        </p:txBody>
      </p:sp>
    </p:spTree>
    <p:extLst>
      <p:ext uri="{BB962C8B-B14F-4D97-AF65-F5344CB8AC3E}">
        <p14:creationId xmlns:p14="http://schemas.microsoft.com/office/powerpoint/2010/main" val="3660775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33C4CB-BE14-4280-AD17-7132132A2C34}" type="slidenum">
              <a:rPr lang="en-GB" smtClean="0"/>
              <a:t>2</a:t>
            </a:fld>
            <a:endParaRPr lang="en-GB"/>
          </a:p>
        </p:txBody>
      </p:sp>
    </p:spTree>
    <p:extLst>
      <p:ext uri="{BB962C8B-B14F-4D97-AF65-F5344CB8AC3E}">
        <p14:creationId xmlns:p14="http://schemas.microsoft.com/office/powerpoint/2010/main" val="1948967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33C4CB-BE14-4280-AD17-7132132A2C34}" type="slidenum">
              <a:rPr lang="en-GB" smtClean="0"/>
              <a:t>3</a:t>
            </a:fld>
            <a:endParaRPr lang="en-GB"/>
          </a:p>
        </p:txBody>
      </p:sp>
    </p:spTree>
    <p:extLst>
      <p:ext uri="{BB962C8B-B14F-4D97-AF65-F5344CB8AC3E}">
        <p14:creationId xmlns:p14="http://schemas.microsoft.com/office/powerpoint/2010/main" val="2188107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33C4CB-BE14-4280-AD17-7132132A2C34}" type="slidenum">
              <a:rPr lang="en-GB" smtClean="0"/>
              <a:t>4</a:t>
            </a:fld>
            <a:endParaRPr lang="en-GB"/>
          </a:p>
        </p:txBody>
      </p:sp>
    </p:spTree>
    <p:extLst>
      <p:ext uri="{BB962C8B-B14F-4D97-AF65-F5344CB8AC3E}">
        <p14:creationId xmlns:p14="http://schemas.microsoft.com/office/powerpoint/2010/main" val="4125394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493445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LU" dirty="0"/>
          </a:p>
        </p:txBody>
      </p:sp>
      <p:sp>
        <p:nvSpPr>
          <p:cNvPr id="4" name="Slide Number Placeholder 3"/>
          <p:cNvSpPr>
            <a:spLocks noGrp="1"/>
          </p:cNvSpPr>
          <p:nvPr>
            <p:ph type="sldNum" sz="quarter" idx="5"/>
          </p:nvPr>
        </p:nvSpPr>
        <p:spPr/>
        <p:txBody>
          <a:bodyPr/>
          <a:lstStyle/>
          <a:p>
            <a:fld id="{F833C4CB-BE14-4280-AD17-7132132A2C34}" type="slidenum">
              <a:rPr lang="en-GB" smtClean="0"/>
              <a:t>8</a:t>
            </a:fld>
            <a:endParaRPr lang="en-GB"/>
          </a:p>
        </p:txBody>
      </p:sp>
    </p:spTree>
    <p:extLst>
      <p:ext uri="{BB962C8B-B14F-4D97-AF65-F5344CB8AC3E}">
        <p14:creationId xmlns:p14="http://schemas.microsoft.com/office/powerpoint/2010/main" val="1737495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33C4CB-BE14-4280-AD17-7132132A2C34}" type="slidenum">
              <a:rPr lang="en-GB" smtClean="0"/>
              <a:t>9</a:t>
            </a:fld>
            <a:endParaRPr lang="en-GB"/>
          </a:p>
        </p:txBody>
      </p:sp>
    </p:spTree>
    <p:extLst>
      <p:ext uri="{BB962C8B-B14F-4D97-AF65-F5344CB8AC3E}">
        <p14:creationId xmlns:p14="http://schemas.microsoft.com/office/powerpoint/2010/main" val="1226189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33C4CB-BE14-4280-AD17-7132132A2C34}" type="slidenum">
              <a:rPr lang="en-GB" smtClean="0"/>
              <a:t>14</a:t>
            </a:fld>
            <a:endParaRPr lang="en-GB"/>
          </a:p>
        </p:txBody>
      </p:sp>
    </p:spTree>
    <p:extLst>
      <p:ext uri="{BB962C8B-B14F-4D97-AF65-F5344CB8AC3E}">
        <p14:creationId xmlns:p14="http://schemas.microsoft.com/office/powerpoint/2010/main" val="260862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33C4CB-BE14-4280-AD17-7132132A2C34}" type="slidenum">
              <a:rPr lang="en-GB" smtClean="0"/>
              <a:t>30</a:t>
            </a:fld>
            <a:endParaRPr lang="en-GB"/>
          </a:p>
        </p:txBody>
      </p:sp>
    </p:spTree>
    <p:extLst>
      <p:ext uri="{BB962C8B-B14F-4D97-AF65-F5344CB8AC3E}">
        <p14:creationId xmlns:p14="http://schemas.microsoft.com/office/powerpoint/2010/main" val="4217194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XRAID/Equipo%20Rojo/EU-OSHA/18-0115%20PPT%20templates%20update/PNG/PORTADA-RESEARCH.png" TargetMode="External"/><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localhost/Volumes/XRAID/Equipo%20Rojo/EU-OSHA/18-0115%20PPT%20templates%20update/PNG/PORTADA-RESEARCH.png" TargetMode="External"/><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file://localhost/Volumes/XRAID/Equipo%20Rojo/EU-OSHA/18-0115%20PPT%20templates%20update/PNG/PORTADA-RESEARCH.png" TargetMode="External"/><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11.jp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file://localhost/Volumes/XRAID/Equipo%20Rojo/EU-OSHA/18-0115%20PPT%20templates%20update/PNG/PORTADA-RESEARCH.png" TargetMode="External"/><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1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8" name="PORTADA-RESEARCH.png" descr="/Volumes/XRAID/Equipo Rojo/EU-OSHA/18-0115 PPT templates update/PNG/PORTADA-RESEARCH.pn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1588" y="0"/>
            <a:ext cx="9144000" cy="5144400"/>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US"/>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pic>
        <p:nvPicPr>
          <p:cNvPr id="15" name="Bild 4" descr="111004_EU-OSHA_PPT_EU logo.png"/>
          <p:cNvPicPr>
            <a:picLocks noChangeAspect="1"/>
          </p:cNvPicPr>
          <p:nvPr/>
        </p:nvPicPr>
        <p:blipFill>
          <a:blip r:embed="rId4" cstate="print"/>
          <a:srcRect/>
          <a:stretch>
            <a:fillRect/>
          </a:stretch>
        </p:blipFill>
        <p:spPr bwMode="auto">
          <a:xfrm>
            <a:off x="7723909" y="4431506"/>
            <a:ext cx="372491" cy="242888"/>
          </a:xfrm>
          <a:prstGeom prst="rect">
            <a:avLst/>
          </a:prstGeom>
          <a:noFill/>
          <a:ln w="9525">
            <a:noFill/>
            <a:miter lim="800000"/>
            <a:headEnd/>
            <a:tailEnd/>
          </a:ln>
        </p:spPr>
      </p:pic>
      <p:sp>
        <p:nvSpPr>
          <p:cNvPr id="11"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fr-FR" sz="675"/>
              <a:t>Lieux de travail sains. Un acquis pour vous. Un atout pour l’entreprise.</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6" name="Picture 15"/>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442512" y="-34497"/>
            <a:ext cx="694508" cy="5209298"/>
          </a:xfrm>
          <a:prstGeom prst="rect">
            <a:avLst/>
          </a:prstGeom>
        </p:spPr>
      </p:pic>
      <p:pic>
        <p:nvPicPr>
          <p:cNvPr id="17" name="Picture 16"/>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36512" y="-177784"/>
            <a:ext cx="9180512" cy="2750884"/>
          </a:xfrm>
          <a:prstGeom prst="rect">
            <a:avLst/>
          </a:prstGeom>
        </p:spPr>
      </p:pic>
    </p:spTree>
    <p:extLst>
      <p:ext uri="{BB962C8B-B14F-4D97-AF65-F5344CB8AC3E}">
        <p14:creationId xmlns:p14="http://schemas.microsoft.com/office/powerpoint/2010/main" val="3598383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US"/>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extLst>
      <p:ext uri="{BB962C8B-B14F-4D97-AF65-F5344CB8AC3E}">
        <p14:creationId xmlns:p14="http://schemas.microsoft.com/office/powerpoint/2010/main" val="2600734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US"/>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US"/>
              <a:t>Click icon to add picture</a:t>
            </a:r>
            <a:endParaRPr lang="en-US" dirty="0"/>
          </a:p>
        </p:txBody>
      </p:sp>
    </p:spTree>
    <p:extLst>
      <p:ext uri="{BB962C8B-B14F-4D97-AF65-F5344CB8AC3E}">
        <p14:creationId xmlns:p14="http://schemas.microsoft.com/office/powerpoint/2010/main" val="2133424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37564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0001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457200" y="4767263"/>
            <a:ext cx="2133600" cy="273844"/>
          </a:xfrm>
          <a:prstGeom prst="rect">
            <a:avLst/>
          </a:prstGeom>
        </p:spPr>
        <p:txBody>
          <a:bodyPr/>
          <a:lstStyle>
            <a:lvl1pPr>
              <a:defRPr/>
            </a:lvl1pPr>
          </a:lstStyle>
          <a:p>
            <a:pPr>
              <a:defRPr/>
            </a:pPr>
            <a:fld id="{8AB5DB9F-9970-41C3-AED9-E4403E188927}" type="datetimeFigureOut">
              <a:rPr lang="nl-NL"/>
              <a:pPr>
                <a:defRPr/>
              </a:pPr>
              <a:t>4-12-2023</a:t>
            </a:fld>
            <a:endParaRPr lang="nl-NL"/>
          </a:p>
        </p:txBody>
      </p:sp>
      <p:sp>
        <p:nvSpPr>
          <p:cNvPr id="5" name="Tijdelijke aanduiding voor voettekst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A045C468-3A06-4B4D-91EE-47039CFF6E3B}" type="slidenum">
              <a:rPr lang="nl-NL"/>
              <a:pPr>
                <a:defRPr/>
              </a:pPr>
              <a:t>‹#›</a:t>
            </a:fld>
            <a:endParaRPr lang="nl-NL"/>
          </a:p>
        </p:txBody>
      </p:sp>
    </p:spTree>
    <p:extLst>
      <p:ext uri="{BB962C8B-B14F-4D97-AF65-F5344CB8AC3E}">
        <p14:creationId xmlns:p14="http://schemas.microsoft.com/office/powerpoint/2010/main" val="3627772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162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US"/>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pic>
        <p:nvPicPr>
          <p:cNvPr id="13" name="PORTADA-RESEARCH.png" descr="/Volumes/XRAID/Equipo Rojo/EU-OSHA/18-0115 PPT templates update/PNG/PORTADA-RESEARCH.pn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1588" y="0"/>
            <a:ext cx="9144000" cy="5144400"/>
          </a:xfrm>
          <a:prstGeom prst="rect">
            <a:avLst/>
          </a:prstGeom>
        </p:spPr>
      </p:pic>
      <p:pic>
        <p:nvPicPr>
          <p:cNvPr id="14" name="Bild 2" descr="111004_EU-OSHA_PPT_Corporate logo.png"/>
          <p:cNvPicPr>
            <a:picLocks noChangeAspect="1"/>
          </p:cNvPicPr>
          <p:nvPr/>
        </p:nvPicPr>
        <p:blipFill>
          <a:blip r:embed="rId4" cstate="print"/>
          <a:srcRect/>
          <a:stretch>
            <a:fillRect/>
          </a:stretch>
        </p:blipFill>
        <p:spPr bwMode="auto">
          <a:xfrm>
            <a:off x="444501" y="4131469"/>
            <a:ext cx="959147" cy="542925"/>
          </a:xfrm>
          <a:prstGeom prst="rect">
            <a:avLst/>
          </a:prstGeom>
          <a:noFill/>
          <a:ln w="9525">
            <a:noFill/>
            <a:miter lim="800000"/>
            <a:headEnd/>
            <a:tailEnd/>
          </a:ln>
        </p:spPr>
      </p:pic>
      <p:pic>
        <p:nvPicPr>
          <p:cNvPr id="15" name="Bild 4" descr="111004_EU-OSHA_PPT_EU logo.png"/>
          <p:cNvPicPr>
            <a:picLocks noChangeAspect="1"/>
          </p:cNvPicPr>
          <p:nvPr/>
        </p:nvPicPr>
        <p:blipFill>
          <a:blip r:embed="rId5" cstate="print"/>
          <a:srcRect/>
          <a:stretch>
            <a:fillRect/>
          </a:stretch>
        </p:blipFill>
        <p:spPr bwMode="auto">
          <a:xfrm>
            <a:off x="7723909" y="4431506"/>
            <a:ext cx="372491" cy="242888"/>
          </a:xfrm>
          <a:prstGeom prst="rect">
            <a:avLst/>
          </a:prstGeom>
          <a:noFill/>
          <a:ln w="9525">
            <a:noFill/>
            <a:miter lim="800000"/>
            <a:headEnd/>
            <a:tailEnd/>
          </a:ln>
        </p:spPr>
      </p:pic>
      <p:sp>
        <p:nvSpPr>
          <p:cNvPr id="16"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fr-FR" sz="675"/>
              <a:t>Lieux de travail sains. Un acquis pour vous. Un atout pour l’entreprise.</a:t>
            </a:r>
          </a:p>
        </p:txBody>
      </p:sp>
      <p:pic>
        <p:nvPicPr>
          <p:cNvPr id="9" name="PORTADA-RESEARCH.png" descr="/Volumes/XRAID/Equipo Rojo/EU-OSHA/18-0115 PPT templates update/PNG/PORTADA-RESEARCH.png"/>
          <p:cNvPicPr>
            <a:picLocks/>
          </p:cNvPicPr>
          <p:nvPr userDrawn="1"/>
        </p:nvPicPr>
        <p:blipFill>
          <a:blip r:embed="rId2" r:link="rId3" cstate="email">
            <a:extLst>
              <a:ext uri="{28A0092B-C50C-407E-A947-70E740481C1C}">
                <a14:useLocalDpi xmlns:a14="http://schemas.microsoft.com/office/drawing/2010/main"/>
              </a:ext>
            </a:extLst>
          </a:blip>
          <a:stretch>
            <a:fillRect/>
          </a:stretch>
        </p:blipFill>
        <p:spPr>
          <a:xfrm>
            <a:off x="-1588" y="0"/>
            <a:ext cx="9144000" cy="5144400"/>
          </a:xfrm>
          <a:prstGeom prst="rect">
            <a:avLst/>
          </a:prstGeom>
        </p:spPr>
      </p:pic>
      <p:pic>
        <p:nvPicPr>
          <p:cNvPr id="10" name="Bild 2" descr="111004_EU-OSHA_PPT_Corporate logo.png"/>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444501" y="4131469"/>
            <a:ext cx="959147" cy="542925"/>
          </a:xfrm>
          <a:prstGeom prst="rect">
            <a:avLst/>
          </a:prstGeom>
          <a:noFill/>
          <a:ln w="9525">
            <a:noFill/>
            <a:miter lim="800000"/>
            <a:headEnd/>
            <a:tailEnd/>
          </a:ln>
        </p:spPr>
      </p:pic>
      <p:pic>
        <p:nvPicPr>
          <p:cNvPr id="11" name="Bild 4" descr="111004_EU-OSHA_PPT_EU logo.png"/>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7723909" y="4431506"/>
            <a:ext cx="372491" cy="242888"/>
          </a:xfrm>
          <a:prstGeom prst="rect">
            <a:avLst/>
          </a:prstGeom>
          <a:noFill/>
          <a:ln w="9525">
            <a:noFill/>
            <a:miter lim="800000"/>
            <a:headEnd/>
            <a:tailEnd/>
          </a:ln>
        </p:spPr>
      </p:pic>
      <p:sp>
        <p:nvSpPr>
          <p:cNvPr id="12" name="Textplatzhalter 2"/>
          <p:cNvSpPr txBox="1">
            <a:spLocks/>
          </p:cNvSpPr>
          <p:nvPr userDrawn="1"/>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fr-FR" sz="675"/>
              <a:t>Lieux de travail sains. Un acquis pour vous. Un atout pour l’entreprise.</a:t>
            </a:r>
          </a:p>
        </p:txBody>
      </p:sp>
    </p:spTree>
    <p:extLst>
      <p:ext uri="{BB962C8B-B14F-4D97-AF65-F5344CB8AC3E}">
        <p14:creationId xmlns:p14="http://schemas.microsoft.com/office/powerpoint/2010/main" val="661627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Image 2 Title Slide">
    <p:spTree>
      <p:nvGrpSpPr>
        <p:cNvPr id="1" name=""/>
        <p:cNvGrpSpPr/>
        <p:nvPr/>
      </p:nvGrpSpPr>
      <p:grpSpPr>
        <a:xfrm>
          <a:off x="0" y="0"/>
          <a:ext cx="0" cy="0"/>
          <a:chOff x="0" y="0"/>
          <a:chExt cx="0" cy="0"/>
        </a:xfrm>
      </p:grpSpPr>
      <p:pic>
        <p:nvPicPr>
          <p:cNvPr id="16" name="PORTADA-RESEARCH.png" descr="/Volumes/XRAID/Equipo Rojo/EU-OSHA/18-0115 PPT templates update/PNG/PORTADA-RESEARCH.pn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1588" y="0"/>
            <a:ext cx="9144000" cy="5144400"/>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US"/>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2550319"/>
          </a:xfrm>
          <a:prstGeom prst="rect">
            <a:avLst/>
          </a:prstGeom>
        </p:spPr>
      </p:pic>
      <p:pic>
        <p:nvPicPr>
          <p:cNvPr id="14" name="Bild 2" descr="111004_EU-OSHA_PPT_Corporate logo.png"/>
          <p:cNvPicPr>
            <a:picLocks noChangeAspect="1"/>
          </p:cNvPicPr>
          <p:nvPr/>
        </p:nvPicPr>
        <p:blipFill>
          <a:blip r:embed="rId5" cstate="print"/>
          <a:srcRect/>
          <a:stretch>
            <a:fillRect/>
          </a:stretch>
        </p:blipFill>
        <p:spPr bwMode="auto">
          <a:xfrm>
            <a:off x="444501" y="4131469"/>
            <a:ext cx="959147" cy="542925"/>
          </a:xfrm>
          <a:prstGeom prst="rect">
            <a:avLst/>
          </a:prstGeom>
          <a:noFill/>
          <a:ln w="9525">
            <a:noFill/>
            <a:miter lim="800000"/>
            <a:headEnd/>
            <a:tailEnd/>
          </a:ln>
        </p:spPr>
      </p:pic>
      <p:pic>
        <p:nvPicPr>
          <p:cNvPr id="15" name="Bild 4" descr="111004_EU-OSHA_PPT_EU logo.png"/>
          <p:cNvPicPr>
            <a:picLocks noChangeAspect="1"/>
          </p:cNvPicPr>
          <p:nvPr/>
        </p:nvPicPr>
        <p:blipFill>
          <a:blip r:embed="rId6" cstate="print"/>
          <a:srcRect/>
          <a:stretch>
            <a:fillRect/>
          </a:stretch>
        </p:blipFill>
        <p:spPr bwMode="auto">
          <a:xfrm>
            <a:off x="7723909" y="4431506"/>
            <a:ext cx="372491" cy="242888"/>
          </a:xfrm>
          <a:prstGeom prst="rect">
            <a:avLst/>
          </a:prstGeom>
          <a:noFill/>
          <a:ln w="9525">
            <a:noFill/>
            <a:miter lim="800000"/>
            <a:headEnd/>
            <a:tailEnd/>
          </a:ln>
        </p:spPr>
      </p:pic>
      <p:sp>
        <p:nvSpPr>
          <p:cNvPr id="18"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fr-FR" sz="675"/>
              <a:t>Lieux de travail sains. Un acquis pour vous. Un atout pour l’entreprise.</a:t>
            </a:r>
          </a:p>
        </p:txBody>
      </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1" name="PORTADA-RESEARCH.png" descr="/Volumes/XRAID/Equipo Rojo/EU-OSHA/18-0115 PPT templates update/PNG/PORTADA-RESEARCH.png"/>
          <p:cNvPicPr>
            <a:picLocks/>
          </p:cNvPicPr>
          <p:nvPr userDrawn="1"/>
        </p:nvPicPr>
        <p:blipFill>
          <a:blip r:embed="rId2" r:link="rId3" cstate="email">
            <a:extLst>
              <a:ext uri="{28A0092B-C50C-407E-A947-70E740481C1C}">
                <a14:useLocalDpi xmlns:a14="http://schemas.microsoft.com/office/drawing/2010/main"/>
              </a:ext>
            </a:extLst>
          </a:blip>
          <a:stretch>
            <a:fillRect/>
          </a:stretch>
        </p:blipFill>
        <p:spPr>
          <a:xfrm>
            <a:off x="-1588" y="0"/>
            <a:ext cx="9144000" cy="5144400"/>
          </a:xfrm>
          <a:prstGeom prst="rect">
            <a:avLst/>
          </a:prstGeom>
        </p:spPr>
      </p:pic>
      <p:sp>
        <p:nvSpPr>
          <p:cNvPr id="12" name="Textplatzhalter 2"/>
          <p:cNvSpPr txBox="1">
            <a:spLocks/>
          </p:cNvSpPr>
          <p:nvPr userDrawn="1"/>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fr-FR" sz="675"/>
              <a:t>Lieux de travail sains. Un acquis pour vous. Un atout pour l’entreprise.</a:t>
            </a:r>
          </a:p>
        </p:txBody>
      </p:sp>
      <p:pic>
        <p:nvPicPr>
          <p:cNvPr id="17" name="Picture 16"/>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442512" y="-34497"/>
            <a:ext cx="694508" cy="5209298"/>
          </a:xfrm>
          <a:prstGeom prst="rect">
            <a:avLst/>
          </a:prstGeom>
        </p:spPr>
      </p:pic>
    </p:spTree>
    <p:extLst>
      <p:ext uri="{BB962C8B-B14F-4D97-AF65-F5344CB8AC3E}">
        <p14:creationId xmlns:p14="http://schemas.microsoft.com/office/powerpoint/2010/main" val="291248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Image 3 Title Slide">
    <p:spTree>
      <p:nvGrpSpPr>
        <p:cNvPr id="1" name=""/>
        <p:cNvGrpSpPr/>
        <p:nvPr/>
      </p:nvGrpSpPr>
      <p:grpSpPr>
        <a:xfrm>
          <a:off x="0" y="0"/>
          <a:ext cx="0" cy="0"/>
          <a:chOff x="0" y="0"/>
          <a:chExt cx="0" cy="0"/>
        </a:xfrm>
      </p:grpSpPr>
      <p:pic>
        <p:nvPicPr>
          <p:cNvPr id="16" name="PORTADA-RESEARCH.png" descr="/Volumes/XRAID/Equipo Rojo/EU-OSHA/18-0115 PPT templates update/PNG/PORTADA-RESEARCH.pn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1588" y="0"/>
            <a:ext cx="9144000" cy="5144400"/>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US"/>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2550319"/>
          </a:xfrm>
          <a:prstGeom prst="rect">
            <a:avLst/>
          </a:prstGeom>
        </p:spPr>
      </p:pic>
      <p:pic>
        <p:nvPicPr>
          <p:cNvPr id="14" name="Bild 2" descr="111004_EU-OSHA_PPT_Corporate logo.png"/>
          <p:cNvPicPr>
            <a:picLocks noChangeAspect="1"/>
          </p:cNvPicPr>
          <p:nvPr/>
        </p:nvPicPr>
        <p:blipFill>
          <a:blip r:embed="rId5" cstate="print"/>
          <a:srcRect/>
          <a:stretch>
            <a:fillRect/>
          </a:stretch>
        </p:blipFill>
        <p:spPr bwMode="auto">
          <a:xfrm>
            <a:off x="444501" y="4131469"/>
            <a:ext cx="959147" cy="542925"/>
          </a:xfrm>
          <a:prstGeom prst="rect">
            <a:avLst/>
          </a:prstGeom>
          <a:noFill/>
          <a:ln w="9525">
            <a:noFill/>
            <a:miter lim="800000"/>
            <a:headEnd/>
            <a:tailEnd/>
          </a:ln>
        </p:spPr>
      </p:pic>
      <p:pic>
        <p:nvPicPr>
          <p:cNvPr id="15" name="Bild 4" descr="111004_EU-OSHA_PPT_EU logo.png"/>
          <p:cNvPicPr>
            <a:picLocks noChangeAspect="1"/>
          </p:cNvPicPr>
          <p:nvPr/>
        </p:nvPicPr>
        <p:blipFill>
          <a:blip r:embed="rId6" cstate="print"/>
          <a:srcRect/>
          <a:stretch>
            <a:fillRect/>
          </a:stretch>
        </p:blipFill>
        <p:spPr bwMode="auto">
          <a:xfrm>
            <a:off x="7723909" y="4431506"/>
            <a:ext cx="372491" cy="242888"/>
          </a:xfrm>
          <a:prstGeom prst="rect">
            <a:avLst/>
          </a:prstGeom>
          <a:noFill/>
          <a:ln w="9525">
            <a:noFill/>
            <a:miter lim="800000"/>
            <a:headEnd/>
            <a:tailEnd/>
          </a:ln>
        </p:spPr>
      </p:pic>
      <p:sp>
        <p:nvSpPr>
          <p:cNvPr id="18"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fr-FR" sz="675"/>
              <a:t>Lieux de travail sains. Un acquis pour vous. Un atout pour l’entreprise.</a:t>
            </a:r>
          </a:p>
        </p:txBody>
      </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1" name="PORTADA-RESEARCH.png" descr="/Volumes/XRAID/Equipo Rojo/EU-OSHA/18-0115 PPT templates update/PNG/PORTADA-RESEARCH.png"/>
          <p:cNvPicPr>
            <a:picLocks/>
          </p:cNvPicPr>
          <p:nvPr userDrawn="1"/>
        </p:nvPicPr>
        <p:blipFill>
          <a:blip r:embed="rId2" r:link="rId3" cstate="email">
            <a:extLst>
              <a:ext uri="{28A0092B-C50C-407E-A947-70E740481C1C}">
                <a14:useLocalDpi xmlns:a14="http://schemas.microsoft.com/office/drawing/2010/main"/>
              </a:ext>
            </a:extLst>
          </a:blip>
          <a:stretch>
            <a:fillRect/>
          </a:stretch>
        </p:blipFill>
        <p:spPr>
          <a:xfrm>
            <a:off x="-1588" y="0"/>
            <a:ext cx="9144000" cy="5144400"/>
          </a:xfrm>
          <a:prstGeom prst="rect">
            <a:avLst/>
          </a:prstGeom>
        </p:spPr>
      </p:pic>
      <p:sp>
        <p:nvSpPr>
          <p:cNvPr id="12" name="Textplatzhalter 2"/>
          <p:cNvSpPr txBox="1">
            <a:spLocks/>
          </p:cNvSpPr>
          <p:nvPr userDrawn="1"/>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fr-FR" sz="675"/>
              <a:t>Lieux de travail sains. Un acquis pour vous. Un atout pour l’entreprise.</a:t>
            </a:r>
          </a:p>
        </p:txBody>
      </p:sp>
      <p:pic>
        <p:nvPicPr>
          <p:cNvPr id="17" name="Picture 16"/>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442512" y="-34497"/>
            <a:ext cx="694508" cy="5209298"/>
          </a:xfrm>
          <a:prstGeom prst="rect">
            <a:avLst/>
          </a:prstGeom>
        </p:spPr>
      </p:pic>
    </p:spTree>
    <p:extLst>
      <p:ext uri="{BB962C8B-B14F-4D97-AF65-F5344CB8AC3E}">
        <p14:creationId xmlns:p14="http://schemas.microsoft.com/office/powerpoint/2010/main" val="2821451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5448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6724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20512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307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file://localhost/Volumes/XRAID/Equipo%20Rojo/EU-OSHA/18-0115%20PPT%20templates%20update/PNG/FONDO-PATRON-RESEARCH.png" TargetMode="Externa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FONDO-PATRON-RESEARCH.png" descr="/Volumes/XRAID/Equipo Rojo/EU-OSHA/18-0115 PPT templates update/PNG/FONDO-PATRON-RESEARCH.png"/>
          <p:cNvPicPr>
            <a:picLocks/>
          </p:cNvPicPr>
          <p:nvPr/>
        </p:nvPicPr>
        <p:blipFill>
          <a:blip r:embed="rId16" r:link="rId17">
            <a:extLst>
              <a:ext uri="{28A0092B-C50C-407E-A947-70E740481C1C}">
                <a14:useLocalDpi xmlns:a14="http://schemas.microsoft.com/office/drawing/2010/main" val="0"/>
              </a:ext>
            </a:extLst>
          </a:blip>
          <a:stretch>
            <a:fillRect/>
          </a:stretch>
        </p:blipFill>
        <p:spPr>
          <a:xfrm>
            <a:off x="0" y="0"/>
            <a:ext cx="9180000" cy="5144400"/>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9"/>
          <p:cNvSpPr txBox="1">
            <a:spLocks/>
          </p:cNvSpPr>
          <p:nvPr/>
        </p:nvSpPr>
        <p:spPr>
          <a:xfrm>
            <a:off x="8534024" y="4879662"/>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a:p>
        </p:txBody>
      </p:sp>
      <p:sp>
        <p:nvSpPr>
          <p:cNvPr id="11" name="Rectangle 11"/>
          <p:cNvSpPr>
            <a:spLocks noChangeArrowheads="1"/>
          </p:cNvSpPr>
          <p:nvPr/>
        </p:nvSpPr>
        <p:spPr bwMode="auto">
          <a:xfrm>
            <a:off x="2268539" y="4857751"/>
            <a:ext cx="5830887" cy="78581"/>
          </a:xfrm>
          <a:prstGeom prst="rect">
            <a:avLst/>
          </a:prstGeom>
          <a:noFill/>
          <a:ln w="9525">
            <a:noFill/>
            <a:miter lim="800000"/>
            <a:headEnd/>
            <a:tailEnd/>
          </a:ln>
        </p:spPr>
        <p:txBody>
          <a:bodyPr lIns="0" tIns="0" rIns="0" bIns="0">
            <a:prstTxWarp prst="textNoShape">
              <a:avLst/>
            </a:prstTxWarp>
          </a:bodyPr>
          <a:lstStyle/>
          <a:p>
            <a:pPr algn="r">
              <a:lnSpc>
                <a:spcPct val="90000"/>
              </a:lnSpc>
              <a:spcBef>
                <a:spcPct val="30000"/>
              </a:spcBef>
              <a:buClr>
                <a:srgbClr val="00529F"/>
              </a:buClr>
              <a:defRPr/>
            </a:pPr>
            <a:r>
              <a:rPr lang="fr-FR" sz="675" b="1" noProof="0">
                <a:solidFill>
                  <a:schemeClr val="tx2"/>
                </a:solidFill>
                <a:latin typeface="Arial" charset="0"/>
                <a:ea typeface="ＭＳ Ｐゴシック" charset="-128"/>
                <a:cs typeface="ＭＳ Ｐゴシック" charset="-128"/>
              </a:rPr>
              <a:t>http://osha.europa.eu</a:t>
            </a:r>
          </a:p>
        </p:txBody>
      </p:sp>
      <p:pic>
        <p:nvPicPr>
          <p:cNvPr id="9" name="Bild 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bwMode="auto">
          <a:xfrm>
            <a:off x="323529" y="4533532"/>
            <a:ext cx="741186" cy="405182"/>
          </a:xfrm>
          <a:prstGeom prst="rect">
            <a:avLst/>
          </a:prstGeom>
          <a:noFill/>
          <a:ln w="9525">
            <a:noFill/>
            <a:miter lim="800000"/>
            <a:headEnd/>
            <a:tailEnd/>
          </a:ln>
        </p:spPr>
      </p:pic>
    </p:spTree>
    <p:extLst>
      <p:ext uri="{BB962C8B-B14F-4D97-AF65-F5344CB8AC3E}">
        <p14:creationId xmlns:p14="http://schemas.microsoft.com/office/powerpoint/2010/main" val="3926854707"/>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osha.europa.eu/en/themes/digitalisation-wor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osha.europa.eu/en/publications/advanced-robotics-artificial-intelligence-and-automation-tasks-definitions-uses-policies-and-strategies-and-occupational-safety-and-health" TargetMode="External"/><Relationship Id="rId7" Type="http://schemas.openxmlformats.org/officeDocument/2006/relationships/hyperlink" Target="https://osha.europa.eu/fr/themes/digitalisation-work"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hyperlink" Target="https://osha.europa.eu/en/publications/artificial-intelligence-advanced-robotics-and-automation-tasks-work-taxonomy-policies-and-strategies-europe" TargetMode="External"/><Relationship Id="rId5" Type="http://schemas.openxmlformats.org/officeDocument/2006/relationships/hyperlink" Target="https://osha.europa.eu/en/publications/impact-artificial-intelligence-occupational-safety-and-health" TargetMode="External"/><Relationship Id="rId4" Type="http://schemas.openxmlformats.org/officeDocument/2006/relationships/hyperlink" Target="https://osha.europa.eu/en/publications/digitalisation-and-occupational-safety-and-health-eu-osha-research-programme" TargetMode="External"/><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digital-strategy.ec.europa.eu/en/library/definition-artificial-intelligence-main-capabilities-and-scientific-disciplin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998068"/>
            <a:ext cx="8280920" cy="693010"/>
          </a:xfrm>
        </p:spPr>
        <p:txBody>
          <a:bodyPr>
            <a:spAutoFit/>
          </a:bodyPr>
          <a:lstStyle/>
          <a:p>
            <a:pPr algn="ctr">
              <a:lnSpc>
                <a:spcPct val="150000"/>
              </a:lnSpc>
              <a:spcBef>
                <a:spcPts val="1200"/>
              </a:spcBef>
              <a:spcAft>
                <a:spcPts val="1200"/>
              </a:spcAft>
            </a:pPr>
            <a:r>
              <a:rPr lang="fr-FR" sz="1600"/>
              <a:t>La robotique de pointe, l’intelligence artificielle (IA) et l’automatisation des tâches: définitions, utilisations, politiques et stratégies et sécurité et santé au travail</a:t>
            </a:r>
          </a:p>
        </p:txBody>
      </p:sp>
      <p:pic>
        <p:nvPicPr>
          <p:cNvPr id="3" name="Bild 2">
            <a:extLst>
              <a:ext uri="{FF2B5EF4-FFF2-40B4-BE49-F238E27FC236}">
                <a16:creationId xmlns:a16="http://schemas.microsoft.com/office/drawing/2014/main" id="{B06485C5-4A6A-43BA-BAD7-07ED1CA516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24152" y="4083918"/>
            <a:ext cx="1081511" cy="591225"/>
          </a:xfrm>
          <a:prstGeom prst="rect">
            <a:avLst/>
          </a:prstGeom>
          <a:noFill/>
          <a:ln w="9525">
            <a:noFill/>
            <a:miter lim="800000"/>
            <a:headEnd/>
            <a:tailEnd/>
          </a:ln>
        </p:spPr>
      </p:pic>
    </p:spTree>
    <p:extLst>
      <p:ext uri="{BB962C8B-B14F-4D97-AF65-F5344CB8AC3E}">
        <p14:creationId xmlns:p14="http://schemas.microsoft.com/office/powerpoint/2010/main" val="1306562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8226455" cy="367200"/>
          </a:xfrm>
        </p:spPr>
        <p:txBody>
          <a:bodyPr/>
          <a:lstStyle/>
          <a:p>
            <a:r>
              <a:rPr lang="fr-FR" sz="1600"/>
              <a:t>Taxinomie pour les systèmes fondés sur l’IA et la robotique de pointe à des fins d’automatisation des tâches</a:t>
            </a:r>
          </a:p>
        </p:txBody>
      </p:sp>
      <p:pic>
        <p:nvPicPr>
          <p:cNvPr id="3" name="Picture 2">
            <a:extLst>
              <a:ext uri="{FF2B5EF4-FFF2-40B4-BE49-F238E27FC236}">
                <a16:creationId xmlns:a16="http://schemas.microsoft.com/office/drawing/2014/main" id="{E47CCD22-DF9B-4AA4-A6B3-AB53CE13A1F9}"/>
              </a:ext>
            </a:extLst>
          </p:cNvPr>
          <p:cNvPicPr>
            <a:picLocks noChangeAspect="1"/>
          </p:cNvPicPr>
          <p:nvPr/>
        </p:nvPicPr>
        <p:blipFill>
          <a:blip r:embed="rId2"/>
          <a:stretch>
            <a:fillRect/>
          </a:stretch>
        </p:blipFill>
        <p:spPr>
          <a:xfrm>
            <a:off x="1907704" y="737160"/>
            <a:ext cx="4934251" cy="4268001"/>
          </a:xfrm>
          <a:prstGeom prst="rect">
            <a:avLst/>
          </a:prstGeom>
        </p:spPr>
      </p:pic>
    </p:spTree>
    <p:extLst>
      <p:ext uri="{BB962C8B-B14F-4D97-AF65-F5344CB8AC3E}">
        <p14:creationId xmlns:p14="http://schemas.microsoft.com/office/powerpoint/2010/main" val="1538478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51470"/>
            <a:ext cx="8226455" cy="524378"/>
          </a:xfrm>
        </p:spPr>
        <p:txBody>
          <a:bodyPr/>
          <a:lstStyle/>
          <a:p>
            <a:r>
              <a:rPr lang="fr-FR" dirty="0"/>
              <a:t>Cartographie des utilisations actuelles et potentielles: </a:t>
            </a:r>
            <a:br>
              <a:rPr lang="sk-SK" dirty="0"/>
            </a:br>
            <a:r>
              <a:rPr lang="fr-FR" dirty="0"/>
              <a:t>automatisation des tâches cognitives</a:t>
            </a:r>
          </a:p>
        </p:txBody>
      </p:sp>
      <p:sp>
        <p:nvSpPr>
          <p:cNvPr id="3" name="Content Placeholder 2"/>
          <p:cNvSpPr>
            <a:spLocks noGrp="1"/>
          </p:cNvSpPr>
          <p:nvPr>
            <p:ph sz="half" idx="1"/>
          </p:nvPr>
        </p:nvSpPr>
        <p:spPr>
          <a:xfrm>
            <a:off x="450000" y="837000"/>
            <a:ext cx="7722400" cy="3645000"/>
          </a:xfrm>
        </p:spPr>
        <p:txBody>
          <a:bodyPr>
            <a:normAutofit/>
          </a:bodyPr>
          <a:lstStyle/>
          <a:p>
            <a:endParaRPr lang="en-US" dirty="0"/>
          </a:p>
          <a:p>
            <a:endParaRPr lang="en-GB" dirty="0"/>
          </a:p>
        </p:txBody>
      </p:sp>
      <p:sp>
        <p:nvSpPr>
          <p:cNvPr id="5" name="TextBox 4"/>
          <p:cNvSpPr txBox="1"/>
          <p:nvPr/>
        </p:nvSpPr>
        <p:spPr>
          <a:xfrm>
            <a:off x="7092280" y="3915430"/>
            <a:ext cx="2160240" cy="507831"/>
          </a:xfrm>
          <a:prstGeom prst="rect">
            <a:avLst/>
          </a:prstGeom>
          <a:noFill/>
        </p:spPr>
        <p:txBody>
          <a:bodyPr wrap="square" rtlCol="0">
            <a:spAutoFit/>
          </a:bodyPr>
          <a:lstStyle/>
          <a:p>
            <a:r>
              <a:rPr lang="fr-FR" sz="900" dirty="0"/>
              <a:t>Classification sectorielle NACE,    </a:t>
            </a:r>
          </a:p>
          <a:p>
            <a:r>
              <a:rPr lang="fr-FR" sz="900" dirty="0"/>
              <a:t>conformément à la </a:t>
            </a:r>
            <a:r>
              <a:rPr lang="fr-FR" sz="900" b="1" dirty="0"/>
              <a:t>littérature</a:t>
            </a:r>
            <a:r>
              <a:rPr lang="fr-FR" sz="900" dirty="0"/>
              <a:t> scientifique</a:t>
            </a:r>
          </a:p>
        </p:txBody>
      </p:sp>
      <p:sp>
        <p:nvSpPr>
          <p:cNvPr id="6" name="TextBox 5"/>
          <p:cNvSpPr txBox="1"/>
          <p:nvPr/>
        </p:nvSpPr>
        <p:spPr>
          <a:xfrm>
            <a:off x="1397246" y="4453250"/>
            <a:ext cx="7019870" cy="430887"/>
          </a:xfrm>
          <a:prstGeom prst="rect">
            <a:avLst/>
          </a:prstGeom>
          <a:noFill/>
        </p:spPr>
        <p:txBody>
          <a:bodyPr wrap="none" lIns="91440" tIns="45720" rIns="91440" bIns="45720" rtlCol="0" anchor="t">
            <a:spAutoFit/>
          </a:bodyPr>
          <a:lstStyle/>
          <a:p>
            <a:r>
              <a:rPr lang="fr-FR" sz="1100" dirty="0">
                <a:solidFill>
                  <a:srgbClr val="003399"/>
                </a:solidFill>
              </a:rPr>
              <a:t>*Les catégories «</a:t>
            </a:r>
            <a:r>
              <a:rPr lang="fr-FR" sz="1100" b="1" dirty="0">
                <a:solidFill>
                  <a:srgbClr val="003399"/>
                </a:solidFill>
              </a:rPr>
              <a:t>Activités de services administratifs et de soutien</a:t>
            </a:r>
            <a:r>
              <a:rPr lang="fr-FR" sz="1100" dirty="0">
                <a:solidFill>
                  <a:srgbClr val="003399"/>
                </a:solidFill>
              </a:rPr>
              <a:t>» et «</a:t>
            </a:r>
            <a:r>
              <a:rPr lang="fr-FR" sz="1100" b="1" dirty="0">
                <a:solidFill>
                  <a:srgbClr val="003399"/>
                </a:solidFill>
              </a:rPr>
              <a:t>Information et communication</a:t>
            </a:r>
            <a:r>
              <a:rPr lang="fr-FR" sz="1100" dirty="0">
                <a:solidFill>
                  <a:srgbClr val="003399"/>
                </a:solidFill>
              </a:rPr>
              <a:t>»</a:t>
            </a:r>
            <a:r>
              <a:rPr lang="fr-FR" sz="1100" u="sng" dirty="0">
                <a:solidFill>
                  <a:srgbClr val="003399"/>
                </a:solidFill>
              </a:rPr>
              <a:t> </a:t>
            </a:r>
          </a:p>
          <a:p>
            <a:r>
              <a:rPr lang="fr-FR" sz="1100" dirty="0">
                <a:solidFill>
                  <a:srgbClr val="003399"/>
                </a:solidFill>
              </a:rPr>
              <a:t>ont été mises en lumière et rajoutées à la suite de la consultation avec des points focaux nationaux</a:t>
            </a:r>
          </a:p>
        </p:txBody>
      </p:sp>
      <p:pic>
        <p:nvPicPr>
          <p:cNvPr id="7" name="Picture 6">
            <a:extLst>
              <a:ext uri="{FF2B5EF4-FFF2-40B4-BE49-F238E27FC236}">
                <a16:creationId xmlns:a16="http://schemas.microsoft.com/office/drawing/2014/main" id="{30E9A406-A432-48FC-9A57-B5632B759847}"/>
              </a:ext>
            </a:extLst>
          </p:cNvPr>
          <p:cNvPicPr>
            <a:picLocks noChangeAspect="1"/>
          </p:cNvPicPr>
          <p:nvPr/>
        </p:nvPicPr>
        <p:blipFill>
          <a:blip r:embed="rId2"/>
          <a:stretch>
            <a:fillRect/>
          </a:stretch>
        </p:blipFill>
        <p:spPr>
          <a:xfrm>
            <a:off x="1397246" y="725629"/>
            <a:ext cx="5445253" cy="3644258"/>
          </a:xfrm>
          <a:prstGeom prst="rect">
            <a:avLst/>
          </a:prstGeom>
        </p:spPr>
      </p:pic>
    </p:spTree>
    <p:extLst>
      <p:ext uri="{BB962C8B-B14F-4D97-AF65-F5344CB8AC3E}">
        <p14:creationId xmlns:p14="http://schemas.microsoft.com/office/powerpoint/2010/main" val="2243358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fr-FR"/>
              <a:t>Cartographie des utilisations: répartition des technologies pour les tâches cognitives</a:t>
            </a:r>
          </a:p>
        </p:txBody>
      </p:sp>
      <p:sp>
        <p:nvSpPr>
          <p:cNvPr id="3" name="Content Placeholder 2"/>
          <p:cNvSpPr>
            <a:spLocks noGrp="1"/>
          </p:cNvSpPr>
          <p:nvPr>
            <p:ph sz="half" idx="1"/>
          </p:nvPr>
        </p:nvSpPr>
        <p:spPr>
          <a:xfrm>
            <a:off x="473993" y="699542"/>
            <a:ext cx="8298464" cy="3698448"/>
          </a:xfrm>
        </p:spPr>
        <p:txBody>
          <a:bodyPr wrap="square">
            <a:spAutoFit/>
          </a:bodyPr>
          <a:lstStyle/>
          <a:p>
            <a:pPr marL="0" indent="0">
              <a:buNone/>
            </a:pPr>
            <a:r>
              <a:rPr lang="fr-FR" sz="1400" dirty="0"/>
              <a:t>Les systèmes fondés sur l’IA se divisent habituellement en quatre catégories:</a:t>
            </a:r>
          </a:p>
          <a:p>
            <a:pPr lvl="3">
              <a:buFont typeface="Wingdings" panose="05000000000000000000" pitchFamily="2" charset="2"/>
              <a:buChar char="§"/>
            </a:pPr>
            <a:r>
              <a:rPr lang="fr-FR" sz="1250" dirty="0">
                <a:solidFill>
                  <a:srgbClr val="003399"/>
                </a:solidFill>
              </a:rPr>
              <a:t>Logiciels automatisés (applications d’apprentissage, essais de logiciels, systèmes d’information clinique, etc.).</a:t>
            </a:r>
          </a:p>
          <a:p>
            <a:pPr lvl="3">
              <a:buFont typeface="Wingdings" panose="05000000000000000000" pitchFamily="2" charset="2"/>
              <a:buChar char="§"/>
            </a:pPr>
            <a:r>
              <a:rPr lang="fr-FR" sz="1250" dirty="0">
                <a:solidFill>
                  <a:srgbClr val="003399"/>
                </a:solidFill>
              </a:rPr>
              <a:t>Systèmes de soutien aux décisions (surtout dans les domaines de la médecine, de la finance, etc.).</a:t>
            </a:r>
          </a:p>
          <a:p>
            <a:pPr lvl="3">
              <a:buFont typeface="Wingdings" panose="05000000000000000000" pitchFamily="2" charset="2"/>
              <a:buChar char="§"/>
            </a:pPr>
            <a:r>
              <a:rPr lang="fr-FR" sz="1250" dirty="0">
                <a:solidFill>
                  <a:srgbClr val="003399"/>
                </a:solidFill>
              </a:rPr>
              <a:t>Traitement du langage naturel.</a:t>
            </a:r>
          </a:p>
          <a:p>
            <a:pPr lvl="3">
              <a:buFont typeface="Wingdings" panose="05000000000000000000" pitchFamily="2" charset="2"/>
              <a:buChar char="§"/>
            </a:pPr>
            <a:r>
              <a:rPr lang="fr-FR" sz="1250" dirty="0">
                <a:solidFill>
                  <a:srgbClr val="003399"/>
                </a:solidFill>
              </a:rPr>
              <a:t>Outils analytiques fondée sur l’IA.</a:t>
            </a:r>
          </a:p>
          <a:p>
            <a:pPr lvl="1"/>
            <a:endParaRPr lang="en-GB" sz="1400" dirty="0">
              <a:solidFill>
                <a:srgbClr val="003399"/>
              </a:solidFill>
            </a:endParaRPr>
          </a:p>
          <a:p>
            <a:pPr marL="0" indent="0">
              <a:buNone/>
            </a:pPr>
            <a:r>
              <a:rPr lang="fr-FR" sz="1400" dirty="0">
                <a:solidFill>
                  <a:srgbClr val="003399"/>
                </a:solidFill>
              </a:rPr>
              <a:t>Les systèmes robotiques les plus courants pour l’automatisation des tâches cognitives sont les suivants:</a:t>
            </a:r>
          </a:p>
          <a:p>
            <a:pPr lvl="3">
              <a:buFont typeface="Wingdings" panose="05000000000000000000" pitchFamily="2" charset="2"/>
              <a:buChar char="§"/>
            </a:pPr>
            <a:r>
              <a:rPr lang="fr-FR" sz="1250" dirty="0">
                <a:solidFill>
                  <a:srgbClr val="003399"/>
                </a:solidFill>
              </a:rPr>
              <a:t>Robots éducatifs et sociaux.</a:t>
            </a:r>
          </a:p>
          <a:p>
            <a:pPr lvl="3">
              <a:buFont typeface="Wingdings" panose="05000000000000000000" pitchFamily="2" charset="2"/>
              <a:buChar char="§"/>
            </a:pPr>
            <a:r>
              <a:rPr lang="fr-FR" sz="1250" dirty="0">
                <a:solidFill>
                  <a:srgbClr val="003399"/>
                </a:solidFill>
              </a:rPr>
              <a:t>Robots de télé présence.</a:t>
            </a:r>
          </a:p>
          <a:p>
            <a:pPr lvl="3">
              <a:buFont typeface="Wingdings" panose="05000000000000000000" pitchFamily="2" charset="2"/>
              <a:buChar char="§"/>
            </a:pPr>
            <a:r>
              <a:rPr lang="fr-FR" sz="1250" dirty="0">
                <a:solidFill>
                  <a:srgbClr val="003399"/>
                </a:solidFill>
              </a:rPr>
              <a:t>Robots de service.</a:t>
            </a:r>
          </a:p>
          <a:p>
            <a:pPr lvl="1"/>
            <a:endParaRPr lang="en-GB" sz="1400" dirty="0">
              <a:solidFill>
                <a:srgbClr val="003399"/>
              </a:solidFill>
            </a:endParaRPr>
          </a:p>
          <a:p>
            <a:pPr marL="0" indent="0">
              <a:buNone/>
            </a:pPr>
            <a:r>
              <a:rPr lang="fr-FR" sz="1400" dirty="0">
                <a:solidFill>
                  <a:srgbClr val="003399"/>
                </a:solidFill>
              </a:rPr>
              <a:t>Utilisations futures:</a:t>
            </a:r>
          </a:p>
          <a:p>
            <a:pPr lvl="3">
              <a:buFont typeface="Wingdings" panose="05000000000000000000" pitchFamily="2" charset="2"/>
              <a:buChar char="§"/>
            </a:pPr>
            <a:r>
              <a:rPr lang="fr-FR" sz="1250" dirty="0">
                <a:solidFill>
                  <a:srgbClr val="003399"/>
                </a:solidFill>
              </a:rPr>
              <a:t>Réseaux neuronaux de pointe et autres techniques d’IA pour des tâches diverses (par exemple </a:t>
            </a:r>
            <a:br>
              <a:rPr lang="sk-SK" sz="1250" dirty="0">
                <a:solidFill>
                  <a:srgbClr val="003399"/>
                </a:solidFill>
              </a:rPr>
            </a:br>
            <a:r>
              <a:rPr lang="fr-FR" sz="1250" b="1" dirty="0">
                <a:solidFill>
                  <a:srgbClr val="003399"/>
                </a:solidFill>
              </a:rPr>
              <a:t>le traitement et l’analyse de données</a:t>
            </a:r>
            <a:r>
              <a:rPr lang="fr-FR" sz="1250" dirty="0">
                <a:solidFill>
                  <a:srgbClr val="003399"/>
                </a:solidFill>
              </a:rPr>
              <a:t>).</a:t>
            </a:r>
          </a:p>
          <a:p>
            <a:pPr lvl="3">
              <a:buFont typeface="Wingdings" panose="05000000000000000000" pitchFamily="2" charset="2"/>
              <a:buChar char="§"/>
            </a:pPr>
            <a:r>
              <a:rPr lang="fr-FR" sz="1250" b="1" dirty="0">
                <a:solidFill>
                  <a:srgbClr val="003399"/>
                </a:solidFill>
              </a:rPr>
              <a:t>Internet des objets (</a:t>
            </a:r>
            <a:r>
              <a:rPr lang="fr-FR" sz="1250" b="1" dirty="0" err="1">
                <a:solidFill>
                  <a:srgbClr val="003399"/>
                </a:solidFill>
              </a:rPr>
              <a:t>IdO</a:t>
            </a:r>
            <a:r>
              <a:rPr lang="fr-FR" sz="1250" b="1" dirty="0">
                <a:solidFill>
                  <a:srgbClr val="003399"/>
                </a:solidFill>
              </a:rPr>
              <a:t>) </a:t>
            </a:r>
            <a:r>
              <a:rPr lang="fr-FR" sz="1250" b="0" dirty="0">
                <a:solidFill>
                  <a:srgbClr val="003399"/>
                </a:solidFill>
              </a:rPr>
              <a:t>- Interconnexion des appareils et des systèmes.</a:t>
            </a:r>
          </a:p>
        </p:txBody>
      </p:sp>
    </p:spTree>
    <p:extLst>
      <p:ext uri="{BB962C8B-B14F-4D97-AF65-F5344CB8AC3E}">
        <p14:creationId xmlns:p14="http://schemas.microsoft.com/office/powerpoint/2010/main" val="3217440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fr-FR"/>
              <a:t>Incidences sur les emplois (tâches)</a:t>
            </a:r>
          </a:p>
        </p:txBody>
      </p:sp>
      <p:sp>
        <p:nvSpPr>
          <p:cNvPr id="3" name="Content Placeholder 2"/>
          <p:cNvSpPr>
            <a:spLocks noGrp="1"/>
          </p:cNvSpPr>
          <p:nvPr>
            <p:ph sz="half" idx="1"/>
          </p:nvPr>
        </p:nvSpPr>
        <p:spPr>
          <a:xfrm>
            <a:off x="471274" y="1652202"/>
            <a:ext cx="8349198" cy="2482731"/>
          </a:xfrm>
        </p:spPr>
        <p:txBody>
          <a:bodyPr wrap="square">
            <a:spAutoFit/>
          </a:bodyPr>
          <a:lstStyle/>
          <a:p>
            <a:r>
              <a:rPr lang="fr-FR" sz="1200" dirty="0">
                <a:solidFill>
                  <a:srgbClr val="003399"/>
                </a:solidFill>
              </a:rPr>
              <a:t>Diagnostic médical à l’aide de systèmes de soutien aux décisions:</a:t>
            </a:r>
          </a:p>
          <a:p>
            <a:pPr lvl="3"/>
            <a:r>
              <a:rPr lang="fr-FR" sz="1050" dirty="0">
                <a:solidFill>
                  <a:srgbClr val="003399"/>
                </a:solidFill>
              </a:rPr>
              <a:t>Les tâches telles que les radiographies peuvent être entièrement automatisées.</a:t>
            </a:r>
          </a:p>
          <a:p>
            <a:pPr lvl="3"/>
            <a:r>
              <a:rPr lang="fr-FR" sz="1050" dirty="0">
                <a:solidFill>
                  <a:srgbClr val="003399"/>
                </a:solidFill>
              </a:rPr>
              <a:t>Toutefois, un radiologue humain sera toujours mis de pair avec le système.</a:t>
            </a:r>
          </a:p>
          <a:p>
            <a:pPr lvl="3"/>
            <a:r>
              <a:rPr lang="fr-FR" sz="1050" dirty="0">
                <a:solidFill>
                  <a:srgbClr val="003399"/>
                </a:solidFill>
              </a:rPr>
              <a:t>La technologie ne remplace qu’une partie d’une tâche.</a:t>
            </a:r>
          </a:p>
          <a:p>
            <a:pPr lvl="1"/>
            <a:endParaRPr lang="en-GB" sz="1200" b="1" dirty="0">
              <a:solidFill>
                <a:srgbClr val="003399"/>
              </a:solidFill>
            </a:endParaRPr>
          </a:p>
          <a:p>
            <a:r>
              <a:rPr lang="fr-FR" sz="1200" b="1" dirty="0">
                <a:solidFill>
                  <a:srgbClr val="003399"/>
                </a:solidFill>
              </a:rPr>
              <a:t>Soutien à l’apprentissage et à l’enseignement:</a:t>
            </a:r>
          </a:p>
          <a:p>
            <a:pPr lvl="3"/>
            <a:r>
              <a:rPr lang="fr-FR" sz="1050" dirty="0">
                <a:solidFill>
                  <a:srgbClr val="003399"/>
                </a:solidFill>
              </a:rPr>
              <a:t>Ceci s’applique notamment aux tâches d’apprentissage nécessitant des systèmes adaptables ayant de fortes capacités de prédiction.</a:t>
            </a:r>
          </a:p>
          <a:p>
            <a:pPr lvl="3"/>
            <a:r>
              <a:rPr lang="fr-FR" sz="1050" dirty="0">
                <a:solidFill>
                  <a:srgbClr val="003399"/>
                </a:solidFill>
              </a:rPr>
              <a:t>Pour l’instant, ces systèmes permettent aux enseignants de gagner du temps, et donc d’en accorder plus à leurs étudiants.</a:t>
            </a:r>
          </a:p>
          <a:p>
            <a:pPr lvl="1"/>
            <a:endParaRPr lang="en-GB" sz="1200" dirty="0">
              <a:solidFill>
                <a:srgbClr val="003399"/>
              </a:solidFill>
            </a:endParaRPr>
          </a:p>
          <a:p>
            <a:r>
              <a:rPr lang="fr-FR" sz="1200" b="1" dirty="0">
                <a:solidFill>
                  <a:srgbClr val="003399"/>
                </a:solidFill>
              </a:rPr>
              <a:t>Traitement du langage et du texte:</a:t>
            </a:r>
          </a:p>
          <a:p>
            <a:pPr lvl="3"/>
            <a:r>
              <a:rPr lang="fr-FR" sz="1050" dirty="0">
                <a:solidFill>
                  <a:srgbClr val="003399"/>
                </a:solidFill>
              </a:rPr>
              <a:t>L’utilisation de plusieurs systèmes fondés sur l’IA capables de créer du contenu textuel, du contenu parlé ou même du langage en temps réel (comme la traduction) a augmenté.</a:t>
            </a:r>
          </a:p>
        </p:txBody>
      </p:sp>
      <p:sp>
        <p:nvSpPr>
          <p:cNvPr id="4" name="Textfeld 3"/>
          <p:cNvSpPr txBox="1"/>
          <p:nvPr/>
        </p:nvSpPr>
        <p:spPr>
          <a:xfrm>
            <a:off x="467544" y="1275606"/>
            <a:ext cx="1800200" cy="307777"/>
          </a:xfrm>
          <a:prstGeom prst="rect">
            <a:avLst/>
          </a:prstGeom>
          <a:noFill/>
        </p:spPr>
        <p:txBody>
          <a:bodyPr wrap="square" rtlCol="0">
            <a:spAutoFit/>
          </a:bodyPr>
          <a:lstStyle/>
          <a:p>
            <a:r>
              <a:rPr lang="fr-FR" sz="1400" b="1" dirty="0">
                <a:solidFill>
                  <a:srgbClr val="003399"/>
                </a:solidFill>
              </a:rPr>
              <a:t>Exemples:</a:t>
            </a:r>
          </a:p>
        </p:txBody>
      </p:sp>
      <p:sp>
        <p:nvSpPr>
          <p:cNvPr id="5" name="Textfeld 4"/>
          <p:cNvSpPr txBox="1"/>
          <p:nvPr/>
        </p:nvSpPr>
        <p:spPr>
          <a:xfrm>
            <a:off x="450001" y="3795886"/>
            <a:ext cx="6930311" cy="648072"/>
          </a:xfrm>
          <a:prstGeom prst="rect">
            <a:avLst/>
          </a:prstGeom>
          <a:noFill/>
        </p:spPr>
        <p:txBody>
          <a:bodyPr wrap="square" rtlCol="0">
            <a:spAutoFit/>
          </a:bodyPr>
          <a:lstStyle/>
          <a:p>
            <a:endParaRPr lang="de-DE" dirty="0"/>
          </a:p>
        </p:txBody>
      </p:sp>
      <p:sp>
        <p:nvSpPr>
          <p:cNvPr id="6" name="Content Placeholder 2"/>
          <p:cNvSpPr txBox="1">
            <a:spLocks/>
          </p:cNvSpPr>
          <p:nvPr/>
        </p:nvSpPr>
        <p:spPr>
          <a:xfrm>
            <a:off x="450000" y="837000"/>
            <a:ext cx="8010432" cy="461665"/>
          </a:xfrm>
          <a:prstGeom prst="rect">
            <a:avLst/>
          </a:prstGeom>
        </p:spPr>
        <p:txBody>
          <a:bodyPr vert="horz" wrap="square" lIns="91440" tIns="45720" rIns="91440" bIns="45720" rtlCol="0" anchor="t" anchorCtr="0">
            <a:sp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marL="0" indent="0">
              <a:buNone/>
            </a:pPr>
            <a:r>
              <a:rPr lang="fr-FR" sz="1200" b="0" dirty="0">
                <a:solidFill>
                  <a:srgbClr val="003399"/>
                </a:solidFill>
              </a:rPr>
              <a:t>S’agissant des incidences que la technologie aura sur les tâches, et donc sur les emplois contenant ces tâches, nous prévoyons des différences entre les divers domaines d’application.</a:t>
            </a:r>
          </a:p>
        </p:txBody>
      </p:sp>
    </p:spTree>
    <p:extLst>
      <p:ext uri="{BB962C8B-B14F-4D97-AF65-F5344CB8AC3E}">
        <p14:creationId xmlns:p14="http://schemas.microsoft.com/office/powerpoint/2010/main" val="1870340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8082439" cy="420526"/>
          </a:xfrm>
        </p:spPr>
        <p:txBody>
          <a:bodyPr/>
          <a:lstStyle/>
          <a:p>
            <a:r>
              <a:rPr lang="fr-FR" dirty="0"/>
              <a:t>Cartographie des utilisations actuelles et potentielles: </a:t>
            </a:r>
            <a:br>
              <a:rPr lang="sk-SK" dirty="0"/>
            </a:br>
            <a:r>
              <a:rPr lang="fr-FR" dirty="0"/>
              <a:t>automatisation des tâches physiques</a:t>
            </a:r>
          </a:p>
        </p:txBody>
      </p:sp>
      <p:sp>
        <p:nvSpPr>
          <p:cNvPr id="5" name="TextBox 4"/>
          <p:cNvSpPr txBox="1"/>
          <p:nvPr/>
        </p:nvSpPr>
        <p:spPr>
          <a:xfrm>
            <a:off x="7020272" y="4094970"/>
            <a:ext cx="2160240" cy="507831"/>
          </a:xfrm>
          <a:prstGeom prst="rect">
            <a:avLst/>
          </a:prstGeom>
          <a:noFill/>
        </p:spPr>
        <p:txBody>
          <a:bodyPr wrap="square" rtlCol="0">
            <a:spAutoFit/>
          </a:bodyPr>
          <a:lstStyle/>
          <a:p>
            <a:r>
              <a:rPr lang="fr-FR" sz="900" dirty="0"/>
              <a:t>Classification sectorielle NACE,    </a:t>
            </a:r>
          </a:p>
          <a:p>
            <a:r>
              <a:rPr lang="fr-FR" sz="900" dirty="0"/>
              <a:t>conformément à la </a:t>
            </a:r>
            <a:r>
              <a:rPr lang="fr-FR" sz="900" b="1" dirty="0"/>
              <a:t>littérature</a:t>
            </a:r>
            <a:r>
              <a:rPr lang="fr-FR" sz="900" dirty="0"/>
              <a:t> scientifique</a:t>
            </a:r>
          </a:p>
        </p:txBody>
      </p:sp>
      <p:pic>
        <p:nvPicPr>
          <p:cNvPr id="3" name="Picture 2">
            <a:extLst>
              <a:ext uri="{FF2B5EF4-FFF2-40B4-BE49-F238E27FC236}">
                <a16:creationId xmlns:a16="http://schemas.microsoft.com/office/drawing/2014/main" id="{ED12EC8A-CBE1-4AE1-BDB8-933171765F17}"/>
              </a:ext>
            </a:extLst>
          </p:cNvPr>
          <p:cNvPicPr>
            <a:picLocks noChangeAspect="1"/>
          </p:cNvPicPr>
          <p:nvPr/>
        </p:nvPicPr>
        <p:blipFill>
          <a:blip r:embed="rId3"/>
          <a:stretch>
            <a:fillRect/>
          </a:stretch>
        </p:blipFill>
        <p:spPr>
          <a:xfrm>
            <a:off x="1403649" y="759413"/>
            <a:ext cx="5612902" cy="3756553"/>
          </a:xfrm>
          <a:prstGeom prst="rect">
            <a:avLst/>
          </a:prstGeom>
        </p:spPr>
      </p:pic>
    </p:spTree>
    <p:extLst>
      <p:ext uri="{BB962C8B-B14F-4D97-AF65-F5344CB8AC3E}">
        <p14:creationId xmlns:p14="http://schemas.microsoft.com/office/powerpoint/2010/main" val="1856199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0001" y="135000"/>
            <a:ext cx="8082439" cy="420526"/>
          </a:xfrm>
        </p:spPr>
        <p:txBody>
          <a:bodyPr/>
          <a:lstStyle/>
          <a:p>
            <a:r>
              <a:rPr lang="fr-FR" dirty="0"/>
              <a:t>Cartographie des utilisations actuelles et potentielles: </a:t>
            </a:r>
            <a:br>
              <a:rPr lang="sk-SK" dirty="0"/>
            </a:br>
            <a:r>
              <a:rPr lang="fr-FR" dirty="0"/>
              <a:t>automatisation des tâches physiques</a:t>
            </a:r>
          </a:p>
        </p:txBody>
      </p:sp>
      <p:sp>
        <p:nvSpPr>
          <p:cNvPr id="3" name="Content Placeholder 2"/>
          <p:cNvSpPr>
            <a:spLocks noGrp="1"/>
          </p:cNvSpPr>
          <p:nvPr>
            <p:ph sz="half" idx="1"/>
          </p:nvPr>
        </p:nvSpPr>
        <p:spPr>
          <a:xfrm>
            <a:off x="450001" y="1491630"/>
            <a:ext cx="3905976" cy="2631490"/>
          </a:xfrm>
        </p:spPr>
        <p:txBody>
          <a:bodyPr>
            <a:spAutoFit/>
          </a:bodyPr>
          <a:lstStyle/>
          <a:p>
            <a:pPr>
              <a:spcBef>
                <a:spcPts val="600"/>
              </a:spcBef>
              <a:spcAft>
                <a:spcPts val="600"/>
              </a:spcAft>
            </a:pPr>
            <a:r>
              <a:rPr lang="fr-FR" b="0" dirty="0"/>
              <a:t>Secteurs NACE (v. 2) utilisant l’IHR, selon l’enquête ESENER-3.</a:t>
            </a:r>
          </a:p>
          <a:p>
            <a:pPr>
              <a:spcBef>
                <a:spcPts val="600"/>
              </a:spcBef>
              <a:spcAft>
                <a:spcPts val="600"/>
              </a:spcAft>
            </a:pPr>
            <a:r>
              <a:rPr lang="fr-FR" b="0" dirty="0"/>
              <a:t>Selon l’enquête ESENER-3, la présence de robots est plus importante dans le secteur manufacturier.</a:t>
            </a:r>
          </a:p>
          <a:p>
            <a:pPr>
              <a:spcBef>
                <a:spcPts val="600"/>
              </a:spcBef>
              <a:spcAft>
                <a:spcPts val="600"/>
              </a:spcAft>
            </a:pPr>
            <a:r>
              <a:rPr lang="fr-FR" b="0" dirty="0"/>
              <a:t>Le secteur de la santé humaine et du travail social est moins concerné.</a:t>
            </a:r>
          </a:p>
          <a:p>
            <a:pPr>
              <a:spcBef>
                <a:spcPts val="600"/>
              </a:spcBef>
              <a:spcAft>
                <a:spcPts val="600"/>
              </a:spcAft>
            </a:pPr>
            <a:r>
              <a:rPr lang="fr-FR" b="0" dirty="0"/>
              <a:t>L’une des possibles explications à cela est un biais de publication dans la littérature scientifique.</a:t>
            </a:r>
          </a:p>
        </p:txBody>
      </p:sp>
      <p:pic>
        <p:nvPicPr>
          <p:cNvPr id="2" name="Picture 1">
            <a:extLst>
              <a:ext uri="{FF2B5EF4-FFF2-40B4-BE49-F238E27FC236}">
                <a16:creationId xmlns:a16="http://schemas.microsoft.com/office/drawing/2014/main" id="{EBC65F44-8785-48A1-9C6B-6B4529B4719A}"/>
              </a:ext>
            </a:extLst>
          </p:cNvPr>
          <p:cNvPicPr>
            <a:picLocks noChangeAspect="1"/>
          </p:cNvPicPr>
          <p:nvPr/>
        </p:nvPicPr>
        <p:blipFill>
          <a:blip r:embed="rId2"/>
          <a:stretch>
            <a:fillRect/>
          </a:stretch>
        </p:blipFill>
        <p:spPr>
          <a:xfrm>
            <a:off x="4379961" y="1333680"/>
            <a:ext cx="4873141" cy="3127705"/>
          </a:xfrm>
          <a:prstGeom prst="rect">
            <a:avLst/>
          </a:prstGeom>
        </p:spPr>
      </p:pic>
    </p:spTree>
    <p:extLst>
      <p:ext uri="{BB962C8B-B14F-4D97-AF65-F5344CB8AC3E}">
        <p14:creationId xmlns:p14="http://schemas.microsoft.com/office/powerpoint/2010/main" val="1319115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Cartographie des utilisations: répartition des technologies</a:t>
            </a:r>
          </a:p>
        </p:txBody>
      </p:sp>
      <p:sp>
        <p:nvSpPr>
          <p:cNvPr id="3" name="Content Placeholder 2"/>
          <p:cNvSpPr>
            <a:spLocks noGrp="1"/>
          </p:cNvSpPr>
          <p:nvPr>
            <p:ph sz="half" idx="1"/>
          </p:nvPr>
        </p:nvSpPr>
        <p:spPr>
          <a:xfrm>
            <a:off x="450000" y="837000"/>
            <a:ext cx="7560000" cy="3095719"/>
          </a:xfrm>
        </p:spPr>
        <p:txBody>
          <a:bodyPr>
            <a:spAutoFit/>
          </a:bodyPr>
          <a:lstStyle/>
          <a:p>
            <a:pPr marL="0" indent="0">
              <a:buNone/>
            </a:pPr>
            <a:r>
              <a:rPr lang="fr-FR" sz="1400" b="0" dirty="0"/>
              <a:t>Dans la littérature, diverses technologies sont plus présentes pour l’automatisation des tâches physiques.</a:t>
            </a:r>
          </a:p>
          <a:p>
            <a:pPr lvl="1"/>
            <a:endParaRPr lang="en-GB" sz="1400" dirty="0"/>
          </a:p>
          <a:p>
            <a:pPr marL="0" indent="0">
              <a:spcAft>
                <a:spcPts val="600"/>
              </a:spcAft>
              <a:buNone/>
            </a:pPr>
            <a:r>
              <a:rPr lang="fr-FR" sz="1400" b="0" dirty="0"/>
              <a:t>Systèmes robotiques:</a:t>
            </a:r>
          </a:p>
          <a:p>
            <a:pPr lvl="3">
              <a:spcAft>
                <a:spcPts val="600"/>
              </a:spcAft>
              <a:buFont typeface="Wingdings" panose="05000000000000000000" pitchFamily="2" charset="2"/>
              <a:buChar char="§"/>
            </a:pPr>
            <a:r>
              <a:rPr lang="fr-FR" sz="1250" dirty="0">
                <a:solidFill>
                  <a:srgbClr val="003399"/>
                </a:solidFill>
              </a:rPr>
              <a:t>Robots industriels.</a:t>
            </a:r>
          </a:p>
          <a:p>
            <a:pPr lvl="4">
              <a:spcAft>
                <a:spcPts val="600"/>
              </a:spcAft>
              <a:buFont typeface="Arial" panose="020B0604020202020204" pitchFamily="34" charset="0"/>
              <a:buChar char="•"/>
            </a:pPr>
            <a:r>
              <a:rPr lang="fr-FR" sz="1250" dirty="0">
                <a:solidFill>
                  <a:srgbClr val="003399"/>
                </a:solidFill>
              </a:rPr>
              <a:t>Les robots collaboratifs («cobots») sont recensés comme un sous-groupe des robots industriels.</a:t>
            </a:r>
          </a:p>
          <a:p>
            <a:pPr lvl="3">
              <a:spcAft>
                <a:spcPts val="600"/>
              </a:spcAft>
              <a:buFont typeface="Wingdings" panose="05000000000000000000" pitchFamily="2" charset="2"/>
              <a:buChar char="§"/>
            </a:pPr>
            <a:r>
              <a:rPr lang="fr-FR" sz="1250" dirty="0">
                <a:solidFill>
                  <a:srgbClr val="003399"/>
                </a:solidFill>
              </a:rPr>
              <a:t>Robots téléopérés.</a:t>
            </a:r>
          </a:p>
          <a:p>
            <a:pPr lvl="3">
              <a:spcAft>
                <a:spcPts val="600"/>
              </a:spcAft>
              <a:buFont typeface="Wingdings" panose="05000000000000000000" pitchFamily="2" charset="2"/>
              <a:buChar char="§"/>
            </a:pPr>
            <a:r>
              <a:rPr lang="fr-FR" sz="1250" dirty="0">
                <a:solidFill>
                  <a:srgbClr val="003399"/>
                </a:solidFill>
              </a:rPr>
              <a:t>Robots de construction.</a:t>
            </a:r>
          </a:p>
          <a:p>
            <a:pPr lvl="3">
              <a:spcAft>
                <a:spcPts val="600"/>
              </a:spcAft>
              <a:buFont typeface="Wingdings" panose="05000000000000000000" pitchFamily="2" charset="2"/>
              <a:buChar char="§"/>
            </a:pPr>
            <a:r>
              <a:rPr lang="fr-FR" sz="1250" dirty="0">
                <a:solidFill>
                  <a:srgbClr val="003399"/>
                </a:solidFill>
              </a:rPr>
              <a:t>Robots médicaux.</a:t>
            </a:r>
          </a:p>
          <a:p>
            <a:pPr lvl="3">
              <a:spcAft>
                <a:spcPts val="600"/>
              </a:spcAft>
              <a:buFont typeface="Wingdings" panose="05000000000000000000" pitchFamily="2" charset="2"/>
              <a:buChar char="§"/>
            </a:pPr>
            <a:r>
              <a:rPr lang="fr-FR" sz="1250" dirty="0">
                <a:solidFill>
                  <a:srgbClr val="003399"/>
                </a:solidFill>
              </a:rPr>
              <a:t>Robots de mobilité/transport.</a:t>
            </a:r>
          </a:p>
          <a:p>
            <a:pPr lvl="3">
              <a:spcAft>
                <a:spcPts val="600"/>
              </a:spcAft>
              <a:buFont typeface="Wingdings" panose="05000000000000000000" pitchFamily="2" charset="2"/>
              <a:buChar char="§"/>
            </a:pPr>
            <a:r>
              <a:rPr lang="fr-FR" sz="1250" dirty="0">
                <a:solidFill>
                  <a:srgbClr val="003399"/>
                </a:solidFill>
              </a:rPr>
              <a:t>Robots autonomes pour les inspections.</a:t>
            </a:r>
          </a:p>
        </p:txBody>
      </p:sp>
    </p:spTree>
    <p:extLst>
      <p:ext uri="{BB962C8B-B14F-4D97-AF65-F5344CB8AC3E}">
        <p14:creationId xmlns:p14="http://schemas.microsoft.com/office/powerpoint/2010/main" val="4232892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Incidences sur les emplois (tâches)</a:t>
            </a:r>
          </a:p>
        </p:txBody>
      </p:sp>
      <p:sp>
        <p:nvSpPr>
          <p:cNvPr id="3" name="Content Placeholder 2"/>
          <p:cNvSpPr>
            <a:spLocks noGrp="1"/>
          </p:cNvSpPr>
          <p:nvPr>
            <p:ph sz="half" idx="1"/>
          </p:nvPr>
        </p:nvSpPr>
        <p:spPr>
          <a:xfrm>
            <a:off x="827584" y="2355726"/>
            <a:ext cx="7615304" cy="2039020"/>
          </a:xfrm>
        </p:spPr>
        <p:txBody>
          <a:bodyPr wrap="square">
            <a:spAutoFit/>
          </a:bodyPr>
          <a:lstStyle/>
          <a:p>
            <a:r>
              <a:rPr lang="fr-FR" b="1" dirty="0">
                <a:solidFill>
                  <a:schemeClr val="tx2"/>
                </a:solidFill>
              </a:rPr>
              <a:t>Soulèvement (d’objets ou de personnes):</a:t>
            </a:r>
          </a:p>
          <a:p>
            <a:pPr lvl="3"/>
            <a:r>
              <a:rPr lang="fr-FR" dirty="0">
                <a:solidFill>
                  <a:schemeClr val="tx2"/>
                </a:solidFill>
              </a:rPr>
              <a:t>Cette tâche intervient dans de nombreux domaines différents (médecine, fabrication, construction, etc.). </a:t>
            </a:r>
          </a:p>
          <a:p>
            <a:pPr lvl="3"/>
            <a:r>
              <a:rPr lang="fr-FR" dirty="0">
                <a:solidFill>
                  <a:schemeClr val="tx2"/>
                </a:solidFill>
              </a:rPr>
              <a:t>Quel que soit le domaine d’application, cela réduit la contrainte physique pour le travailleur.</a:t>
            </a:r>
          </a:p>
          <a:p>
            <a:r>
              <a:rPr lang="fr-FR" dirty="0"/>
              <a:t>Transport:</a:t>
            </a:r>
          </a:p>
          <a:p>
            <a:pPr lvl="3"/>
            <a:r>
              <a:rPr lang="fr-FR" dirty="0">
                <a:solidFill>
                  <a:schemeClr val="tx2"/>
                </a:solidFill>
              </a:rPr>
              <a:t>Dans les entrepôts, les hôpitaux et les bureaux, il est parfois possible d’automatiser les tâches liées au transport.</a:t>
            </a:r>
          </a:p>
          <a:p>
            <a:r>
              <a:rPr lang="fr-FR" dirty="0"/>
              <a:t>Nettoyage.</a:t>
            </a:r>
          </a:p>
          <a:p>
            <a:r>
              <a:rPr lang="fr-FR" dirty="0"/>
              <a:t>Inspections.</a:t>
            </a:r>
          </a:p>
        </p:txBody>
      </p:sp>
      <p:sp>
        <p:nvSpPr>
          <p:cNvPr id="4" name="Textfeld 3"/>
          <p:cNvSpPr txBox="1"/>
          <p:nvPr/>
        </p:nvSpPr>
        <p:spPr>
          <a:xfrm>
            <a:off x="395536" y="1945164"/>
            <a:ext cx="1800200" cy="338554"/>
          </a:xfrm>
          <a:prstGeom prst="rect">
            <a:avLst/>
          </a:prstGeom>
          <a:noFill/>
        </p:spPr>
        <p:txBody>
          <a:bodyPr wrap="square" rtlCol="0">
            <a:spAutoFit/>
          </a:bodyPr>
          <a:lstStyle/>
          <a:p>
            <a:r>
              <a:rPr lang="fr-FR" sz="1600" b="1" dirty="0">
                <a:solidFill>
                  <a:srgbClr val="003399"/>
                </a:solidFill>
              </a:rPr>
              <a:t>Exemples:</a:t>
            </a:r>
          </a:p>
        </p:txBody>
      </p:sp>
      <p:sp>
        <p:nvSpPr>
          <p:cNvPr id="6" name="Content Placeholder 2"/>
          <p:cNvSpPr txBox="1">
            <a:spLocks/>
          </p:cNvSpPr>
          <p:nvPr/>
        </p:nvSpPr>
        <p:spPr>
          <a:xfrm>
            <a:off x="450000" y="699542"/>
            <a:ext cx="7722400" cy="1018227"/>
          </a:xfrm>
          <a:prstGeom prst="rect">
            <a:avLst/>
          </a:prstGeom>
        </p:spPr>
        <p:txBody>
          <a:bodyPr vert="horz" lIns="91440" tIns="45720" rIns="91440" bIns="45720" rtlCol="0" anchor="t" anchorCtr="0">
            <a:sp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r>
              <a:rPr lang="fr-FR" sz="1400" b="0" dirty="0">
                <a:solidFill>
                  <a:srgbClr val="0E3399"/>
                </a:solidFill>
              </a:rPr>
              <a:t>Les systèmes robotiques de pointe sont susceptibles d’éliminer des tâches spécifiques et non pas des emplois dans leur totalité (leurs incidences concernent plus les tâches).</a:t>
            </a:r>
          </a:p>
          <a:p>
            <a:r>
              <a:rPr lang="fr-FR" sz="1400" b="0" dirty="0">
                <a:solidFill>
                  <a:srgbClr val="0E3399"/>
                </a:solidFill>
              </a:rPr>
              <a:t>À l’heure actuelle, les systèmes robotiques sont considérés comme biaisés vers les activités routinières (ils effectuent principalement des tâches manuelles routinières). </a:t>
            </a:r>
          </a:p>
        </p:txBody>
      </p:sp>
    </p:spTree>
    <p:extLst>
      <p:ext uri="{BB962C8B-B14F-4D97-AF65-F5344CB8AC3E}">
        <p14:creationId xmlns:p14="http://schemas.microsoft.com/office/powerpoint/2010/main" val="2965443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fr-FR" dirty="0"/>
              <a:t>Incidences sur les emplois (tâches)</a:t>
            </a:r>
          </a:p>
        </p:txBody>
      </p:sp>
      <p:sp>
        <p:nvSpPr>
          <p:cNvPr id="5" name="Textfeld 4"/>
          <p:cNvSpPr txBox="1"/>
          <p:nvPr/>
        </p:nvSpPr>
        <p:spPr>
          <a:xfrm>
            <a:off x="450001" y="3795886"/>
            <a:ext cx="6930311" cy="648072"/>
          </a:xfrm>
          <a:prstGeom prst="rect">
            <a:avLst/>
          </a:prstGeom>
          <a:noFill/>
        </p:spPr>
        <p:txBody>
          <a:bodyPr wrap="square" rtlCol="0">
            <a:spAutoFit/>
          </a:bodyPr>
          <a:lstStyle/>
          <a:p>
            <a:endParaRPr lang="de-DE" dirty="0"/>
          </a:p>
        </p:txBody>
      </p:sp>
      <p:sp>
        <p:nvSpPr>
          <p:cNvPr id="6" name="Content Placeholder 2"/>
          <p:cNvSpPr txBox="1">
            <a:spLocks/>
          </p:cNvSpPr>
          <p:nvPr/>
        </p:nvSpPr>
        <p:spPr>
          <a:xfrm>
            <a:off x="450000" y="837000"/>
            <a:ext cx="8370472" cy="3785652"/>
          </a:xfrm>
          <a:prstGeom prst="rect">
            <a:avLst/>
          </a:prstGeom>
        </p:spPr>
        <p:txBody>
          <a:bodyPr vert="horz" wrap="square" lIns="91440" tIns="45720" rIns="91440" bIns="45720" rtlCol="0" anchor="t" anchorCtr="0">
            <a:sp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marL="180000" indent="-180000">
              <a:spcBef>
                <a:spcPts val="0"/>
              </a:spcBef>
            </a:pPr>
            <a:r>
              <a:rPr lang="fr-FR" sz="1200" b="0" dirty="0">
                <a:solidFill>
                  <a:srgbClr val="0E3399"/>
                </a:solidFill>
                <a:cs typeface="Arial"/>
              </a:rPr>
              <a:t>Les emplois touchés se sont révélés </a:t>
            </a:r>
            <a:r>
              <a:rPr lang="fr-FR" sz="1200" dirty="0">
                <a:solidFill>
                  <a:srgbClr val="0E3399"/>
                </a:solidFill>
                <a:cs typeface="Arial"/>
              </a:rPr>
              <a:t>plus</a:t>
            </a:r>
            <a:r>
              <a:rPr lang="fr-FR" sz="1200" b="0" dirty="0">
                <a:solidFill>
                  <a:srgbClr val="0E3399"/>
                </a:solidFill>
                <a:cs typeface="Arial"/>
              </a:rPr>
              <a:t> </a:t>
            </a:r>
            <a:r>
              <a:rPr lang="fr-FR" sz="1200" dirty="0">
                <a:solidFill>
                  <a:srgbClr val="0E3399"/>
                </a:solidFill>
                <a:cs typeface="Arial"/>
              </a:rPr>
              <a:t>spécialisés</a:t>
            </a:r>
            <a:r>
              <a:rPr lang="fr-FR" sz="1200" b="0" dirty="0">
                <a:solidFill>
                  <a:srgbClr val="0E3399"/>
                </a:solidFill>
                <a:cs typeface="Arial"/>
              </a:rPr>
              <a:t>, mais globalement moins complexes en termes de compétences.</a:t>
            </a:r>
          </a:p>
          <a:p>
            <a:pPr marL="180000" indent="-180000">
              <a:spcBef>
                <a:spcPts val="0"/>
              </a:spcBef>
            </a:pPr>
            <a:endParaRPr lang="en-GB" sz="1200" b="0" dirty="0">
              <a:solidFill>
                <a:srgbClr val="0E3399"/>
              </a:solidFill>
            </a:endParaRPr>
          </a:p>
          <a:p>
            <a:pPr marL="180000" indent="-180000">
              <a:spcBef>
                <a:spcPts val="0"/>
              </a:spcBef>
            </a:pPr>
            <a:r>
              <a:rPr lang="fr-FR" sz="1200" b="0" dirty="0">
                <a:solidFill>
                  <a:srgbClr val="0E3399"/>
                </a:solidFill>
              </a:rPr>
              <a:t>La </a:t>
            </a:r>
            <a:r>
              <a:rPr lang="fr-FR" sz="1200" dirty="0">
                <a:solidFill>
                  <a:srgbClr val="0E3399"/>
                </a:solidFill>
              </a:rPr>
              <a:t>productivité</a:t>
            </a:r>
            <a:r>
              <a:rPr lang="fr-FR" sz="1200" b="0" dirty="0">
                <a:solidFill>
                  <a:srgbClr val="0E3399"/>
                </a:solidFill>
              </a:rPr>
              <a:t> des travailleurs hautement qualifiés augmente, tandis que la </a:t>
            </a:r>
            <a:r>
              <a:rPr lang="fr-FR" sz="1200" dirty="0">
                <a:solidFill>
                  <a:srgbClr val="0E3399"/>
                </a:solidFill>
              </a:rPr>
              <a:t>demande</a:t>
            </a:r>
            <a:r>
              <a:rPr lang="fr-FR" sz="1200" b="0" dirty="0">
                <a:solidFill>
                  <a:srgbClr val="0E3399"/>
                </a:solidFill>
              </a:rPr>
              <a:t> en travailleurs faiblement qualifiés baisse.</a:t>
            </a:r>
          </a:p>
          <a:p>
            <a:pPr marL="180000" indent="-180000">
              <a:spcBef>
                <a:spcPts val="0"/>
              </a:spcBef>
            </a:pPr>
            <a:endParaRPr lang="en-GB" sz="1200" b="0" dirty="0">
              <a:solidFill>
                <a:srgbClr val="0E3399"/>
              </a:solidFill>
            </a:endParaRPr>
          </a:p>
          <a:p>
            <a:pPr marL="180000" indent="-180000">
              <a:spcBef>
                <a:spcPts val="0"/>
              </a:spcBef>
            </a:pPr>
            <a:r>
              <a:rPr lang="fr-FR" sz="1200" b="0" dirty="0">
                <a:solidFill>
                  <a:srgbClr val="0E3399"/>
                </a:solidFill>
              </a:rPr>
              <a:t>Les avancées technologiques </a:t>
            </a:r>
            <a:r>
              <a:rPr lang="fr-FR" sz="1200" dirty="0">
                <a:solidFill>
                  <a:srgbClr val="0E3399"/>
                </a:solidFill>
              </a:rPr>
              <a:t>tirent</a:t>
            </a:r>
            <a:r>
              <a:rPr lang="fr-FR" sz="1200" b="0" dirty="0">
                <a:solidFill>
                  <a:srgbClr val="0E3399"/>
                </a:solidFill>
              </a:rPr>
              <a:t> les travailleurs sans compétences techniques depuis des emplois </a:t>
            </a:r>
            <a:r>
              <a:rPr lang="fr-FR" sz="1200" dirty="0">
                <a:solidFill>
                  <a:srgbClr val="0E3399"/>
                </a:solidFill>
              </a:rPr>
              <a:t>moyennement qualifiés </a:t>
            </a:r>
            <a:r>
              <a:rPr lang="fr-FR" sz="1200" b="0" dirty="0">
                <a:solidFill>
                  <a:srgbClr val="0E3399"/>
                </a:solidFill>
              </a:rPr>
              <a:t>vers des emplois </a:t>
            </a:r>
            <a:r>
              <a:rPr lang="fr-FR" sz="1200" dirty="0">
                <a:solidFill>
                  <a:srgbClr val="0E3399"/>
                </a:solidFill>
              </a:rPr>
              <a:t>faiblement qualifiés</a:t>
            </a:r>
            <a:r>
              <a:rPr lang="fr-FR" sz="1200" b="0" dirty="0">
                <a:solidFill>
                  <a:srgbClr val="0E3399"/>
                </a:solidFill>
              </a:rPr>
              <a:t>. </a:t>
            </a:r>
          </a:p>
          <a:p>
            <a:pPr marL="180000" indent="-180000">
              <a:spcBef>
                <a:spcPts val="0"/>
              </a:spcBef>
            </a:pPr>
            <a:endParaRPr lang="en-GB" sz="1200" b="0" dirty="0">
              <a:solidFill>
                <a:srgbClr val="0E3399"/>
              </a:solidFill>
            </a:endParaRPr>
          </a:p>
          <a:p>
            <a:pPr marL="180000" indent="-180000">
              <a:spcBef>
                <a:spcPts val="0"/>
              </a:spcBef>
            </a:pPr>
            <a:r>
              <a:rPr lang="fr-FR" sz="1200" b="0" dirty="0">
                <a:solidFill>
                  <a:srgbClr val="0E3399"/>
                </a:solidFill>
              </a:rPr>
              <a:t>Les </a:t>
            </a:r>
            <a:r>
              <a:rPr lang="fr-FR" sz="1200" dirty="0">
                <a:solidFill>
                  <a:srgbClr val="0E3399"/>
                </a:solidFill>
              </a:rPr>
              <a:t>emplois faiblement qualifiés </a:t>
            </a:r>
            <a:r>
              <a:rPr lang="fr-FR" sz="1200" b="0" dirty="0">
                <a:solidFill>
                  <a:srgbClr val="0E3399"/>
                </a:solidFill>
              </a:rPr>
              <a:t>(c’est-à-dire les tâches cognitives et physiques routinières dans l’industrie manufacturière traditionnelle, les services de transport et le personnel de bureau) sont plus facilement automatisés car ils reposent sur des procédures répétitives et finies pouvant être effectuées par des systèmes robotiques.</a:t>
            </a:r>
          </a:p>
          <a:p>
            <a:pPr marL="180000" indent="-180000">
              <a:spcBef>
                <a:spcPts val="0"/>
              </a:spcBef>
            </a:pPr>
            <a:endParaRPr lang="en-US" sz="1200" b="0" dirty="0">
              <a:solidFill>
                <a:srgbClr val="0E3399"/>
              </a:solidFill>
            </a:endParaRPr>
          </a:p>
          <a:p>
            <a:pPr marL="180000" indent="-180000">
              <a:spcBef>
                <a:spcPts val="0"/>
              </a:spcBef>
            </a:pPr>
            <a:r>
              <a:rPr lang="fr-FR" sz="1200" b="0" dirty="0">
                <a:solidFill>
                  <a:srgbClr val="0E3399"/>
                </a:solidFill>
              </a:rPr>
              <a:t>La plupart des experts estiment que les tâches répétitives, </a:t>
            </a:r>
            <a:r>
              <a:rPr lang="fr-FR" sz="1200" dirty="0">
                <a:solidFill>
                  <a:srgbClr val="0E3399"/>
                </a:solidFill>
              </a:rPr>
              <a:t>routinières et faiblement qualifiées </a:t>
            </a:r>
            <a:r>
              <a:rPr lang="fr-FR" sz="1200" b="0" dirty="0">
                <a:solidFill>
                  <a:srgbClr val="0E3399"/>
                </a:solidFill>
              </a:rPr>
              <a:t>sont les plus susceptibles d’être automatisées.</a:t>
            </a:r>
          </a:p>
          <a:p>
            <a:pPr marL="180000" indent="-180000">
              <a:spcBef>
                <a:spcPts val="0"/>
              </a:spcBef>
            </a:pPr>
            <a:endParaRPr lang="en-GB" sz="1200" dirty="0">
              <a:solidFill>
                <a:srgbClr val="003399"/>
              </a:solidFill>
              <a:cs typeface="Arial"/>
            </a:endParaRPr>
          </a:p>
          <a:p>
            <a:pPr marL="180000" indent="-180000">
              <a:spcBef>
                <a:spcPts val="0"/>
              </a:spcBef>
            </a:pPr>
            <a:r>
              <a:rPr lang="fr-FR" sz="1200" dirty="0"/>
              <a:t>Utilisations futures:</a:t>
            </a:r>
            <a:endParaRPr lang="fr-FR" sz="1200" dirty="0">
              <a:cs typeface="Arial"/>
            </a:endParaRPr>
          </a:p>
          <a:p>
            <a:pPr marL="449263" lvl="4" indent="-87313">
              <a:buFont typeface="Arial" panose="020B0604020202020204" pitchFamily="34" charset="0"/>
              <a:buChar char="•"/>
            </a:pPr>
            <a:r>
              <a:rPr lang="fr-FR" sz="1200" dirty="0">
                <a:solidFill>
                  <a:srgbClr val="003399"/>
                </a:solidFill>
              </a:rPr>
              <a:t>Systèmes robotiques de conduite autonome (voitures, drones, livraison de courrier, etc.).</a:t>
            </a:r>
            <a:endParaRPr lang="fr-FR" sz="1200" dirty="0">
              <a:solidFill>
                <a:srgbClr val="003399"/>
              </a:solidFill>
              <a:cs typeface="Arial"/>
            </a:endParaRPr>
          </a:p>
          <a:p>
            <a:pPr marL="449263" lvl="4" indent="-87313">
              <a:buFont typeface="Arial" panose="020B0604020202020204" pitchFamily="34" charset="0"/>
              <a:buChar char="•"/>
            </a:pPr>
            <a:r>
              <a:rPr lang="fr-FR" sz="1200" dirty="0" err="1">
                <a:solidFill>
                  <a:srgbClr val="003399"/>
                </a:solidFill>
              </a:rPr>
              <a:t>Raas</a:t>
            </a:r>
            <a:r>
              <a:rPr lang="fr-FR" sz="1200" dirty="0">
                <a:solidFill>
                  <a:srgbClr val="003399"/>
                </a:solidFill>
              </a:rPr>
              <a:t> («Robot-as-a-Service» – robotique en tant que service): nouveau modèle d’entreprise/location plutôt qu’achat d’un robot.</a:t>
            </a:r>
            <a:endParaRPr lang="fr-FR" sz="1200" dirty="0">
              <a:solidFill>
                <a:srgbClr val="003399"/>
              </a:solidFill>
              <a:cs typeface="Arial"/>
            </a:endParaRPr>
          </a:p>
        </p:txBody>
      </p:sp>
    </p:spTree>
    <p:extLst>
      <p:ext uri="{BB962C8B-B14F-4D97-AF65-F5344CB8AC3E}">
        <p14:creationId xmlns:p14="http://schemas.microsoft.com/office/powerpoint/2010/main" val="1526867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Politiques, stratégies et programmes</a:t>
            </a:r>
          </a:p>
        </p:txBody>
      </p:sp>
      <p:sp>
        <p:nvSpPr>
          <p:cNvPr id="3" name="Content Placeholder 2"/>
          <p:cNvSpPr>
            <a:spLocks noGrp="1"/>
          </p:cNvSpPr>
          <p:nvPr>
            <p:ph sz="half" idx="1"/>
          </p:nvPr>
        </p:nvSpPr>
        <p:spPr>
          <a:xfrm>
            <a:off x="450000" y="837000"/>
            <a:ext cx="7560000" cy="3116238"/>
          </a:xfrm>
        </p:spPr>
        <p:txBody>
          <a:bodyPr>
            <a:spAutoFit/>
          </a:bodyPr>
          <a:lstStyle/>
          <a:p>
            <a:pPr marL="0" indent="0">
              <a:spcBef>
                <a:spcPts val="600"/>
              </a:spcBef>
              <a:spcAft>
                <a:spcPts val="600"/>
              </a:spcAft>
              <a:buNone/>
            </a:pPr>
            <a:r>
              <a:rPr lang="fr-FR" sz="1400" b="0" dirty="0"/>
              <a:t>Il existe plusieurs réglementations juridiquement contraignantes au niveau européen et national, ainsi que des initiatives et programmes non contraignants sur les systèmes fondés sur l’IA, la robotique de pointe et la SST.</a:t>
            </a:r>
            <a:endParaRPr lang="en-US" b="0" dirty="0"/>
          </a:p>
          <a:p>
            <a:pPr marL="0" indent="0">
              <a:spcBef>
                <a:spcPts val="600"/>
              </a:spcBef>
              <a:spcAft>
                <a:spcPts val="600"/>
              </a:spcAft>
              <a:buNone/>
            </a:pPr>
            <a:r>
              <a:rPr lang="fr-FR" sz="1400" b="0" dirty="0"/>
              <a:t>Toutes les grandes parties prenantes de la SST en Europe présentent une stratégie ou une initiative concernant l’intelligence artificielle et ses potentielles incidences sur le lieu de travail.</a:t>
            </a:r>
            <a:endParaRPr lang="en-US" sz="1400" b="0" dirty="0">
              <a:cs typeface="Arial"/>
            </a:endParaRPr>
          </a:p>
          <a:p>
            <a:pPr marL="0" indent="0">
              <a:spcBef>
                <a:spcPts val="600"/>
              </a:spcBef>
              <a:spcAft>
                <a:spcPts val="600"/>
              </a:spcAft>
              <a:buNone/>
            </a:pPr>
            <a:r>
              <a:rPr lang="fr-FR" sz="1400" b="0" dirty="0"/>
              <a:t>La plupart d’entre elles ont des similitudes et des valeurs communes:</a:t>
            </a:r>
            <a:endParaRPr lang="fr-FR" sz="1400" b="0" dirty="0">
              <a:cs typeface="Arial"/>
            </a:endParaRPr>
          </a:p>
          <a:p>
            <a:pPr marL="540000" lvl="3" indent="-180000">
              <a:buFont typeface="Wingdings" panose="05000000000000000000" pitchFamily="2" charset="2"/>
              <a:buChar char="§"/>
              <a:tabLst>
                <a:tab pos="361950" algn="l"/>
              </a:tabLst>
            </a:pPr>
            <a:r>
              <a:rPr lang="fr-FR" sz="1250" dirty="0">
                <a:solidFill>
                  <a:srgbClr val="003399"/>
                </a:solidFill>
              </a:rPr>
              <a:t>transparence des systèmes</a:t>
            </a:r>
            <a:endParaRPr lang="fr-FR" sz="1250" dirty="0">
              <a:solidFill>
                <a:srgbClr val="003399"/>
              </a:solidFill>
              <a:cs typeface="Arial"/>
            </a:endParaRPr>
          </a:p>
          <a:p>
            <a:pPr marL="540000" lvl="3" indent="-180000">
              <a:buFont typeface="Wingdings" panose="05000000000000000000" pitchFamily="2" charset="2"/>
              <a:buChar char="§"/>
              <a:tabLst>
                <a:tab pos="361950" algn="l"/>
              </a:tabLst>
            </a:pPr>
            <a:r>
              <a:rPr lang="fr-FR" sz="1250" dirty="0">
                <a:solidFill>
                  <a:srgbClr val="003399"/>
                </a:solidFill>
              </a:rPr>
              <a:t>robustesse technique </a:t>
            </a:r>
          </a:p>
          <a:p>
            <a:pPr marL="540000" lvl="3" indent="-180000">
              <a:buFont typeface="Wingdings" panose="05000000000000000000" pitchFamily="2" charset="2"/>
              <a:buChar char="§"/>
              <a:tabLst>
                <a:tab pos="361950" algn="l"/>
              </a:tabLst>
            </a:pPr>
            <a:r>
              <a:rPr lang="fr-FR" sz="1250" dirty="0">
                <a:solidFill>
                  <a:srgbClr val="003399"/>
                </a:solidFill>
              </a:rPr>
              <a:t>respect des droits de l’homme, de la diversité et de la non-discrimination </a:t>
            </a:r>
            <a:endParaRPr lang="fr-FR" sz="1250" dirty="0">
              <a:solidFill>
                <a:srgbClr val="003399"/>
              </a:solidFill>
              <a:cs typeface="Arial"/>
            </a:endParaRPr>
          </a:p>
          <a:p>
            <a:pPr marL="540000" lvl="3" indent="-180000">
              <a:buFont typeface="Wingdings" panose="05000000000000000000" pitchFamily="2" charset="2"/>
              <a:buChar char="§"/>
              <a:tabLst>
                <a:tab pos="361950" algn="l"/>
              </a:tabLst>
            </a:pPr>
            <a:r>
              <a:rPr lang="fr-FR" sz="1250" dirty="0">
                <a:solidFill>
                  <a:srgbClr val="003399"/>
                </a:solidFill>
              </a:rPr>
              <a:t>confidentialité des données et gouvernance des données </a:t>
            </a:r>
          </a:p>
          <a:p>
            <a:pPr marL="540000" lvl="3" indent="-180000">
              <a:buFont typeface="Wingdings" panose="05000000000000000000" pitchFamily="2" charset="2"/>
              <a:buChar char="§"/>
              <a:tabLst>
                <a:tab pos="361950" algn="l"/>
              </a:tabLst>
            </a:pPr>
            <a:r>
              <a:rPr lang="fr-FR" sz="1250" dirty="0">
                <a:solidFill>
                  <a:srgbClr val="003399"/>
                </a:solidFill>
                <a:cs typeface="Arial"/>
              </a:rPr>
              <a:t>responsabilité</a:t>
            </a:r>
            <a:endParaRPr lang="fr-FR" dirty="0"/>
          </a:p>
          <a:p>
            <a:pPr marL="540000" lvl="3" indent="-180000">
              <a:buFont typeface="Wingdings" panose="05000000000000000000" pitchFamily="2" charset="2"/>
              <a:buChar char="§"/>
              <a:tabLst>
                <a:tab pos="361950" algn="l"/>
              </a:tabLst>
            </a:pPr>
            <a:r>
              <a:rPr lang="fr-FR" sz="1250" dirty="0">
                <a:solidFill>
                  <a:srgbClr val="003399"/>
                </a:solidFill>
              </a:rPr>
              <a:t>approche centrée sur le facteur humain</a:t>
            </a:r>
            <a:endParaRPr lang="fr-FR" sz="1250" dirty="0">
              <a:solidFill>
                <a:srgbClr val="003399"/>
              </a:solidFill>
              <a:cs typeface="Arial"/>
            </a:endParaRPr>
          </a:p>
          <a:p>
            <a:pPr marL="540000" lvl="3" indent="-180000">
              <a:buFont typeface="Wingdings" panose="05000000000000000000" pitchFamily="2" charset="2"/>
              <a:buChar char="§"/>
              <a:tabLst>
                <a:tab pos="361950" algn="l"/>
              </a:tabLst>
            </a:pPr>
            <a:r>
              <a:rPr lang="fr-FR" sz="1250" dirty="0">
                <a:solidFill>
                  <a:srgbClr val="003399"/>
                </a:solidFill>
              </a:rPr>
              <a:t>participation des travailleurs au processus</a:t>
            </a:r>
            <a:endParaRPr lang="fr-FR" sz="1250" dirty="0">
              <a:solidFill>
                <a:srgbClr val="003399"/>
              </a:solidFill>
              <a:cs typeface="Arial"/>
            </a:endParaRPr>
          </a:p>
        </p:txBody>
      </p:sp>
    </p:spTree>
    <p:extLst>
      <p:ext uri="{BB962C8B-B14F-4D97-AF65-F5344CB8AC3E}">
        <p14:creationId xmlns:p14="http://schemas.microsoft.com/office/powerpoint/2010/main" val="2421293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Framework: the automation of tasks"/>
          <p:cNvSpPr txBox="1">
            <a:spLocks noGrp="1"/>
          </p:cNvSpPr>
          <p:nvPr>
            <p:ph type="title"/>
          </p:nvPr>
        </p:nvSpPr>
        <p:spPr>
          <a:prstGeom prst="rect">
            <a:avLst/>
          </a:prstGeom>
        </p:spPr>
        <p:txBody>
          <a:bodyPr>
            <a:spAutoFit/>
          </a:bodyPr>
          <a:lstStyle/>
          <a:p>
            <a:pPr lvl="1"/>
            <a:r>
              <a:rPr lang="fr-FR" b="1"/>
              <a:t>Introduction</a:t>
            </a:r>
          </a:p>
        </p:txBody>
      </p:sp>
      <p:sp>
        <p:nvSpPr>
          <p:cNvPr id="303" name="The narrowness of most AI technologies means it is more appropriate to talk about the automation of tasks, not occupations…"/>
          <p:cNvSpPr txBox="1">
            <a:spLocks noGrp="1"/>
          </p:cNvSpPr>
          <p:nvPr>
            <p:ph type="body" idx="1"/>
          </p:nvPr>
        </p:nvSpPr>
        <p:spPr>
          <a:xfrm>
            <a:off x="450000" y="837000"/>
            <a:ext cx="7560000" cy="3300904"/>
          </a:xfrm>
          <a:prstGeom prst="rect">
            <a:avLst/>
          </a:prstGeom>
        </p:spPr>
        <p:txBody>
          <a:bodyPr>
            <a:spAutoFit/>
          </a:bodyPr>
          <a:lstStyle/>
          <a:p>
            <a:pPr marL="0" indent="0">
              <a:buNone/>
            </a:pPr>
            <a:r>
              <a:rPr lang="fr-FR" sz="1400" b="0" dirty="0"/>
              <a:t>L’EU-OSHA a lancé un programme de recherche quadriennal intitulé «</a:t>
            </a:r>
            <a:r>
              <a:rPr lang="fr-FR" sz="1400" b="0" i="1" dirty="0"/>
              <a:t>OSH </a:t>
            </a:r>
            <a:r>
              <a:rPr lang="fr-FR" sz="1400" b="0" i="1" dirty="0" err="1"/>
              <a:t>overview</a:t>
            </a:r>
            <a:r>
              <a:rPr lang="fr-FR" sz="1400" b="0" i="1" dirty="0"/>
              <a:t> on digitalisation</a:t>
            </a:r>
            <a:r>
              <a:rPr lang="fr-FR" sz="1400" b="0" dirty="0"/>
              <a:t>» (vue d’ensemble de la SST dans le contexte de la numérisation).</a:t>
            </a:r>
          </a:p>
          <a:p>
            <a:pPr>
              <a:buFont typeface="Wingdings" panose="05000000000000000000" pitchFamily="2" charset="2"/>
              <a:buChar char="§"/>
            </a:pPr>
            <a:endParaRPr lang="en-GB" sz="1400" dirty="0"/>
          </a:p>
          <a:p>
            <a:pPr marL="0" indent="0">
              <a:buNone/>
            </a:pPr>
            <a:r>
              <a:rPr lang="fr-FR" sz="1400" b="0" dirty="0"/>
              <a:t>Les </a:t>
            </a:r>
            <a:r>
              <a:rPr lang="fr-FR" sz="1400" dirty="0"/>
              <a:t>objectifs</a:t>
            </a:r>
            <a:r>
              <a:rPr lang="fr-FR" sz="1400" b="0" dirty="0"/>
              <a:t> sont les suivants:</a:t>
            </a:r>
          </a:p>
          <a:p>
            <a:pPr lvl="3">
              <a:buFont typeface="Wingdings" panose="05000000000000000000" pitchFamily="2" charset="2"/>
              <a:buChar char="§"/>
            </a:pPr>
            <a:r>
              <a:rPr lang="fr-FR" sz="1400" b="0" dirty="0">
                <a:solidFill>
                  <a:srgbClr val="003399"/>
                </a:solidFill>
              </a:rPr>
              <a:t>Élaborer et diffuser des informations sur les risques, les défis et les opportunités associés à la numérisation pour la SST.</a:t>
            </a:r>
          </a:p>
          <a:p>
            <a:pPr lvl="1">
              <a:buFont typeface="Wingdings" panose="05000000000000000000" pitchFamily="2" charset="2"/>
              <a:buChar char="§"/>
            </a:pPr>
            <a:endParaRPr lang="en-GB" sz="1400" dirty="0"/>
          </a:p>
          <a:p>
            <a:pPr marL="0" indent="0">
              <a:buNone/>
            </a:pPr>
            <a:r>
              <a:rPr lang="fr-FR" sz="1400" b="0" dirty="0">
                <a:solidFill>
                  <a:srgbClr val="003399"/>
                </a:solidFill>
              </a:rPr>
              <a:t>Les </a:t>
            </a:r>
            <a:r>
              <a:rPr lang="fr-FR" sz="1400" dirty="0">
                <a:solidFill>
                  <a:srgbClr val="003399"/>
                </a:solidFill>
              </a:rPr>
              <a:t>principaux sujets </a:t>
            </a:r>
            <a:r>
              <a:rPr lang="fr-FR" sz="1400" b="0" dirty="0">
                <a:solidFill>
                  <a:srgbClr val="003399"/>
                </a:solidFill>
              </a:rPr>
              <a:t>sont les incidences de la SST sur les éléments suivants:</a:t>
            </a:r>
          </a:p>
          <a:p>
            <a:pPr lvl="3" fontAlgn="ctr">
              <a:buFont typeface="Wingdings" panose="05000000000000000000" pitchFamily="2" charset="2"/>
              <a:buChar char="§"/>
            </a:pPr>
            <a:r>
              <a:rPr lang="fr-FR" sz="1400" dirty="0">
                <a:solidFill>
                  <a:srgbClr val="003399"/>
                </a:solidFill>
                <a:hlinkClick r:id="rId3"/>
              </a:rPr>
              <a:t>Robotique de pointe et systèmes fondés sur l’IA pour l’automatisation des tâches</a:t>
            </a:r>
            <a:r>
              <a:rPr lang="fr-FR" sz="1400" dirty="0">
                <a:solidFill>
                  <a:srgbClr val="003399"/>
                </a:solidFill>
              </a:rPr>
              <a:t>.</a:t>
            </a:r>
          </a:p>
          <a:p>
            <a:pPr lvl="3" fontAlgn="ctr">
              <a:buFont typeface="Wingdings" panose="05000000000000000000" pitchFamily="2" charset="2"/>
              <a:buChar char="§"/>
            </a:pPr>
            <a:r>
              <a:rPr lang="fr-FR" sz="1400" dirty="0">
                <a:solidFill>
                  <a:srgbClr val="003399"/>
                </a:solidFill>
              </a:rPr>
              <a:t>Nouvelles formes de gestion des travailleurs grâce aux systèmes fondés sur l’intelligence artificielle.</a:t>
            </a:r>
          </a:p>
          <a:p>
            <a:pPr lvl="3" fontAlgn="ctr">
              <a:buFont typeface="Wingdings" panose="05000000000000000000" pitchFamily="2" charset="2"/>
              <a:buChar char="§"/>
            </a:pPr>
            <a:r>
              <a:rPr lang="fr-FR" sz="1400" dirty="0">
                <a:solidFill>
                  <a:srgbClr val="003399"/>
                </a:solidFill>
              </a:rPr>
              <a:t>Travail sur plateformes numériques.</a:t>
            </a:r>
          </a:p>
          <a:p>
            <a:pPr lvl="3" fontAlgn="ctr">
              <a:buFont typeface="Wingdings" panose="05000000000000000000" pitchFamily="2" charset="2"/>
              <a:buChar char="§"/>
            </a:pPr>
            <a:r>
              <a:rPr lang="fr-FR" sz="1400" dirty="0">
                <a:solidFill>
                  <a:srgbClr val="003399"/>
                </a:solidFill>
              </a:rPr>
              <a:t>Nouveaux systèmes pour la surveillance de la sécurité et de la santé des travailleurs.</a:t>
            </a:r>
          </a:p>
          <a:p>
            <a:pPr lvl="3" fontAlgn="ctr">
              <a:buFont typeface="Wingdings" panose="05000000000000000000" pitchFamily="2" charset="2"/>
              <a:buChar char="§"/>
            </a:pPr>
            <a:r>
              <a:rPr lang="fr-FR" sz="1400" dirty="0">
                <a:solidFill>
                  <a:srgbClr val="003399"/>
                </a:solidFill>
              </a:rPr>
              <a:t>Travail à distance et virtuel.</a:t>
            </a:r>
          </a:p>
        </p:txBody>
      </p:sp>
      <p:pic>
        <p:nvPicPr>
          <p:cNvPr id="2" name="Picture 1" descr="A black cursor pointing towards the camera&#10;&#10;Description automatically generated">
            <a:extLst>
              <a:ext uri="{FF2B5EF4-FFF2-40B4-BE49-F238E27FC236}">
                <a16:creationId xmlns:a16="http://schemas.microsoft.com/office/drawing/2014/main" id="{EDE79A7C-755E-A2BD-CADD-0BFA04A7B91B}"/>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628447" y="2753002"/>
            <a:ext cx="311080" cy="311080"/>
          </a:xfrm>
          <a:prstGeom prst="rect">
            <a:avLst/>
          </a:prstGeom>
        </p:spPr>
      </p:pic>
    </p:spTree>
    <p:extLst>
      <p:ext uri="{BB962C8B-B14F-4D97-AF65-F5344CB8AC3E}">
        <p14:creationId xmlns:p14="http://schemas.microsoft.com/office/powerpoint/2010/main" val="2234198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pPr lvl="2"/>
            <a:r>
              <a:rPr lang="fr-FR" b="1">
                <a:solidFill>
                  <a:srgbClr val="003399"/>
                </a:solidFill>
                <a:latin typeface="Arial"/>
              </a:rPr>
              <a:t>Politiques, stratégies et programmes: </a:t>
            </a:r>
            <a:r>
              <a:rPr lang="fr-FR" b="1"/>
              <a:t>réglementation en Europe</a:t>
            </a:r>
          </a:p>
        </p:txBody>
      </p:sp>
      <p:sp>
        <p:nvSpPr>
          <p:cNvPr id="3" name="Content Placeholder 2"/>
          <p:cNvSpPr>
            <a:spLocks noGrp="1"/>
          </p:cNvSpPr>
          <p:nvPr>
            <p:ph sz="half" idx="1"/>
          </p:nvPr>
        </p:nvSpPr>
        <p:spPr>
          <a:xfrm>
            <a:off x="450000" y="837000"/>
            <a:ext cx="7560000" cy="2577629"/>
          </a:xfrm>
        </p:spPr>
        <p:txBody>
          <a:bodyPr>
            <a:spAutoFit/>
          </a:bodyPr>
          <a:lstStyle/>
          <a:p>
            <a:pPr marL="0" indent="0">
              <a:buNone/>
            </a:pPr>
            <a:r>
              <a:rPr lang="fr-FR" b="0" dirty="0"/>
              <a:t>En Europe, deux directives principales visent actuellement la technologie et le lieu de travail, et jouent donc un rôle fondamental dans l’élaboration d’une base législative pour les systèmes fondés sur l’IA et la robotique de pointe:</a:t>
            </a:r>
          </a:p>
          <a:p>
            <a:pPr marL="0" indent="0">
              <a:buNone/>
            </a:pPr>
            <a:endParaRPr lang="en-GB" sz="1400" b="0" dirty="0"/>
          </a:p>
          <a:p>
            <a:pPr marL="540000" indent="-180000"/>
            <a:r>
              <a:rPr lang="fr-FR" sz="1400" dirty="0"/>
              <a:t>Directive 2006/42/CE relative aux machines</a:t>
            </a:r>
          </a:p>
          <a:p>
            <a:pPr marL="540000" indent="-180000"/>
            <a:endParaRPr lang="en-GB" sz="1400" dirty="0"/>
          </a:p>
          <a:p>
            <a:pPr marL="540000" indent="-180000"/>
            <a:r>
              <a:rPr lang="fr-FR" dirty="0"/>
              <a:t>Directive-cadre 89/391/CEE sur la sécurité et la santé au travail</a:t>
            </a:r>
          </a:p>
          <a:p>
            <a:endParaRPr lang="en-GB" dirty="0"/>
          </a:p>
          <a:p>
            <a:pPr marL="0" indent="0">
              <a:buNone/>
            </a:pPr>
            <a:r>
              <a:rPr lang="fr-FR" b="0" dirty="0"/>
              <a:t>En 2021, la Commission européenne a lancé un nouveau projet de règlement législatif horizontal: une proposition de législation sur l’intelligence artificielle.</a:t>
            </a:r>
          </a:p>
        </p:txBody>
      </p:sp>
    </p:spTree>
    <p:extLst>
      <p:ext uri="{BB962C8B-B14F-4D97-AF65-F5344CB8AC3E}">
        <p14:creationId xmlns:p14="http://schemas.microsoft.com/office/powerpoint/2010/main" val="3030424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fr-FR"/>
              <a:t>Politiques, stratégies et programmes</a:t>
            </a:r>
          </a:p>
        </p:txBody>
      </p:sp>
      <p:sp>
        <p:nvSpPr>
          <p:cNvPr id="3" name="Content Placeholder 2"/>
          <p:cNvSpPr>
            <a:spLocks noGrp="1"/>
          </p:cNvSpPr>
          <p:nvPr>
            <p:ph sz="half" idx="1"/>
          </p:nvPr>
        </p:nvSpPr>
        <p:spPr>
          <a:xfrm>
            <a:off x="450000" y="837000"/>
            <a:ext cx="7560000" cy="3326552"/>
          </a:xfrm>
        </p:spPr>
        <p:txBody>
          <a:bodyPr>
            <a:spAutoFit/>
          </a:bodyPr>
          <a:lstStyle/>
          <a:p>
            <a:pPr marL="0" indent="0">
              <a:buNone/>
            </a:pPr>
            <a:r>
              <a:rPr lang="fr-FR" sz="1400" dirty="0"/>
              <a:t>Commission européenne, «</a:t>
            </a:r>
            <a:r>
              <a:rPr lang="fr-FR" sz="1400" i="1" dirty="0"/>
              <a:t>Lignes directrices en matière d’éthique pour une IA digne de confiance</a:t>
            </a:r>
            <a:r>
              <a:rPr lang="fr-FR" sz="1400" dirty="0"/>
              <a:t>» (2021): </a:t>
            </a:r>
            <a:endParaRPr lang="en-US" dirty="0"/>
          </a:p>
          <a:p>
            <a:pPr marL="188595" indent="-188595"/>
            <a:endParaRPr lang="de-DE" sz="1400" dirty="0">
              <a:solidFill>
                <a:srgbClr val="003399"/>
              </a:solidFill>
              <a:cs typeface="Arial"/>
            </a:endParaRPr>
          </a:p>
          <a:p>
            <a:pPr marL="744980" lvl="3" indent="-285750">
              <a:buFont typeface="Wingdings" panose="05000000000000000000" pitchFamily="2" charset="2"/>
              <a:buChar char="§"/>
            </a:pPr>
            <a:r>
              <a:rPr lang="fr-FR" sz="1250" dirty="0">
                <a:solidFill>
                  <a:srgbClr val="003399"/>
                </a:solidFill>
              </a:rPr>
              <a:t>Facteur humain et contrôle humain [...]</a:t>
            </a:r>
            <a:endParaRPr lang="fr-FR" sz="1250" dirty="0">
              <a:solidFill>
                <a:srgbClr val="003399"/>
              </a:solidFill>
              <a:cs typeface="Arial"/>
            </a:endParaRPr>
          </a:p>
          <a:p>
            <a:pPr marL="744980" lvl="3" indent="-285750">
              <a:buFont typeface="Wingdings" panose="05000000000000000000" pitchFamily="2" charset="2"/>
              <a:buChar char="§"/>
            </a:pPr>
            <a:endParaRPr lang="en-GB" sz="1250" dirty="0">
              <a:solidFill>
                <a:srgbClr val="003399"/>
              </a:solidFill>
              <a:cs typeface="Arial"/>
            </a:endParaRPr>
          </a:p>
          <a:p>
            <a:pPr marL="744980" lvl="3" indent="-285750">
              <a:buFont typeface="Wingdings" panose="05000000000000000000" pitchFamily="2" charset="2"/>
              <a:buChar char="§"/>
            </a:pPr>
            <a:r>
              <a:rPr lang="fr-FR" sz="1250" dirty="0">
                <a:solidFill>
                  <a:srgbClr val="003399"/>
                </a:solidFill>
              </a:rPr>
              <a:t>Robustesse technique et sécurité [...]</a:t>
            </a:r>
            <a:endParaRPr lang="fr-FR" sz="1250" dirty="0">
              <a:solidFill>
                <a:srgbClr val="003399"/>
              </a:solidFill>
              <a:cs typeface="Arial"/>
            </a:endParaRPr>
          </a:p>
          <a:p>
            <a:pPr marL="744980" lvl="3" indent="-285750">
              <a:buFont typeface="Wingdings" panose="05000000000000000000" pitchFamily="2" charset="2"/>
              <a:buChar char="§"/>
            </a:pPr>
            <a:endParaRPr lang="en-GB" sz="1250" dirty="0">
              <a:solidFill>
                <a:srgbClr val="003399"/>
              </a:solidFill>
              <a:cs typeface="Arial"/>
            </a:endParaRPr>
          </a:p>
          <a:p>
            <a:pPr marL="744980" lvl="3" indent="-285750">
              <a:buFont typeface="Wingdings" panose="05000000000000000000" pitchFamily="2" charset="2"/>
              <a:buChar char="§"/>
            </a:pPr>
            <a:r>
              <a:rPr lang="fr-FR" sz="1250" dirty="0">
                <a:solidFill>
                  <a:srgbClr val="003399"/>
                </a:solidFill>
              </a:rPr>
              <a:t>Respect de la vie privée et gouvernance des données [...]</a:t>
            </a:r>
            <a:endParaRPr lang="fr-FR" sz="1250" dirty="0">
              <a:solidFill>
                <a:srgbClr val="003399"/>
              </a:solidFill>
              <a:cs typeface="Arial"/>
            </a:endParaRPr>
          </a:p>
          <a:p>
            <a:pPr marL="744980" lvl="3" indent="-285750">
              <a:buFont typeface="Wingdings" panose="05000000000000000000" pitchFamily="2" charset="2"/>
              <a:buChar char="§"/>
            </a:pPr>
            <a:endParaRPr lang="en-GB" sz="1250" dirty="0">
              <a:solidFill>
                <a:srgbClr val="003399"/>
              </a:solidFill>
              <a:cs typeface="Arial"/>
            </a:endParaRPr>
          </a:p>
          <a:p>
            <a:pPr marL="744980" lvl="3" indent="-285750">
              <a:buFont typeface="Wingdings" panose="05000000000000000000" pitchFamily="2" charset="2"/>
              <a:buChar char="§"/>
            </a:pPr>
            <a:r>
              <a:rPr lang="fr-FR" sz="1250" dirty="0">
                <a:solidFill>
                  <a:srgbClr val="003399"/>
                </a:solidFill>
              </a:rPr>
              <a:t>Transparence [...]</a:t>
            </a:r>
            <a:endParaRPr lang="fr-FR" sz="1250" dirty="0">
              <a:solidFill>
                <a:srgbClr val="003399"/>
              </a:solidFill>
              <a:cs typeface="Arial"/>
            </a:endParaRPr>
          </a:p>
          <a:p>
            <a:pPr marL="744980" lvl="3" indent="-285750">
              <a:buFont typeface="Wingdings" panose="05000000000000000000" pitchFamily="2" charset="2"/>
              <a:buChar char="§"/>
            </a:pPr>
            <a:endParaRPr lang="en-GB" sz="1250" dirty="0">
              <a:solidFill>
                <a:srgbClr val="003399"/>
              </a:solidFill>
              <a:cs typeface="Arial"/>
            </a:endParaRPr>
          </a:p>
          <a:p>
            <a:pPr marL="744980" lvl="3" indent="-285750">
              <a:buFont typeface="Wingdings" panose="05000000000000000000" pitchFamily="2" charset="2"/>
              <a:buChar char="§"/>
            </a:pPr>
            <a:r>
              <a:rPr lang="fr-FR" sz="1250" dirty="0">
                <a:solidFill>
                  <a:srgbClr val="003399"/>
                </a:solidFill>
              </a:rPr>
              <a:t>Diversité, non-discrimination et équité [...]</a:t>
            </a:r>
            <a:endParaRPr lang="fr-FR" sz="1250" dirty="0">
              <a:solidFill>
                <a:srgbClr val="003399"/>
              </a:solidFill>
              <a:cs typeface="Arial"/>
            </a:endParaRPr>
          </a:p>
          <a:p>
            <a:pPr marL="744980" lvl="3" indent="-285750">
              <a:buFont typeface="Wingdings" panose="05000000000000000000" pitchFamily="2" charset="2"/>
              <a:buChar char="§"/>
            </a:pPr>
            <a:endParaRPr lang="en-GB" sz="1250" dirty="0">
              <a:solidFill>
                <a:srgbClr val="003399"/>
              </a:solidFill>
              <a:cs typeface="Arial"/>
            </a:endParaRPr>
          </a:p>
          <a:p>
            <a:pPr marL="744980" lvl="3" indent="-285750">
              <a:buFont typeface="Wingdings" panose="05000000000000000000" pitchFamily="2" charset="2"/>
              <a:buChar char="§"/>
            </a:pPr>
            <a:r>
              <a:rPr lang="fr-FR" sz="1250" dirty="0">
                <a:solidFill>
                  <a:srgbClr val="003399"/>
                </a:solidFill>
              </a:rPr>
              <a:t>Bien-être sociétal et environnemental [...]</a:t>
            </a:r>
            <a:endParaRPr lang="fr-FR" sz="1250" dirty="0">
              <a:solidFill>
                <a:srgbClr val="003399"/>
              </a:solidFill>
              <a:cs typeface="Arial"/>
            </a:endParaRPr>
          </a:p>
          <a:p>
            <a:pPr marL="744980" lvl="3" indent="-285750">
              <a:buFont typeface="Wingdings" panose="05000000000000000000" pitchFamily="2" charset="2"/>
              <a:buChar char="§"/>
            </a:pPr>
            <a:endParaRPr lang="en-GB" sz="1250" dirty="0">
              <a:solidFill>
                <a:srgbClr val="003399"/>
              </a:solidFill>
              <a:cs typeface="Arial"/>
            </a:endParaRPr>
          </a:p>
          <a:p>
            <a:pPr marL="744980" lvl="3" indent="-285750">
              <a:buFont typeface="Wingdings" panose="05000000000000000000" pitchFamily="2" charset="2"/>
              <a:buChar char="§"/>
            </a:pPr>
            <a:r>
              <a:rPr lang="fr-FR" sz="1250" dirty="0">
                <a:solidFill>
                  <a:srgbClr val="003399"/>
                </a:solidFill>
              </a:rPr>
              <a:t>Responsabilité [...]</a:t>
            </a:r>
            <a:endParaRPr lang="fr-FR" sz="1250" dirty="0">
              <a:solidFill>
                <a:srgbClr val="003399"/>
              </a:solidFill>
              <a:cs typeface="Arial"/>
            </a:endParaRPr>
          </a:p>
        </p:txBody>
      </p:sp>
    </p:spTree>
    <p:extLst>
      <p:ext uri="{BB962C8B-B14F-4D97-AF65-F5344CB8AC3E}">
        <p14:creationId xmlns:p14="http://schemas.microsoft.com/office/powerpoint/2010/main" val="3845326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fr-FR"/>
              <a:t>Politiques, stratégies et programmes</a:t>
            </a:r>
          </a:p>
        </p:txBody>
      </p:sp>
      <p:sp>
        <p:nvSpPr>
          <p:cNvPr id="3" name="Content Placeholder 2"/>
          <p:cNvSpPr>
            <a:spLocks noGrp="1"/>
          </p:cNvSpPr>
          <p:nvPr>
            <p:ph sz="half" idx="1"/>
          </p:nvPr>
        </p:nvSpPr>
        <p:spPr>
          <a:xfrm>
            <a:off x="450000" y="837000"/>
            <a:ext cx="7560000" cy="2467342"/>
          </a:xfrm>
        </p:spPr>
        <p:txBody>
          <a:bodyPr>
            <a:spAutoFit/>
          </a:bodyPr>
          <a:lstStyle/>
          <a:p>
            <a:pPr marL="0" indent="0">
              <a:buNone/>
            </a:pPr>
            <a:r>
              <a:rPr lang="fr-FR" sz="1400" dirty="0">
                <a:solidFill>
                  <a:srgbClr val="003399"/>
                </a:solidFill>
              </a:rPr>
              <a:t>Accord-cadre des partenaires sociaux européens sur la numérisation (2020): </a:t>
            </a:r>
          </a:p>
          <a:p>
            <a:endParaRPr lang="en-GB" sz="1400" dirty="0">
              <a:solidFill>
                <a:srgbClr val="003399"/>
              </a:solidFill>
            </a:endParaRPr>
          </a:p>
          <a:p>
            <a:pPr lvl="3">
              <a:buFont typeface="Wingdings" panose="05000000000000000000" pitchFamily="2" charset="2"/>
              <a:buChar char="§"/>
            </a:pPr>
            <a:r>
              <a:rPr lang="fr-FR" sz="1250" dirty="0">
                <a:solidFill>
                  <a:srgbClr val="003399"/>
                </a:solidFill>
              </a:rPr>
              <a:t>Les systèmes d’IA devraient respecter le principe selon lequel «l’humain reste aux commandes».</a:t>
            </a:r>
          </a:p>
          <a:p>
            <a:pPr lvl="3">
              <a:buFont typeface="Wingdings" panose="05000000000000000000" pitchFamily="2" charset="2"/>
              <a:buChar char="§"/>
            </a:pPr>
            <a:endParaRPr lang="en-GB" sz="1250" dirty="0">
              <a:solidFill>
                <a:srgbClr val="003399"/>
              </a:solidFill>
            </a:endParaRPr>
          </a:p>
          <a:p>
            <a:pPr lvl="3">
              <a:buFont typeface="Wingdings" panose="05000000000000000000" pitchFamily="2" charset="2"/>
              <a:buChar char="§"/>
            </a:pPr>
            <a:r>
              <a:rPr lang="fr-FR" sz="1250" dirty="0">
                <a:solidFill>
                  <a:srgbClr val="003399"/>
                </a:solidFill>
              </a:rPr>
              <a:t>Les systèmes d’IA devraient être sécurisés, c’est-à-dire prévenir les dommages.</a:t>
            </a:r>
          </a:p>
          <a:p>
            <a:pPr lvl="3">
              <a:buFont typeface="Wingdings" panose="05000000000000000000" pitchFamily="2" charset="2"/>
              <a:buChar char="§"/>
            </a:pPr>
            <a:endParaRPr lang="en-GB" sz="1250" dirty="0">
              <a:solidFill>
                <a:srgbClr val="003399"/>
              </a:solidFill>
            </a:endParaRPr>
          </a:p>
          <a:p>
            <a:pPr lvl="3">
              <a:buFont typeface="Wingdings" panose="05000000000000000000" pitchFamily="2" charset="2"/>
              <a:buChar char="§"/>
            </a:pPr>
            <a:r>
              <a:rPr lang="fr-FR" sz="1250" dirty="0">
                <a:solidFill>
                  <a:srgbClr val="003399"/>
                </a:solidFill>
              </a:rPr>
              <a:t>Les systèmes d’IA devraient respecter le principe de l’équité.</a:t>
            </a:r>
          </a:p>
          <a:p>
            <a:pPr lvl="3">
              <a:buFont typeface="Wingdings" panose="05000000000000000000" pitchFamily="2" charset="2"/>
              <a:buChar char="§"/>
            </a:pPr>
            <a:endParaRPr lang="en-GB" sz="1250" dirty="0">
              <a:solidFill>
                <a:srgbClr val="003399"/>
              </a:solidFill>
            </a:endParaRPr>
          </a:p>
          <a:p>
            <a:pPr lvl="3">
              <a:buFont typeface="Wingdings" panose="05000000000000000000" pitchFamily="2" charset="2"/>
              <a:buChar char="§"/>
            </a:pPr>
            <a:r>
              <a:rPr lang="fr-FR" sz="1250" dirty="0">
                <a:solidFill>
                  <a:srgbClr val="003399"/>
                </a:solidFill>
              </a:rPr>
              <a:t>Les systèmes d’IA doivent être transparents et explicables, avec un contrôle efficace.</a:t>
            </a:r>
          </a:p>
          <a:p>
            <a:endParaRPr lang="de-DE" dirty="0"/>
          </a:p>
        </p:txBody>
      </p:sp>
    </p:spTree>
    <p:extLst>
      <p:ext uri="{BB962C8B-B14F-4D97-AF65-F5344CB8AC3E}">
        <p14:creationId xmlns:p14="http://schemas.microsoft.com/office/powerpoint/2010/main" val="1336567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Politiques, stratégies et programmes: lacunes et besoins</a:t>
            </a:r>
          </a:p>
        </p:txBody>
      </p:sp>
      <p:sp>
        <p:nvSpPr>
          <p:cNvPr id="3" name="Content Placeholder 2"/>
          <p:cNvSpPr>
            <a:spLocks noGrp="1"/>
          </p:cNvSpPr>
          <p:nvPr>
            <p:ph sz="half" idx="1"/>
          </p:nvPr>
        </p:nvSpPr>
        <p:spPr>
          <a:xfrm>
            <a:off x="450000" y="837000"/>
            <a:ext cx="7560000" cy="3293209"/>
          </a:xfrm>
        </p:spPr>
        <p:txBody>
          <a:bodyPr>
            <a:spAutoFit/>
          </a:bodyPr>
          <a:lstStyle/>
          <a:p>
            <a:pPr marL="0" indent="0">
              <a:spcBef>
                <a:spcPts val="0"/>
              </a:spcBef>
              <a:buNone/>
            </a:pPr>
            <a:r>
              <a:rPr lang="fr-FR" sz="1300" b="0" dirty="0"/>
              <a:t>Les réponses collectées auprès des points focaux nationaux ne soulignent pas de lacune ou besoin spécifique s’agissant de la réglementation au niveau européen en termes de protection des travailleurs.</a:t>
            </a:r>
          </a:p>
          <a:p>
            <a:pPr marL="0" indent="0">
              <a:spcBef>
                <a:spcPts val="0"/>
              </a:spcBef>
              <a:buNone/>
            </a:pPr>
            <a:endParaRPr lang="en-US" sz="1300" b="0" dirty="0"/>
          </a:p>
          <a:p>
            <a:pPr marL="0" indent="0">
              <a:spcBef>
                <a:spcPts val="0"/>
              </a:spcBef>
              <a:buNone/>
            </a:pPr>
            <a:r>
              <a:rPr lang="fr-FR" sz="1300" b="0" dirty="0"/>
              <a:t>La directive-cadre 89/391/CEE sur la sécurité et la santé au travail, notamment, est jugée favorablement. </a:t>
            </a:r>
          </a:p>
          <a:p>
            <a:pPr marL="0" indent="0">
              <a:spcBef>
                <a:spcPts val="0"/>
              </a:spcBef>
              <a:buNone/>
            </a:pPr>
            <a:endParaRPr lang="en-US" sz="1300" b="0" dirty="0"/>
          </a:p>
          <a:p>
            <a:pPr marL="0" indent="0">
              <a:spcBef>
                <a:spcPts val="0"/>
              </a:spcBef>
              <a:buNone/>
            </a:pPr>
            <a:r>
              <a:rPr lang="fr-FR" sz="1300" b="0" dirty="0"/>
              <a:t>Tous les nouveaux dangers et risques sont couverts de façon appropriée dans la directive 2006/42/CE relative aux machines, qui concerne les équipements sur le lieu de travail.</a:t>
            </a:r>
          </a:p>
          <a:p>
            <a:pPr marL="0" indent="0">
              <a:spcBef>
                <a:spcPts val="0"/>
              </a:spcBef>
              <a:buNone/>
            </a:pPr>
            <a:endParaRPr lang="en-US" sz="1300" b="0" dirty="0"/>
          </a:p>
          <a:p>
            <a:pPr marL="0" indent="0">
              <a:spcBef>
                <a:spcPts val="0"/>
              </a:spcBef>
              <a:buNone/>
            </a:pPr>
            <a:r>
              <a:rPr lang="fr-FR" sz="1300" b="0" dirty="0"/>
              <a:t>Certains experts décrivent l’absence d’une perspective plus globale tenant compte du déploiement de systèmes fondés sur l’IA dans les secteurs industriels.</a:t>
            </a:r>
          </a:p>
          <a:p>
            <a:pPr marL="0" indent="0">
              <a:spcBef>
                <a:spcPts val="0"/>
              </a:spcBef>
              <a:buNone/>
            </a:pPr>
            <a:endParaRPr lang="en-GB" sz="1300" b="0" dirty="0"/>
          </a:p>
          <a:p>
            <a:pPr marL="0" indent="0">
              <a:spcBef>
                <a:spcPts val="0"/>
              </a:spcBef>
              <a:buNone/>
            </a:pPr>
            <a:r>
              <a:rPr lang="fr-FR" sz="1300" b="0" dirty="0"/>
              <a:t>Certains affirment que la question la plus pressante est une mise en application et un respect effectif insuffisants de la directive relative aux machines:</a:t>
            </a:r>
          </a:p>
          <a:p>
            <a:pPr marL="189000" lvl="1" indent="0">
              <a:buNone/>
            </a:pPr>
            <a:r>
              <a:rPr lang="fr-FR" sz="1300" dirty="0">
                <a:solidFill>
                  <a:srgbClr val="003399"/>
                </a:solidFill>
              </a:rPr>
              <a:t>La législation ne peut être efficace que si elle est correctement appliquée.</a:t>
            </a:r>
          </a:p>
        </p:txBody>
      </p:sp>
    </p:spTree>
    <p:extLst>
      <p:ext uri="{BB962C8B-B14F-4D97-AF65-F5344CB8AC3E}">
        <p14:creationId xmlns:p14="http://schemas.microsoft.com/office/powerpoint/2010/main" val="142143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fr-FR"/>
              <a:t>Politiques, stratégies et programmes: niveau national</a:t>
            </a:r>
          </a:p>
        </p:txBody>
      </p:sp>
      <p:sp>
        <p:nvSpPr>
          <p:cNvPr id="3" name="Content Placeholder 2"/>
          <p:cNvSpPr>
            <a:spLocks noGrp="1"/>
          </p:cNvSpPr>
          <p:nvPr>
            <p:ph sz="half" idx="1"/>
          </p:nvPr>
        </p:nvSpPr>
        <p:spPr>
          <a:xfrm>
            <a:off x="450000" y="837000"/>
            <a:ext cx="7560000" cy="3067506"/>
          </a:xfrm>
        </p:spPr>
        <p:txBody>
          <a:bodyPr>
            <a:spAutoFit/>
          </a:bodyPr>
          <a:lstStyle/>
          <a:p>
            <a:pPr marL="0" indent="0">
              <a:buNone/>
            </a:pPr>
            <a:r>
              <a:rPr lang="fr-FR" sz="1400" b="0" dirty="0"/>
              <a:t>Sur la base des réponses tirées de la consultation des points focaux nationaux avec le point focal national, des réglementations nationales importantes ont été identifiées.</a:t>
            </a:r>
            <a:endParaRPr lang="en-US" b="0" dirty="0"/>
          </a:p>
          <a:p>
            <a:pPr marL="188595" indent="-188595"/>
            <a:endParaRPr lang="en-GB" sz="1400" dirty="0">
              <a:cs typeface="Arial"/>
            </a:endParaRPr>
          </a:p>
          <a:p>
            <a:pPr marL="0" indent="0">
              <a:buNone/>
            </a:pPr>
            <a:r>
              <a:rPr lang="fr-FR" sz="1400" b="0" dirty="0"/>
              <a:t>La législation fait actuellement l’objet de débats dans plusieurs pays:</a:t>
            </a:r>
            <a:endParaRPr lang="fr-FR" sz="1400" b="0" dirty="0">
              <a:cs typeface="Arial"/>
            </a:endParaRPr>
          </a:p>
          <a:p>
            <a:pPr marL="593850" lvl="3" indent="-134620">
              <a:spcBef>
                <a:spcPts val="600"/>
              </a:spcBef>
              <a:spcAft>
                <a:spcPts val="600"/>
              </a:spcAft>
            </a:pPr>
            <a:r>
              <a:rPr lang="fr-FR" sz="1300" b="1" dirty="0">
                <a:solidFill>
                  <a:srgbClr val="003399"/>
                </a:solidFill>
              </a:rPr>
              <a:t>L’Autriche</a:t>
            </a:r>
            <a:r>
              <a:rPr lang="fr-FR" sz="1300" dirty="0">
                <a:solidFill>
                  <a:srgbClr val="003399"/>
                </a:solidFill>
              </a:rPr>
              <a:t> fait état de discussions sur la robotique de pointe qui pourraient donner lieu à une norme nationale (internationale) juridiquement contraignante. </a:t>
            </a:r>
          </a:p>
          <a:p>
            <a:pPr lvl="3">
              <a:spcBef>
                <a:spcPts val="600"/>
              </a:spcBef>
              <a:spcAft>
                <a:spcPts val="600"/>
              </a:spcAft>
            </a:pPr>
            <a:r>
              <a:rPr lang="fr-FR" sz="1300" b="1" dirty="0">
                <a:solidFill>
                  <a:srgbClr val="003399"/>
                </a:solidFill>
              </a:rPr>
              <a:t>Les</a:t>
            </a:r>
            <a:r>
              <a:rPr lang="fr-FR" sz="1300" dirty="0">
                <a:solidFill>
                  <a:srgbClr val="003399"/>
                </a:solidFill>
              </a:rPr>
              <a:t> </a:t>
            </a:r>
            <a:r>
              <a:rPr lang="fr-FR" sz="1300" b="1" dirty="0">
                <a:solidFill>
                  <a:srgbClr val="003399"/>
                </a:solidFill>
              </a:rPr>
              <a:t>Pays-Bas</a:t>
            </a:r>
            <a:r>
              <a:rPr lang="fr-FR" sz="1300" dirty="0">
                <a:solidFill>
                  <a:srgbClr val="003399"/>
                </a:solidFill>
              </a:rPr>
              <a:t> déclarent que, s’agissant de la robotique intelligente, la directive relative aux machines a engendré de nombreuses plateformes de discussion (obligatoires) destinées aux inspecteurs, aux partenaires industriels, aux bureaux de normalisation, etc. </a:t>
            </a:r>
            <a:endParaRPr lang="fr-FR" sz="1300" dirty="0">
              <a:solidFill>
                <a:srgbClr val="003399"/>
              </a:solidFill>
              <a:cs typeface="Arial"/>
            </a:endParaRPr>
          </a:p>
          <a:p>
            <a:pPr marL="593850" lvl="3" indent="-134620">
              <a:spcBef>
                <a:spcPts val="600"/>
              </a:spcBef>
              <a:spcAft>
                <a:spcPts val="600"/>
              </a:spcAft>
            </a:pPr>
            <a:r>
              <a:rPr lang="fr-FR" sz="1300" b="1" dirty="0">
                <a:solidFill>
                  <a:srgbClr val="003399"/>
                </a:solidFill>
              </a:rPr>
              <a:t>La Finlande </a:t>
            </a:r>
            <a:r>
              <a:rPr lang="fr-FR" sz="1300" dirty="0">
                <a:solidFill>
                  <a:srgbClr val="003399"/>
                </a:solidFill>
              </a:rPr>
              <a:t>signale que la manipulation de données, dans le cadre des TIC intelligentes, est incluse dans la préparation de nombreuses mises à jour législatives, mais à un niveau plus général.</a:t>
            </a:r>
            <a:endParaRPr lang="fr-FR" sz="1300" dirty="0">
              <a:solidFill>
                <a:srgbClr val="003399"/>
              </a:solidFill>
              <a:cs typeface="Arial"/>
            </a:endParaRPr>
          </a:p>
        </p:txBody>
      </p:sp>
    </p:spTree>
    <p:extLst>
      <p:ext uri="{BB962C8B-B14F-4D97-AF65-F5344CB8AC3E}">
        <p14:creationId xmlns:p14="http://schemas.microsoft.com/office/powerpoint/2010/main" val="3012999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fr-FR"/>
              <a:t>Politiques, stratégies et programmes: niveau national</a:t>
            </a:r>
          </a:p>
        </p:txBody>
      </p:sp>
      <p:sp>
        <p:nvSpPr>
          <p:cNvPr id="3" name="Content Placeholder 2"/>
          <p:cNvSpPr>
            <a:spLocks noGrp="1"/>
          </p:cNvSpPr>
          <p:nvPr>
            <p:ph sz="half" idx="1"/>
          </p:nvPr>
        </p:nvSpPr>
        <p:spPr>
          <a:xfrm>
            <a:off x="450000" y="837000"/>
            <a:ext cx="7938424" cy="3813865"/>
          </a:xfrm>
        </p:spPr>
        <p:txBody>
          <a:bodyPr wrap="square">
            <a:spAutoFit/>
          </a:bodyPr>
          <a:lstStyle/>
          <a:p>
            <a:pPr marL="540000" indent="-180000"/>
            <a:r>
              <a:rPr lang="fr-FR" sz="1300" b="0" dirty="0"/>
              <a:t>En </a:t>
            </a:r>
            <a:r>
              <a:rPr lang="fr-FR" sz="1300" dirty="0"/>
              <a:t>Suède</a:t>
            </a:r>
            <a:r>
              <a:rPr lang="fr-FR" sz="1300" b="0" dirty="0"/>
              <a:t>, le ministère des Entreprises et de l’Innovation a défini un ensemble de conditions susceptibles de façonner l’élaboration des politiques nationales relatives à l’intelligence artificielle dans un rapport de 2019 intitulé «National </a:t>
            </a:r>
            <a:r>
              <a:rPr lang="fr-FR" sz="1300" b="0" dirty="0" err="1"/>
              <a:t>Approach</a:t>
            </a:r>
            <a:r>
              <a:rPr lang="fr-FR" sz="1300" b="0" dirty="0"/>
              <a:t> to </a:t>
            </a:r>
            <a:r>
              <a:rPr lang="fr-FR" sz="1300" b="0" dirty="0" err="1"/>
              <a:t>Artificial</a:t>
            </a:r>
            <a:r>
              <a:rPr lang="fr-FR" sz="1300" b="0" dirty="0"/>
              <a:t> Intelligence» (approche nationale en matière d’intelligence artificielle).</a:t>
            </a:r>
          </a:p>
          <a:p>
            <a:endParaRPr lang="en-GB" sz="1300" dirty="0"/>
          </a:p>
          <a:p>
            <a:pPr marL="459000" lvl="3" indent="0">
              <a:buNone/>
            </a:pPr>
            <a:r>
              <a:rPr lang="fr-FR" sz="1300" dirty="0">
                <a:solidFill>
                  <a:srgbClr val="003399"/>
                </a:solidFill>
              </a:rPr>
              <a:t>Les priorités pour l’utilisation des systèmes fondés sur l’IA sont l’éducation et la formation.</a:t>
            </a:r>
          </a:p>
          <a:p>
            <a:pPr lvl="1"/>
            <a:endParaRPr lang="en-GB" sz="1400" dirty="0">
              <a:solidFill>
                <a:srgbClr val="003399"/>
              </a:solidFill>
            </a:endParaRPr>
          </a:p>
          <a:p>
            <a:pPr marL="0" indent="0">
              <a:buNone/>
            </a:pPr>
            <a:r>
              <a:rPr lang="fr-FR" b="0" dirty="0"/>
              <a:t>Les initiatives de partenaires sociaux sectoriels, et notamment des orientations, sont également citées par la plupart des pays:</a:t>
            </a:r>
          </a:p>
          <a:p>
            <a:pPr lvl="3">
              <a:spcBef>
                <a:spcPts val="600"/>
              </a:spcBef>
              <a:spcAft>
                <a:spcPts val="600"/>
              </a:spcAft>
              <a:buFont typeface="Wingdings" panose="05000000000000000000" pitchFamily="2" charset="2"/>
              <a:buChar char="§"/>
            </a:pPr>
            <a:r>
              <a:rPr lang="fr-FR" sz="1300" b="1" dirty="0">
                <a:solidFill>
                  <a:srgbClr val="003399"/>
                </a:solidFill>
              </a:rPr>
              <a:t>L’Autriche</a:t>
            </a:r>
            <a:r>
              <a:rPr lang="fr-FR" sz="1300" dirty="0">
                <a:solidFill>
                  <a:srgbClr val="003399"/>
                </a:solidFill>
              </a:rPr>
              <a:t> cite vingt brochures consacrées à différents aspects de la numérisation, dans le cadre de son programme «Work New 4.0».</a:t>
            </a:r>
          </a:p>
          <a:p>
            <a:pPr lvl="3">
              <a:spcBef>
                <a:spcPts val="600"/>
              </a:spcBef>
              <a:spcAft>
                <a:spcPts val="600"/>
              </a:spcAft>
              <a:buFont typeface="Wingdings" panose="05000000000000000000" pitchFamily="2" charset="2"/>
              <a:buChar char="§"/>
            </a:pPr>
            <a:r>
              <a:rPr lang="fr-FR" sz="1300" b="1" dirty="0">
                <a:solidFill>
                  <a:srgbClr val="003399"/>
                </a:solidFill>
              </a:rPr>
              <a:t>La Finlande </a:t>
            </a:r>
            <a:r>
              <a:rPr lang="fr-FR" sz="1300" dirty="0">
                <a:solidFill>
                  <a:srgbClr val="003399"/>
                </a:solidFill>
              </a:rPr>
              <a:t>cite son initiative «AI </a:t>
            </a:r>
            <a:r>
              <a:rPr lang="fr-FR" sz="1300" dirty="0" err="1">
                <a:solidFill>
                  <a:srgbClr val="003399"/>
                </a:solidFill>
              </a:rPr>
              <a:t>Ethics</a:t>
            </a:r>
            <a:r>
              <a:rPr lang="fr-FR" sz="1300" dirty="0">
                <a:solidFill>
                  <a:srgbClr val="003399"/>
                </a:solidFill>
              </a:rPr>
              <a:t> Challenge», qui propose aux entreprises de participer aux discussions sur ce que sont les règles éthiques en matière d’utilisation de l’intelligence artificielle, dans le but de réunir des orientations éthiques.</a:t>
            </a:r>
          </a:p>
          <a:p>
            <a:pPr lvl="3">
              <a:spcBef>
                <a:spcPts val="600"/>
              </a:spcBef>
              <a:spcAft>
                <a:spcPts val="600"/>
              </a:spcAft>
              <a:buFont typeface="Wingdings" panose="05000000000000000000" pitchFamily="2" charset="2"/>
              <a:buChar char="§"/>
            </a:pPr>
            <a:r>
              <a:rPr lang="fr-FR" sz="1300" b="1" dirty="0">
                <a:solidFill>
                  <a:srgbClr val="003399"/>
                </a:solidFill>
              </a:rPr>
              <a:t>La France </a:t>
            </a:r>
            <a:r>
              <a:rPr lang="fr-FR" sz="1300" dirty="0">
                <a:solidFill>
                  <a:srgbClr val="003399"/>
                </a:solidFill>
              </a:rPr>
              <a:t>cite son guide de prévention destiné aux fabricants et utilisateurs en vue de la mise en œuvre d’applications de robotique collaborative.</a:t>
            </a:r>
          </a:p>
        </p:txBody>
      </p:sp>
    </p:spTree>
    <p:extLst>
      <p:ext uri="{BB962C8B-B14F-4D97-AF65-F5344CB8AC3E}">
        <p14:creationId xmlns:p14="http://schemas.microsoft.com/office/powerpoint/2010/main" val="560186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fr-FR"/>
              <a:t>Politiques, stratégies et programmes: niveau national</a:t>
            </a:r>
          </a:p>
        </p:txBody>
      </p:sp>
      <p:sp>
        <p:nvSpPr>
          <p:cNvPr id="3" name="Content Placeholder 2"/>
          <p:cNvSpPr>
            <a:spLocks noGrp="1"/>
          </p:cNvSpPr>
          <p:nvPr>
            <p:ph sz="half" idx="1"/>
          </p:nvPr>
        </p:nvSpPr>
        <p:spPr>
          <a:xfrm>
            <a:off x="450000" y="837000"/>
            <a:ext cx="7560000" cy="2492990"/>
          </a:xfrm>
        </p:spPr>
        <p:txBody>
          <a:bodyPr>
            <a:spAutoFit/>
          </a:bodyPr>
          <a:lstStyle/>
          <a:p>
            <a:pPr lvl="3">
              <a:buFont typeface="Wingdings" panose="05000000000000000000" pitchFamily="2" charset="2"/>
              <a:buChar char="§"/>
            </a:pPr>
            <a:r>
              <a:rPr lang="fr-FR" sz="1300" b="1" dirty="0">
                <a:solidFill>
                  <a:srgbClr val="003399"/>
                </a:solidFill>
              </a:rPr>
              <a:t>L’Allemagne</a:t>
            </a:r>
            <a:r>
              <a:rPr lang="fr-FR" sz="1300" dirty="0">
                <a:solidFill>
                  <a:srgbClr val="003399"/>
                </a:solidFill>
              </a:rPr>
              <a:t> cite des campagnes dédiées à la robotique de pointe et aux TIC intelligentes et à leur utilisation sur le lieu de travail, dans le cadre de la stratégie relative à l’intelligence artificielle, ainsi que le plan fédéral «</a:t>
            </a:r>
            <a:r>
              <a:rPr lang="fr-FR" sz="1300" dirty="0" err="1">
                <a:solidFill>
                  <a:srgbClr val="003399"/>
                </a:solidFill>
              </a:rPr>
              <a:t>HighTech</a:t>
            </a:r>
            <a:r>
              <a:rPr lang="fr-FR" sz="1300" dirty="0">
                <a:solidFill>
                  <a:srgbClr val="003399"/>
                </a:solidFill>
              </a:rPr>
              <a:t> </a:t>
            </a:r>
            <a:r>
              <a:rPr lang="fr-FR" sz="1300" dirty="0" err="1">
                <a:solidFill>
                  <a:srgbClr val="003399"/>
                </a:solidFill>
              </a:rPr>
              <a:t>strategy</a:t>
            </a:r>
            <a:r>
              <a:rPr lang="fr-FR" sz="1300" dirty="0">
                <a:solidFill>
                  <a:srgbClr val="003399"/>
                </a:solidFill>
              </a:rPr>
              <a:t> 2025» du gouvernement. </a:t>
            </a:r>
          </a:p>
          <a:p>
            <a:pPr lvl="3">
              <a:buFont typeface="Wingdings" panose="05000000000000000000" pitchFamily="2" charset="2"/>
              <a:buChar char="§"/>
            </a:pPr>
            <a:endParaRPr lang="en-GB" sz="1300" dirty="0">
              <a:solidFill>
                <a:srgbClr val="003399"/>
              </a:solidFill>
            </a:endParaRPr>
          </a:p>
          <a:p>
            <a:pPr lvl="3">
              <a:buFont typeface="Wingdings" panose="05000000000000000000" pitchFamily="2" charset="2"/>
              <a:buChar char="§"/>
            </a:pPr>
            <a:r>
              <a:rPr lang="fr-FR" sz="1300" dirty="0">
                <a:solidFill>
                  <a:srgbClr val="003399"/>
                </a:solidFill>
              </a:rPr>
              <a:t>En </a:t>
            </a:r>
            <a:r>
              <a:rPr lang="fr-FR" sz="1300" b="1" dirty="0">
                <a:solidFill>
                  <a:srgbClr val="003399"/>
                </a:solidFill>
              </a:rPr>
              <a:t>Irlande</a:t>
            </a:r>
            <a:r>
              <a:rPr lang="fr-FR" sz="1300" dirty="0">
                <a:solidFill>
                  <a:srgbClr val="003399"/>
                </a:solidFill>
              </a:rPr>
              <a:t>, la National Standards </a:t>
            </a:r>
            <a:r>
              <a:rPr lang="fr-FR" sz="1300" dirty="0" err="1">
                <a:solidFill>
                  <a:srgbClr val="003399"/>
                </a:solidFill>
              </a:rPr>
              <a:t>Authority</a:t>
            </a:r>
            <a:r>
              <a:rPr lang="fr-FR" sz="1300" dirty="0">
                <a:solidFill>
                  <a:srgbClr val="003399"/>
                </a:solidFill>
              </a:rPr>
              <a:t> travaille actuellement sur la norme ISO/TC299 «</a:t>
            </a:r>
            <a:r>
              <a:rPr lang="fr-FR" sz="1300" dirty="0" err="1">
                <a:solidFill>
                  <a:srgbClr val="003399"/>
                </a:solidFill>
              </a:rPr>
              <a:t>Developing</a:t>
            </a:r>
            <a:r>
              <a:rPr lang="fr-FR" sz="1300" dirty="0">
                <a:solidFill>
                  <a:srgbClr val="003399"/>
                </a:solidFill>
              </a:rPr>
              <a:t> </a:t>
            </a:r>
            <a:r>
              <a:rPr lang="fr-FR" sz="1300" dirty="0" err="1">
                <a:solidFill>
                  <a:srgbClr val="003399"/>
                </a:solidFill>
              </a:rPr>
              <a:t>Safety</a:t>
            </a:r>
            <a:r>
              <a:rPr lang="fr-FR" sz="1300" dirty="0">
                <a:solidFill>
                  <a:srgbClr val="003399"/>
                </a:solidFill>
              </a:rPr>
              <a:t> Standards for </a:t>
            </a:r>
            <a:r>
              <a:rPr lang="fr-FR" sz="1300" dirty="0" err="1">
                <a:solidFill>
                  <a:srgbClr val="003399"/>
                </a:solidFill>
              </a:rPr>
              <a:t>Robotics</a:t>
            </a:r>
            <a:r>
              <a:rPr lang="fr-FR" sz="1300" dirty="0">
                <a:solidFill>
                  <a:srgbClr val="003399"/>
                </a:solidFill>
              </a:rPr>
              <a:t>» (élaboration de normes de sécurité pour la robotique). </a:t>
            </a:r>
          </a:p>
          <a:p>
            <a:pPr lvl="3">
              <a:buFont typeface="Wingdings" panose="05000000000000000000" pitchFamily="2" charset="2"/>
              <a:buChar char="§"/>
            </a:pPr>
            <a:endParaRPr lang="en-GB" sz="1300" dirty="0">
              <a:solidFill>
                <a:srgbClr val="003399"/>
              </a:solidFill>
            </a:endParaRPr>
          </a:p>
          <a:p>
            <a:pPr lvl="3">
              <a:buFont typeface="Wingdings" panose="05000000000000000000" pitchFamily="2" charset="2"/>
              <a:buChar char="§"/>
            </a:pPr>
            <a:r>
              <a:rPr lang="fr-FR" sz="1300" b="1" dirty="0">
                <a:solidFill>
                  <a:srgbClr val="003399"/>
                </a:solidFill>
              </a:rPr>
              <a:t> Portugal</a:t>
            </a:r>
            <a:r>
              <a:rPr lang="fr-FR" sz="1300" dirty="0">
                <a:solidFill>
                  <a:srgbClr val="003399"/>
                </a:solidFill>
              </a:rPr>
              <a:t> cite son programme gouvernemental national «Digital Transition Action Plan» (plan d’action pour la transition numérique) et la publication «Human-</a:t>
            </a:r>
            <a:r>
              <a:rPr lang="fr-FR" sz="1300" dirty="0" err="1">
                <a:solidFill>
                  <a:srgbClr val="003399"/>
                </a:solidFill>
              </a:rPr>
              <a:t>Centred</a:t>
            </a:r>
            <a:r>
              <a:rPr lang="fr-FR" sz="1300" dirty="0">
                <a:solidFill>
                  <a:srgbClr val="003399"/>
                </a:solidFill>
              </a:rPr>
              <a:t> </a:t>
            </a:r>
            <a:r>
              <a:rPr lang="fr-FR" sz="1300" dirty="0" err="1">
                <a:solidFill>
                  <a:srgbClr val="003399"/>
                </a:solidFill>
              </a:rPr>
              <a:t>Approach</a:t>
            </a:r>
            <a:r>
              <a:rPr lang="fr-FR" sz="1300" dirty="0">
                <a:solidFill>
                  <a:srgbClr val="003399"/>
                </a:solidFill>
              </a:rPr>
              <a:t> for the Design of a Collaborative </a:t>
            </a:r>
            <a:r>
              <a:rPr lang="fr-FR" sz="1300" dirty="0" err="1">
                <a:solidFill>
                  <a:srgbClr val="003399"/>
                </a:solidFill>
              </a:rPr>
              <a:t>Robotics</a:t>
            </a:r>
            <a:r>
              <a:rPr lang="fr-FR" sz="1300" dirty="0">
                <a:solidFill>
                  <a:srgbClr val="003399"/>
                </a:solidFill>
              </a:rPr>
              <a:t> Workstation» (une approche centrée sur le facteur humain pour la conception d’un poste de travail reposant sur la robotique collaborative).</a:t>
            </a:r>
          </a:p>
        </p:txBody>
      </p:sp>
    </p:spTree>
    <p:extLst>
      <p:ext uri="{BB962C8B-B14F-4D97-AF65-F5344CB8AC3E}">
        <p14:creationId xmlns:p14="http://schemas.microsoft.com/office/powerpoint/2010/main" val="2758824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fr-FR"/>
              <a:t>Politiques, stratégies et programmes: niveau national</a:t>
            </a:r>
          </a:p>
        </p:txBody>
      </p:sp>
      <p:sp>
        <p:nvSpPr>
          <p:cNvPr id="3" name="Content Placeholder 2"/>
          <p:cNvSpPr>
            <a:spLocks noGrp="1"/>
          </p:cNvSpPr>
          <p:nvPr>
            <p:ph sz="half" idx="1"/>
          </p:nvPr>
        </p:nvSpPr>
        <p:spPr>
          <a:xfrm>
            <a:off x="450000" y="837000"/>
            <a:ext cx="8010432" cy="3865161"/>
          </a:xfrm>
        </p:spPr>
        <p:txBody>
          <a:bodyPr wrap="square">
            <a:spAutoFit/>
          </a:bodyPr>
          <a:lstStyle/>
          <a:p>
            <a:pPr marL="0" indent="0">
              <a:buNone/>
            </a:pPr>
            <a:r>
              <a:rPr lang="fr-FR" sz="1400" b="0" dirty="0">
                <a:solidFill>
                  <a:srgbClr val="003399"/>
                </a:solidFill>
              </a:rPr>
              <a:t>Parallèlement, de grandes parties prenantes ont également fourni des </a:t>
            </a:r>
            <a:r>
              <a:rPr lang="fr-FR" sz="1400" dirty="0">
                <a:solidFill>
                  <a:srgbClr val="003399"/>
                </a:solidFill>
              </a:rPr>
              <a:t>recommandations</a:t>
            </a:r>
            <a:r>
              <a:rPr lang="fr-FR" sz="1400" b="0" dirty="0">
                <a:solidFill>
                  <a:srgbClr val="003399"/>
                </a:solidFill>
              </a:rPr>
              <a:t> dans certains pays:</a:t>
            </a:r>
          </a:p>
          <a:p>
            <a:endParaRPr lang="de-DE" sz="500" dirty="0">
              <a:solidFill>
                <a:srgbClr val="003399"/>
              </a:solidFill>
            </a:endParaRPr>
          </a:p>
          <a:p>
            <a:pPr lvl="3">
              <a:buFont typeface="Wingdings" panose="05000000000000000000" pitchFamily="2" charset="2"/>
              <a:buChar char="§"/>
            </a:pPr>
            <a:r>
              <a:rPr lang="fr-FR" sz="1300" b="1" dirty="0">
                <a:solidFill>
                  <a:srgbClr val="003399"/>
                </a:solidFill>
              </a:rPr>
              <a:t>L’Autriche</a:t>
            </a:r>
            <a:r>
              <a:rPr lang="fr-FR" sz="1300" dirty="0">
                <a:solidFill>
                  <a:srgbClr val="003399"/>
                </a:solidFill>
              </a:rPr>
              <a:t> cite l’initiative « </a:t>
            </a:r>
            <a:r>
              <a:rPr lang="fr-FR" sz="1300" dirty="0" err="1">
                <a:solidFill>
                  <a:srgbClr val="003399"/>
                </a:solidFill>
              </a:rPr>
              <a:t>Artificial</a:t>
            </a:r>
            <a:r>
              <a:rPr lang="fr-FR" sz="1300" dirty="0">
                <a:solidFill>
                  <a:srgbClr val="003399"/>
                </a:solidFill>
              </a:rPr>
              <a:t> Intelligence Mission </a:t>
            </a:r>
            <a:r>
              <a:rPr lang="fr-FR" sz="1300" dirty="0" err="1">
                <a:solidFill>
                  <a:srgbClr val="003399"/>
                </a:solidFill>
              </a:rPr>
              <a:t>Austria</a:t>
            </a:r>
            <a:r>
              <a:rPr lang="fr-FR" sz="1300" dirty="0">
                <a:solidFill>
                  <a:srgbClr val="003399"/>
                </a:solidFill>
              </a:rPr>
              <a:t> 2030» (mission 2030 pour l’intelligence artificielle) du ministère fédéral des affaires numériques et économiques.</a:t>
            </a:r>
          </a:p>
          <a:p>
            <a:pPr lvl="3">
              <a:buFont typeface="Wingdings" panose="05000000000000000000" pitchFamily="2" charset="2"/>
              <a:buChar char="§"/>
            </a:pPr>
            <a:endParaRPr lang="en-GB" sz="1300" dirty="0">
              <a:solidFill>
                <a:srgbClr val="003399"/>
              </a:solidFill>
            </a:endParaRPr>
          </a:p>
          <a:p>
            <a:pPr lvl="3">
              <a:buFont typeface="Wingdings" panose="05000000000000000000" pitchFamily="2" charset="2"/>
              <a:buChar char="§"/>
            </a:pPr>
            <a:r>
              <a:rPr lang="fr-FR" sz="1300" b="1" dirty="0">
                <a:solidFill>
                  <a:srgbClr val="003399"/>
                </a:solidFill>
              </a:rPr>
              <a:t>La Finlande </a:t>
            </a:r>
            <a:r>
              <a:rPr lang="fr-FR" sz="1300" dirty="0">
                <a:solidFill>
                  <a:srgbClr val="003399"/>
                </a:solidFill>
              </a:rPr>
              <a:t>cite plusieurs de ses ministères, comme celui des affaires sociales et de la santé, celui des affaires économiques et de l’emploi et celui des finances, comme des sources de recommandations spécifiques.</a:t>
            </a:r>
          </a:p>
          <a:p>
            <a:pPr lvl="3">
              <a:buFont typeface="Wingdings" panose="05000000000000000000" pitchFamily="2" charset="2"/>
              <a:buChar char="§"/>
            </a:pPr>
            <a:endParaRPr lang="en-GB" sz="1300" dirty="0">
              <a:solidFill>
                <a:srgbClr val="003399"/>
              </a:solidFill>
            </a:endParaRPr>
          </a:p>
          <a:p>
            <a:pPr lvl="3">
              <a:buFont typeface="Wingdings" panose="05000000000000000000" pitchFamily="2" charset="2"/>
              <a:buChar char="§"/>
            </a:pPr>
            <a:r>
              <a:rPr lang="fr-FR" sz="1300" b="1" dirty="0">
                <a:solidFill>
                  <a:srgbClr val="003399"/>
                </a:solidFill>
              </a:rPr>
              <a:t>Les Pays-Bas </a:t>
            </a:r>
            <a:r>
              <a:rPr lang="fr-FR" sz="1300" dirty="0">
                <a:solidFill>
                  <a:srgbClr val="003399"/>
                </a:solidFill>
              </a:rPr>
              <a:t>citent les recommandations sur les TIC intelligentes et le respect de la vie privée émises par le ministère des affaires sociales et de l’emploi (par le biais d’une législation sur la protection des travailleurs) et par le ministère des affaires économiques et de la politique climatique.</a:t>
            </a:r>
          </a:p>
          <a:p>
            <a:pPr lvl="3">
              <a:buFont typeface="Wingdings" panose="05000000000000000000" pitchFamily="2" charset="2"/>
              <a:buChar char="§"/>
            </a:pPr>
            <a:endParaRPr lang="en-GB" sz="1300" dirty="0">
              <a:solidFill>
                <a:srgbClr val="003399"/>
              </a:solidFill>
            </a:endParaRPr>
          </a:p>
          <a:p>
            <a:pPr lvl="3">
              <a:buFont typeface="Wingdings" panose="05000000000000000000" pitchFamily="2" charset="2"/>
              <a:buChar char="§"/>
            </a:pPr>
            <a:r>
              <a:rPr lang="fr-FR" sz="1300" b="1" dirty="0">
                <a:solidFill>
                  <a:srgbClr val="003399"/>
                </a:solidFill>
              </a:rPr>
              <a:t>L’Allemagne</a:t>
            </a:r>
            <a:r>
              <a:rPr lang="fr-FR" sz="1300" dirty="0">
                <a:solidFill>
                  <a:srgbClr val="003399"/>
                </a:solidFill>
              </a:rPr>
              <a:t> déclare que, lorsque l’IHR est mise en œuvre sur le lieu de travail, des recommandations sont fournies par l’Institut </a:t>
            </a:r>
            <a:r>
              <a:rPr lang="fr-FR" sz="1300" dirty="0" err="1">
                <a:solidFill>
                  <a:srgbClr val="003399"/>
                </a:solidFill>
              </a:rPr>
              <a:t>für</a:t>
            </a:r>
            <a:r>
              <a:rPr lang="fr-FR" sz="1300" dirty="0">
                <a:solidFill>
                  <a:srgbClr val="003399"/>
                </a:solidFill>
              </a:rPr>
              <a:t> </a:t>
            </a:r>
            <a:r>
              <a:rPr lang="fr-FR" sz="1300" dirty="0" err="1">
                <a:solidFill>
                  <a:srgbClr val="003399"/>
                </a:solidFill>
              </a:rPr>
              <a:t>Arbeitsschutz</a:t>
            </a:r>
            <a:r>
              <a:rPr lang="fr-FR" sz="1300" dirty="0">
                <a:solidFill>
                  <a:srgbClr val="003399"/>
                </a:solidFill>
              </a:rPr>
              <a:t> der </a:t>
            </a:r>
            <a:r>
              <a:rPr lang="fr-FR" sz="1300" dirty="0" err="1">
                <a:solidFill>
                  <a:srgbClr val="003399"/>
                </a:solidFill>
              </a:rPr>
              <a:t>Deutschen</a:t>
            </a:r>
            <a:r>
              <a:rPr lang="fr-FR" sz="1300" dirty="0">
                <a:solidFill>
                  <a:srgbClr val="003399"/>
                </a:solidFill>
              </a:rPr>
              <a:t> </a:t>
            </a:r>
            <a:r>
              <a:rPr lang="fr-FR" sz="1300" dirty="0" err="1">
                <a:solidFill>
                  <a:srgbClr val="003399"/>
                </a:solidFill>
              </a:rPr>
              <a:t>Gesetzlichen</a:t>
            </a:r>
            <a:r>
              <a:rPr lang="fr-FR" sz="1300" dirty="0">
                <a:solidFill>
                  <a:srgbClr val="003399"/>
                </a:solidFill>
              </a:rPr>
              <a:t> </a:t>
            </a:r>
            <a:r>
              <a:rPr lang="fr-FR" sz="1300" dirty="0" err="1">
                <a:solidFill>
                  <a:srgbClr val="003399"/>
                </a:solidFill>
              </a:rPr>
              <a:t>Unfallversicherung</a:t>
            </a:r>
            <a:r>
              <a:rPr lang="fr-FR" sz="1300" dirty="0">
                <a:solidFill>
                  <a:srgbClr val="003399"/>
                </a:solidFill>
              </a:rPr>
              <a:t> (institut fédéral pour la santé et la sécurité au travail de l’assurance sociale allemande contre les accidents).</a:t>
            </a:r>
          </a:p>
        </p:txBody>
      </p:sp>
    </p:spTree>
    <p:extLst>
      <p:ext uri="{BB962C8B-B14F-4D97-AF65-F5344CB8AC3E}">
        <p14:creationId xmlns:p14="http://schemas.microsoft.com/office/powerpoint/2010/main" val="152055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fr-FR" dirty="0"/>
              <a:t>Politiques, stratégies et programmes: lacunes et besoins</a:t>
            </a:r>
          </a:p>
        </p:txBody>
      </p:sp>
      <p:sp>
        <p:nvSpPr>
          <p:cNvPr id="3" name="Content Placeholder 2"/>
          <p:cNvSpPr>
            <a:spLocks noGrp="1"/>
          </p:cNvSpPr>
          <p:nvPr>
            <p:ph sz="half" idx="1"/>
          </p:nvPr>
        </p:nvSpPr>
        <p:spPr>
          <a:xfrm>
            <a:off x="450000" y="837000"/>
            <a:ext cx="8154448" cy="3498394"/>
          </a:xfrm>
        </p:spPr>
        <p:txBody>
          <a:bodyPr>
            <a:spAutoFit/>
          </a:bodyPr>
          <a:lstStyle/>
          <a:p>
            <a:pPr marL="0" indent="0">
              <a:buNone/>
            </a:pPr>
            <a:r>
              <a:rPr lang="fr-FR" sz="1400" b="0" dirty="0"/>
              <a:t>S’agissant des lacunes et des besoins au niveau national, les réponses tirées de la consultation des points focaux nationaux indiquent que de nombreux pays semblent ne pas avoir d’activités nationales plus tangibles.</a:t>
            </a:r>
            <a:endParaRPr lang="en-US" b="0" dirty="0"/>
          </a:p>
          <a:p>
            <a:pPr marL="0" indent="0">
              <a:buNone/>
            </a:pPr>
            <a:endParaRPr lang="en-GB" sz="500" b="0" dirty="0">
              <a:solidFill>
                <a:srgbClr val="003399"/>
              </a:solidFill>
              <a:cs typeface="Arial"/>
            </a:endParaRPr>
          </a:p>
          <a:p>
            <a:pPr marL="0" indent="0">
              <a:buNone/>
            </a:pPr>
            <a:r>
              <a:rPr lang="fr-FR" sz="1400" b="0" dirty="0"/>
              <a:t>Plusieurs pays déclarent ne pas avoir de réglementation nationale juridiquement contraignante pour l’automatisation des tâches physiques et/ou cognitives par le biais de systèmes fondés sur l’IA. </a:t>
            </a:r>
            <a:endParaRPr lang="fr-FR" sz="1400" b="0" dirty="0">
              <a:cs typeface="Arial"/>
            </a:endParaRPr>
          </a:p>
          <a:p>
            <a:pPr marL="0" indent="0">
              <a:buNone/>
            </a:pPr>
            <a:endParaRPr lang="en-GB" sz="500" b="0" dirty="0">
              <a:solidFill>
                <a:srgbClr val="003399"/>
              </a:solidFill>
              <a:cs typeface="Arial"/>
            </a:endParaRPr>
          </a:p>
          <a:p>
            <a:pPr marL="0" indent="0">
              <a:buNone/>
            </a:pPr>
            <a:r>
              <a:rPr lang="fr-FR" sz="1400" b="0" dirty="0">
                <a:solidFill>
                  <a:srgbClr val="003399"/>
                </a:solidFill>
              </a:rPr>
              <a:t>Il y a un fossé entre les réglementations existantes et leur mise en œuvre appropriée dans certains pays.</a:t>
            </a:r>
            <a:endParaRPr lang="fr-FR" sz="1400" b="0" dirty="0">
              <a:solidFill>
                <a:srgbClr val="003399"/>
              </a:solidFill>
              <a:cs typeface="Arial"/>
            </a:endParaRPr>
          </a:p>
          <a:p>
            <a:pPr marL="0" indent="0">
              <a:buNone/>
            </a:pPr>
            <a:endParaRPr lang="en-GB" sz="500" b="0" dirty="0">
              <a:solidFill>
                <a:srgbClr val="003399"/>
              </a:solidFill>
              <a:cs typeface="Arial"/>
            </a:endParaRPr>
          </a:p>
          <a:p>
            <a:pPr marL="0" indent="0">
              <a:buNone/>
            </a:pPr>
            <a:r>
              <a:rPr lang="fr-FR" sz="1400" b="0" dirty="0"/>
              <a:t>Des orientations éthiques sont nécessaires au niveau national, afin de garantir les droits fondamentaux de la personne humaine et le respect de la vie privée dans la manipulation des données à caractère personnel.</a:t>
            </a:r>
            <a:endParaRPr lang="fr-FR" sz="1400" b="0" dirty="0">
              <a:cs typeface="Arial"/>
            </a:endParaRPr>
          </a:p>
          <a:p>
            <a:pPr marL="0" indent="0">
              <a:buNone/>
            </a:pPr>
            <a:endParaRPr lang="en-GB" sz="500" b="0" dirty="0">
              <a:cs typeface="Arial"/>
            </a:endParaRPr>
          </a:p>
          <a:p>
            <a:pPr marL="0" indent="0">
              <a:buNone/>
            </a:pPr>
            <a:r>
              <a:rPr lang="fr-FR" sz="1400" b="0" dirty="0"/>
              <a:t>Pour les Pays-Bas, les débats consacrés à la SST sont insuffisants dans le contexte des nouvelles technologies émergentes.</a:t>
            </a:r>
            <a:endParaRPr lang="fr-FR" sz="1400" b="0" dirty="0">
              <a:cs typeface="Arial"/>
            </a:endParaRPr>
          </a:p>
        </p:txBody>
      </p:sp>
    </p:spTree>
    <p:extLst>
      <p:ext uri="{BB962C8B-B14F-4D97-AF65-F5344CB8AC3E}">
        <p14:creationId xmlns:p14="http://schemas.microsoft.com/office/powerpoint/2010/main" val="3241758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fr-FR"/>
              <a:t>Politiques, stratégies et programmes: synthèse</a:t>
            </a:r>
          </a:p>
        </p:txBody>
      </p:sp>
      <p:sp>
        <p:nvSpPr>
          <p:cNvPr id="3" name="Content Placeholder 2"/>
          <p:cNvSpPr>
            <a:spLocks noGrp="1"/>
          </p:cNvSpPr>
          <p:nvPr>
            <p:ph sz="half" idx="1"/>
          </p:nvPr>
        </p:nvSpPr>
        <p:spPr>
          <a:xfrm>
            <a:off x="450000" y="837000"/>
            <a:ext cx="7938424" cy="3452227"/>
          </a:xfrm>
        </p:spPr>
        <p:txBody>
          <a:bodyPr wrap="square">
            <a:spAutoFit/>
          </a:bodyPr>
          <a:lstStyle/>
          <a:p>
            <a:pPr marL="0" indent="0">
              <a:buNone/>
            </a:pPr>
            <a:r>
              <a:rPr lang="fr-FR" sz="1300" b="0" dirty="0"/>
              <a:t>Au niveau national, presque tous les pays signalent une forme ou une autre d’activité </a:t>
            </a:r>
            <a:r>
              <a:rPr lang="fr-FR" sz="1300" dirty="0"/>
              <a:t>non juridiquement contraignante </a:t>
            </a:r>
            <a:r>
              <a:rPr lang="fr-FR" sz="1300" b="0" dirty="0"/>
              <a:t>concernant les systèmes fondés sur l’IA et la robotique de pointe. </a:t>
            </a:r>
          </a:p>
          <a:p>
            <a:pPr marL="0" indent="0">
              <a:buNone/>
            </a:pPr>
            <a:endParaRPr lang="en-GB" sz="400" b="0" dirty="0"/>
          </a:p>
          <a:p>
            <a:pPr marL="0" indent="0">
              <a:buNone/>
            </a:pPr>
            <a:r>
              <a:rPr lang="fr-FR" sz="1300" b="0" dirty="0"/>
              <a:t>Les pays européens offrent de très nombreux </a:t>
            </a:r>
            <a:r>
              <a:rPr lang="fr-FR" sz="1300" dirty="0"/>
              <a:t>programmes sectoriels</a:t>
            </a:r>
            <a:r>
              <a:rPr lang="fr-FR" sz="1300" b="0" dirty="0"/>
              <a:t>, </a:t>
            </a:r>
            <a:r>
              <a:rPr lang="fr-FR" sz="1300" dirty="0"/>
              <a:t>orientations</a:t>
            </a:r>
            <a:r>
              <a:rPr lang="fr-FR" sz="1300" b="0" dirty="0"/>
              <a:t> des partenaires sociaux ou </a:t>
            </a:r>
            <a:r>
              <a:rPr lang="fr-FR" sz="1300" dirty="0"/>
              <a:t>recommandations</a:t>
            </a:r>
            <a:r>
              <a:rPr lang="fr-FR" sz="1300" b="0" dirty="0"/>
              <a:t> des grandes parties prenantes ou de l’État. </a:t>
            </a:r>
          </a:p>
          <a:p>
            <a:pPr marL="0" indent="0">
              <a:buNone/>
            </a:pPr>
            <a:endParaRPr lang="en-GB" sz="400" b="0" dirty="0"/>
          </a:p>
          <a:p>
            <a:pPr marL="0" indent="0">
              <a:buNone/>
            </a:pPr>
            <a:r>
              <a:rPr lang="fr-FR" sz="1300" b="0" dirty="0"/>
              <a:t>Un grand nombre de pays font également état </a:t>
            </a:r>
            <a:r>
              <a:rPr lang="fr-FR" sz="1300" dirty="0"/>
              <a:t>d’activités</a:t>
            </a:r>
            <a:r>
              <a:rPr lang="fr-FR" sz="1300" b="0" dirty="0"/>
              <a:t> insuffisantes. Cela résultat peut sembler frappant, car il va fortement dans le sens de ce que l’on appelle souvent «</a:t>
            </a:r>
            <a:r>
              <a:rPr lang="fr-FR" sz="1300" b="0" dirty="0" err="1"/>
              <a:t>Knowing-Doing</a:t>
            </a:r>
            <a:r>
              <a:rPr lang="fr-FR" sz="1300" b="0" dirty="0"/>
              <a:t> Gap» (écart entre savoir et faire), ou écart entre la mise à disposition de connaissances (par le biais d’initiatives, programmes ou recommandations) et leur utilisation et application pratiques. </a:t>
            </a:r>
          </a:p>
          <a:p>
            <a:pPr marL="0" indent="0">
              <a:buNone/>
            </a:pPr>
            <a:endParaRPr lang="en-GB" sz="400" b="0" dirty="0"/>
          </a:p>
          <a:p>
            <a:pPr marL="0" indent="0">
              <a:buNone/>
            </a:pPr>
            <a:r>
              <a:rPr lang="fr-FR" sz="1300" b="0" dirty="0"/>
              <a:t>À un niveau plus global, il existe de nombreuses </a:t>
            </a:r>
            <a:r>
              <a:rPr lang="fr-FR" sz="1300" dirty="0"/>
              <a:t>campagnes, actions, stratégies </a:t>
            </a:r>
            <a:r>
              <a:rPr lang="fr-FR" sz="1300" b="0" dirty="0"/>
              <a:t>et </a:t>
            </a:r>
            <a:r>
              <a:rPr lang="fr-FR" sz="1300" dirty="0"/>
              <a:t>visions</a:t>
            </a:r>
            <a:r>
              <a:rPr lang="fr-FR" sz="1300" b="0" dirty="0"/>
              <a:t>. À un niveau plus spécifique (industries, emplois ou tâches spécifiques), le point de vue se brouille (s’agissant par exemple de recommandations précises pour la conception du système ou du lieu de travail). </a:t>
            </a:r>
          </a:p>
          <a:p>
            <a:pPr marL="0" indent="0">
              <a:buNone/>
            </a:pPr>
            <a:endParaRPr lang="en-GB" sz="400" b="0" dirty="0"/>
          </a:p>
          <a:p>
            <a:pPr marL="0" indent="0">
              <a:buNone/>
            </a:pPr>
            <a:r>
              <a:rPr lang="fr-FR" sz="1300" b="0" dirty="0"/>
              <a:t>Ils estiment également que la sensibilisation est cruciale et que les décideurs politiques auront un rôle important à jouer pour mettre cette considération en lumière.</a:t>
            </a:r>
          </a:p>
        </p:txBody>
      </p:sp>
    </p:spTree>
    <p:extLst>
      <p:ext uri="{BB962C8B-B14F-4D97-AF65-F5344CB8AC3E}">
        <p14:creationId xmlns:p14="http://schemas.microsoft.com/office/powerpoint/2010/main" val="1030144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4565"/>
            <a:ext cx="7559873" cy="646331"/>
          </a:xfrm>
        </p:spPr>
        <p:txBody>
          <a:bodyPr>
            <a:spAutoFit/>
          </a:bodyPr>
          <a:lstStyle/>
          <a:p>
            <a:r>
              <a:rPr lang="fr-FR"/>
              <a:t>Robotique de pointe et systèmes fondés sur l’IA pour l’automatisation des tâches: objectifs du projet</a:t>
            </a:r>
          </a:p>
        </p:txBody>
      </p:sp>
      <p:sp>
        <p:nvSpPr>
          <p:cNvPr id="3" name="Content Placeholder 2"/>
          <p:cNvSpPr>
            <a:spLocks noGrp="1"/>
          </p:cNvSpPr>
          <p:nvPr>
            <p:ph sz="half" idx="1"/>
          </p:nvPr>
        </p:nvSpPr>
        <p:spPr>
          <a:xfrm>
            <a:off x="450000" y="837000"/>
            <a:ext cx="7560000" cy="1402948"/>
          </a:xfrm>
        </p:spPr>
        <p:txBody>
          <a:bodyPr>
            <a:spAutoFit/>
          </a:bodyPr>
          <a:lstStyle/>
          <a:p>
            <a:pPr algn="just"/>
            <a:r>
              <a:rPr lang="fr-FR" b="0" dirty="0"/>
              <a:t>Établir une vue d’ensemble des politiques, des recherches et des pratiques en matière de robotique de pointe et de systèmes fondés sur l’IA pour l’automatisation des tâches physiques et cognitives, et évaluer leurs incidences sur la SST.</a:t>
            </a:r>
          </a:p>
          <a:p>
            <a:pPr algn="just"/>
            <a:r>
              <a:rPr lang="fr-FR" b="0" dirty="0"/>
              <a:t>Examiner les potentielles conséquences pour la sécurité et la santé des travailleurs, et identifier les principaux risques, défis et opportunités pour la prévention, les politiques et les pratiques.</a:t>
            </a:r>
          </a:p>
        </p:txBody>
      </p:sp>
      <p:sp>
        <p:nvSpPr>
          <p:cNvPr id="4" name="TextBox 3"/>
          <p:cNvSpPr txBox="1"/>
          <p:nvPr/>
        </p:nvSpPr>
        <p:spPr>
          <a:xfrm>
            <a:off x="5292080" y="2499742"/>
            <a:ext cx="2232248" cy="715581"/>
          </a:xfrm>
          <a:prstGeom prst="rect">
            <a:avLst/>
          </a:prstGeom>
          <a:noFill/>
        </p:spPr>
        <p:txBody>
          <a:bodyPr wrap="square" rtlCol="0">
            <a:spAutoFit/>
          </a:bodyPr>
          <a:lstStyle/>
          <a:p>
            <a:r>
              <a:rPr lang="fr-FR" sz="1350" b="1" dirty="0"/>
              <a:t>10 études de cas à élaborer à la suite des recherches sur le terrain.</a:t>
            </a:r>
          </a:p>
        </p:txBody>
      </p:sp>
      <p:pic>
        <p:nvPicPr>
          <p:cNvPr id="1026" name="Picture 2" descr="EU-OSHA on Twitter: &quot;Learn by example and help tackling work-related MSDs:  'Think of me — your back' is just one of the prevention initiatives as  result of the policy approach adopted in"/>
          <p:cNvPicPr>
            <a:picLocks noChangeAspect="1" noChangeArrowheads="1"/>
          </p:cNvPicPr>
          <p:nvPr/>
        </p:nvPicPr>
        <p:blipFill rotWithShape="1">
          <a:blip r:embed="rId3">
            <a:extLst>
              <a:ext uri="{28A0092B-C50C-407E-A947-70E740481C1C}">
                <a14:useLocalDpi xmlns:a14="http://schemas.microsoft.com/office/drawing/2010/main" val="0"/>
              </a:ext>
            </a:extLst>
          </a:blip>
          <a:srcRect t="13186"/>
          <a:stretch/>
        </p:blipFill>
        <p:spPr bwMode="auto">
          <a:xfrm>
            <a:off x="1253419" y="2433181"/>
            <a:ext cx="3716282" cy="1784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117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267494"/>
            <a:ext cx="7559873" cy="367200"/>
          </a:xfrm>
        </p:spPr>
        <p:txBody>
          <a:bodyPr/>
          <a:lstStyle/>
          <a:p>
            <a:r>
              <a:rPr lang="fr-FR" sz="2400" dirty="0"/>
              <a:t>Merci!</a:t>
            </a:r>
          </a:p>
        </p:txBody>
      </p:sp>
      <p:sp>
        <p:nvSpPr>
          <p:cNvPr id="12" name="Title 1"/>
          <p:cNvSpPr txBox="1">
            <a:spLocks/>
          </p:cNvSpPr>
          <p:nvPr/>
        </p:nvSpPr>
        <p:spPr>
          <a:xfrm>
            <a:off x="4429978" y="692937"/>
            <a:ext cx="4416315" cy="3770263"/>
          </a:xfrm>
          <a:prstGeom prst="rect">
            <a:avLst/>
          </a:prstGeom>
        </p:spPr>
        <p:txBody>
          <a:bodyPr vert="horz" wrap="square" lIns="91440" tIns="45720" rIns="91440" bIns="45720" rtlCol="0" anchor="ctr">
            <a:spAutoFit/>
          </a:bodyPr>
          <a:lst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71450" indent="-171450">
              <a:spcBef>
                <a:spcPts val="600"/>
              </a:spcBef>
              <a:buClr>
                <a:srgbClr val="003399"/>
              </a:buClr>
              <a:buFont typeface="Wingdings" panose="05000000000000000000" pitchFamily="2" charset="2"/>
              <a:buChar char="§"/>
            </a:pPr>
            <a:r>
              <a:rPr lang="fr-FR" sz="1200" b="0" dirty="0">
                <a:solidFill>
                  <a:srgbClr val="003399"/>
                </a:solidFill>
              </a:rPr>
              <a:t>RAPPORT</a:t>
            </a:r>
            <a:r>
              <a:rPr lang="fr-FR" sz="1200" dirty="0">
                <a:solidFill>
                  <a:srgbClr val="003399"/>
                </a:solidFill>
              </a:rPr>
              <a:t> «</a:t>
            </a:r>
            <a:r>
              <a:rPr lang="fr-FR" sz="1200" dirty="0">
                <a:solidFill>
                  <a:srgbClr val="003399"/>
                </a:solidFill>
                <a:hlinkClick r:id="rId3"/>
              </a:rPr>
              <a:t>La robotique de pointe, l’intelligence artificielle (IA) et l’automatisation des tâches: définitions, utilisations, politiques et stratégies et sécurité et santé au travail</a:t>
            </a:r>
            <a:r>
              <a:rPr lang="fr-FR" sz="1200" dirty="0">
                <a:solidFill>
                  <a:srgbClr val="003399"/>
                </a:solidFill>
              </a:rPr>
              <a:t>»</a:t>
            </a:r>
            <a:r>
              <a:rPr lang="fr-FR" sz="1200" b="0" dirty="0">
                <a:solidFill>
                  <a:srgbClr val="000000"/>
                </a:solidFill>
              </a:rPr>
              <a:t> </a:t>
            </a:r>
          </a:p>
          <a:p>
            <a:pPr marL="171450" indent="-171450">
              <a:spcBef>
                <a:spcPts val="600"/>
              </a:spcBef>
              <a:buClr>
                <a:srgbClr val="003399"/>
              </a:buClr>
              <a:buFont typeface="Wingdings" panose="05000000000000000000" pitchFamily="2" charset="2"/>
              <a:buChar char="§"/>
            </a:pPr>
            <a:endParaRPr lang="en-GB" sz="1200" dirty="0">
              <a:solidFill>
                <a:srgbClr val="003399"/>
              </a:solidFill>
            </a:endParaRPr>
          </a:p>
          <a:p>
            <a:pPr marL="171450" indent="-171450">
              <a:spcBef>
                <a:spcPts val="600"/>
              </a:spcBef>
              <a:buClr>
                <a:srgbClr val="003399"/>
              </a:buClr>
              <a:buFont typeface="Wingdings" panose="05000000000000000000" pitchFamily="2" charset="2"/>
              <a:buChar char="§"/>
            </a:pPr>
            <a:r>
              <a:rPr lang="fr-FR" sz="1200" b="0" dirty="0">
                <a:solidFill>
                  <a:srgbClr val="003399"/>
                </a:solidFill>
              </a:rPr>
              <a:t>BROCHURE</a:t>
            </a:r>
            <a:r>
              <a:rPr lang="fr-FR" sz="1200" dirty="0">
                <a:solidFill>
                  <a:srgbClr val="003399"/>
                </a:solidFill>
              </a:rPr>
              <a:t> «</a:t>
            </a:r>
            <a:r>
              <a:rPr lang="fr-FR" sz="1200" dirty="0">
                <a:solidFill>
                  <a:srgbClr val="003399"/>
                </a:solidFill>
                <a:hlinkClick r:id="rId4"/>
              </a:rPr>
              <a:t>Le numérique et la sécurité et la santé au travail</a:t>
            </a:r>
            <a:r>
              <a:rPr lang="fr-FR" sz="1200" dirty="0">
                <a:solidFill>
                  <a:srgbClr val="003399"/>
                </a:solidFill>
              </a:rPr>
              <a:t>»</a:t>
            </a:r>
            <a:r>
              <a:rPr lang="fr-FR" sz="1100" b="0" dirty="0">
                <a:solidFill>
                  <a:srgbClr val="000000"/>
                </a:solidFill>
              </a:rPr>
              <a:t> (dans 19 langues)</a:t>
            </a:r>
          </a:p>
          <a:p>
            <a:pPr marL="171450" indent="-171450">
              <a:spcBef>
                <a:spcPts val="600"/>
              </a:spcBef>
              <a:buClr>
                <a:srgbClr val="003399"/>
              </a:buClr>
              <a:buFont typeface="Wingdings" panose="05000000000000000000" pitchFamily="2" charset="2"/>
              <a:buChar char="§"/>
            </a:pPr>
            <a:endParaRPr lang="en-GB" sz="1100" b="0" dirty="0">
              <a:solidFill>
                <a:srgbClr val="000000"/>
              </a:solidFill>
            </a:endParaRPr>
          </a:p>
          <a:p>
            <a:pPr marL="171450" indent="-171450">
              <a:spcBef>
                <a:spcPts val="600"/>
              </a:spcBef>
              <a:buClr>
                <a:srgbClr val="003399"/>
              </a:buClr>
              <a:buFont typeface="Wingdings" panose="05000000000000000000" pitchFamily="2" charset="2"/>
              <a:buChar char="§"/>
            </a:pPr>
            <a:r>
              <a:rPr lang="fr-FR" sz="1200" b="0" dirty="0">
                <a:solidFill>
                  <a:srgbClr val="003399"/>
                </a:solidFill>
              </a:rPr>
              <a:t>NOTE D’ ORIENTATION </a:t>
            </a:r>
            <a:r>
              <a:rPr lang="fr-FR" sz="1200" dirty="0">
                <a:solidFill>
                  <a:srgbClr val="003399"/>
                </a:solidFill>
              </a:rPr>
              <a:t>«</a:t>
            </a:r>
            <a:r>
              <a:rPr lang="fr-FR" sz="1200" dirty="0">
                <a:solidFill>
                  <a:srgbClr val="003399"/>
                </a:solidFill>
                <a:hlinkClick r:id="rId5"/>
              </a:rPr>
              <a:t>Impact de l’intelligence artificielle sur la sécurité et la santé au travail</a:t>
            </a:r>
            <a:r>
              <a:rPr lang="fr-FR" sz="1200" dirty="0">
                <a:solidFill>
                  <a:srgbClr val="003399"/>
                </a:solidFill>
              </a:rPr>
              <a:t>»</a:t>
            </a:r>
            <a:r>
              <a:rPr lang="fr-FR" sz="1050" b="0" dirty="0">
                <a:solidFill>
                  <a:srgbClr val="000000"/>
                </a:solidFill>
              </a:rPr>
              <a:t> </a:t>
            </a:r>
          </a:p>
          <a:p>
            <a:pPr marL="171450" indent="-171450">
              <a:spcBef>
                <a:spcPts val="600"/>
              </a:spcBef>
              <a:buClr>
                <a:srgbClr val="003399"/>
              </a:buClr>
              <a:buFont typeface="Wingdings" panose="05000000000000000000" pitchFamily="2" charset="2"/>
              <a:buChar char="§"/>
            </a:pPr>
            <a:endParaRPr lang="en-GB" sz="1050" dirty="0">
              <a:solidFill>
                <a:srgbClr val="003399"/>
              </a:solidFill>
            </a:endParaRPr>
          </a:p>
          <a:p>
            <a:pPr marL="171450" indent="-171450">
              <a:spcBef>
                <a:spcPts val="600"/>
              </a:spcBef>
              <a:buClr>
                <a:srgbClr val="003399"/>
              </a:buClr>
              <a:buFont typeface="Wingdings" panose="05000000000000000000" pitchFamily="2" charset="2"/>
              <a:buChar char="§"/>
            </a:pPr>
            <a:r>
              <a:rPr lang="fr-FR" sz="1200" b="0" dirty="0">
                <a:solidFill>
                  <a:srgbClr val="003399"/>
                </a:solidFill>
              </a:rPr>
              <a:t>NOTE D’ ORIENTATION </a:t>
            </a:r>
            <a:r>
              <a:rPr lang="fr-FR" sz="1200" dirty="0">
                <a:solidFill>
                  <a:srgbClr val="003399"/>
                </a:solidFill>
              </a:rPr>
              <a:t>«</a:t>
            </a:r>
            <a:r>
              <a:rPr lang="fr-FR" sz="1200" dirty="0">
                <a:solidFill>
                  <a:srgbClr val="003399"/>
                </a:solidFill>
                <a:hlinkClick r:id="rId6"/>
              </a:rPr>
              <a:t>Intelligence artificielle, robotique de pointe et automatisation des tâches au travail: taxonomie, politiques et stratégies en Europe</a:t>
            </a:r>
            <a:r>
              <a:rPr lang="fr-FR" sz="1200" b="0" dirty="0">
                <a:solidFill>
                  <a:srgbClr val="000000"/>
                </a:solidFill>
              </a:rPr>
              <a:t>»</a:t>
            </a:r>
            <a:r>
              <a:rPr lang="fr-FR" sz="1050" b="0" dirty="0">
                <a:solidFill>
                  <a:srgbClr val="000000"/>
                </a:solidFill>
              </a:rPr>
              <a:t> </a:t>
            </a:r>
            <a:br>
              <a:rPr lang="fr-FR" sz="1050" b="0" dirty="0">
                <a:solidFill>
                  <a:srgbClr val="000000"/>
                </a:solidFill>
              </a:rPr>
            </a:br>
            <a:endParaRPr lang="fr-FR" sz="1050" b="0" dirty="0">
              <a:solidFill>
                <a:srgbClr val="000000"/>
              </a:solidFill>
            </a:endParaRPr>
          </a:p>
          <a:p>
            <a:pPr algn="ctr"/>
            <a:r>
              <a:rPr lang="fr-FR" sz="1200" dirty="0">
                <a:solidFill>
                  <a:srgbClr val="003399"/>
                </a:solidFill>
              </a:rPr>
              <a:t>Plus encore sur la numérisation et la SST </a:t>
            </a:r>
          </a:p>
          <a:p>
            <a:pPr algn="ctr"/>
            <a:r>
              <a:rPr lang="fr-FR" sz="1050" b="0" dirty="0">
                <a:solidFill>
                  <a:srgbClr val="000000"/>
                </a:solidFill>
              </a:rPr>
              <a:t>à l’adresse suivante:</a:t>
            </a:r>
            <a:br>
              <a:rPr lang="fr-FR" sz="1200" dirty="0">
                <a:solidFill>
                  <a:srgbClr val="003399"/>
                </a:solidFill>
              </a:rPr>
            </a:br>
            <a:r>
              <a:rPr lang="fr-FR" sz="1050" b="0" dirty="0">
                <a:hlinkClick r:id="rId7"/>
              </a:rPr>
              <a:t>https://osha.europa.eu/fr/themes/digitalisation-work</a:t>
            </a:r>
            <a:endParaRPr lang="fr-FR" sz="1050" b="0" dirty="0"/>
          </a:p>
        </p:txBody>
      </p:sp>
      <p:pic>
        <p:nvPicPr>
          <p:cNvPr id="7" name="Picture 6"/>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rot="20983796">
            <a:off x="589137" y="782733"/>
            <a:ext cx="3557396" cy="3588878"/>
          </a:xfrm>
          <a:prstGeom prst="rect">
            <a:avLst/>
          </a:prstGeom>
        </p:spPr>
      </p:pic>
      <p:pic>
        <p:nvPicPr>
          <p:cNvPr id="3" name="Picture 2" descr="A black cursor pointing towards the camera&#10;&#10;Description automatically generated">
            <a:extLst>
              <a:ext uri="{FF2B5EF4-FFF2-40B4-BE49-F238E27FC236}">
                <a16:creationId xmlns:a16="http://schemas.microsoft.com/office/drawing/2014/main" id="{E5751109-FD0B-B19B-0766-AFC1D20CBEFF}"/>
              </a:ext>
            </a:extLst>
          </p:cNvPr>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11443" y="1347614"/>
            <a:ext cx="311080" cy="311080"/>
          </a:xfrm>
          <a:prstGeom prst="rect">
            <a:avLst/>
          </a:prstGeom>
        </p:spPr>
      </p:pic>
      <p:pic>
        <p:nvPicPr>
          <p:cNvPr id="4" name="Picture 3" descr="A black cursor pointing towards the camera&#10;&#10;Description automatically generated">
            <a:extLst>
              <a:ext uri="{FF2B5EF4-FFF2-40B4-BE49-F238E27FC236}">
                <a16:creationId xmlns:a16="http://schemas.microsoft.com/office/drawing/2014/main" id="{4FAB50D2-96C4-9EFC-BD76-7FF5A130B576}"/>
              </a:ext>
            </a:extLst>
          </p:cNvPr>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486588" y="2067694"/>
            <a:ext cx="311080" cy="311080"/>
          </a:xfrm>
          <a:prstGeom prst="rect">
            <a:avLst/>
          </a:prstGeom>
        </p:spPr>
      </p:pic>
      <p:pic>
        <p:nvPicPr>
          <p:cNvPr id="5" name="Picture 4" descr="A black cursor pointing towards the camera&#10;&#10;Description automatically generated">
            <a:extLst>
              <a:ext uri="{FF2B5EF4-FFF2-40B4-BE49-F238E27FC236}">
                <a16:creationId xmlns:a16="http://schemas.microsoft.com/office/drawing/2014/main" id="{B88E1102-0026-E328-78DB-A17EC7CDA8EB}"/>
              </a:ext>
            </a:extLst>
          </p:cNvPr>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129192" y="2715766"/>
            <a:ext cx="311080" cy="311080"/>
          </a:xfrm>
          <a:prstGeom prst="rect">
            <a:avLst/>
          </a:prstGeom>
        </p:spPr>
      </p:pic>
      <p:pic>
        <p:nvPicPr>
          <p:cNvPr id="6" name="Picture 5" descr="A black cursor pointing towards the camera&#10;&#10;Description automatically generated">
            <a:extLst>
              <a:ext uri="{FF2B5EF4-FFF2-40B4-BE49-F238E27FC236}">
                <a16:creationId xmlns:a16="http://schemas.microsoft.com/office/drawing/2014/main" id="{AD2D3634-E1AC-67AE-4801-8996C8DF0A8D}"/>
              </a:ext>
            </a:extLst>
          </p:cNvPr>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410357" y="3795886"/>
            <a:ext cx="311080" cy="311080"/>
          </a:xfrm>
          <a:prstGeom prst="rect">
            <a:avLst/>
          </a:prstGeom>
        </p:spPr>
      </p:pic>
    </p:spTree>
    <p:extLst>
      <p:ext uri="{BB962C8B-B14F-4D97-AF65-F5344CB8AC3E}">
        <p14:creationId xmlns:p14="http://schemas.microsoft.com/office/powerpoint/2010/main" val="1630488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Introduction: définitions</a:t>
            </a:r>
          </a:p>
        </p:txBody>
      </p:sp>
      <p:sp>
        <p:nvSpPr>
          <p:cNvPr id="4" name="Rechteck 3"/>
          <p:cNvSpPr/>
          <p:nvPr/>
        </p:nvSpPr>
        <p:spPr>
          <a:xfrm>
            <a:off x="1157714" y="2030492"/>
            <a:ext cx="2711748" cy="369332"/>
          </a:xfrm>
          <a:prstGeom prst="rect">
            <a:avLst/>
          </a:prstGeom>
        </p:spPr>
        <p:txBody>
          <a:bodyPr wrap="square">
            <a:spAutoFit/>
          </a:bodyPr>
          <a:lstStyle/>
          <a:p>
            <a:r>
              <a:rPr lang="fr-FR" b="1" dirty="0">
                <a:solidFill>
                  <a:srgbClr val="003399"/>
                </a:solidFill>
              </a:rPr>
              <a:t>Robotique de pointe:</a:t>
            </a:r>
          </a:p>
        </p:txBody>
      </p:sp>
      <p:sp>
        <p:nvSpPr>
          <p:cNvPr id="9" name="Rechteck 8"/>
          <p:cNvSpPr/>
          <p:nvPr/>
        </p:nvSpPr>
        <p:spPr>
          <a:xfrm>
            <a:off x="4644008" y="2030492"/>
            <a:ext cx="2088232" cy="369332"/>
          </a:xfrm>
          <a:prstGeom prst="rect">
            <a:avLst/>
          </a:prstGeom>
        </p:spPr>
        <p:txBody>
          <a:bodyPr wrap="square">
            <a:spAutoFit/>
          </a:bodyPr>
          <a:lstStyle/>
          <a:p>
            <a:r>
              <a:rPr lang="fr-FR" b="1" dirty="0" err="1">
                <a:solidFill>
                  <a:srgbClr val="003399"/>
                </a:solidFill>
              </a:rPr>
              <a:t>TICs</a:t>
            </a:r>
            <a:r>
              <a:rPr lang="fr-FR" b="1" dirty="0">
                <a:solidFill>
                  <a:srgbClr val="003399"/>
                </a:solidFill>
              </a:rPr>
              <a:t> intelligents:</a:t>
            </a:r>
          </a:p>
        </p:txBody>
      </p:sp>
      <p:sp>
        <p:nvSpPr>
          <p:cNvPr id="6" name="Textfeld 5"/>
          <p:cNvSpPr txBox="1"/>
          <p:nvPr/>
        </p:nvSpPr>
        <p:spPr>
          <a:xfrm>
            <a:off x="1356196" y="2499742"/>
            <a:ext cx="2711748" cy="1815882"/>
          </a:xfrm>
          <a:prstGeom prst="rect">
            <a:avLst/>
          </a:prstGeom>
          <a:noFill/>
        </p:spPr>
        <p:txBody>
          <a:bodyPr wrap="square" rtlCol="0">
            <a:spAutoFit/>
          </a:bodyPr>
          <a:lstStyle/>
          <a:p>
            <a:pPr marL="285750" indent="-285750">
              <a:buFont typeface="Wingdings" panose="05000000000000000000" pitchFamily="2" charset="2"/>
              <a:buChar char="§"/>
            </a:pPr>
            <a:r>
              <a:rPr lang="fr-FR" sz="1400" dirty="0">
                <a:solidFill>
                  <a:srgbClr val="003399"/>
                </a:solidFill>
              </a:rPr>
              <a:t>Robots collaboratifs («cobots»)</a:t>
            </a:r>
          </a:p>
          <a:p>
            <a:pPr marL="285750" indent="-285750">
              <a:buFont typeface="Wingdings" panose="05000000000000000000" pitchFamily="2" charset="2"/>
              <a:buChar char="§"/>
            </a:pPr>
            <a:r>
              <a:rPr lang="fr-FR" sz="1400" dirty="0">
                <a:solidFill>
                  <a:srgbClr val="003399"/>
                </a:solidFill>
              </a:rPr>
              <a:t>Robots industriels</a:t>
            </a:r>
          </a:p>
          <a:p>
            <a:pPr marL="285750" indent="-285750">
              <a:buFont typeface="Wingdings" panose="05000000000000000000" pitchFamily="2" charset="2"/>
              <a:buChar char="§"/>
            </a:pPr>
            <a:r>
              <a:rPr lang="fr-FR" sz="1400" dirty="0">
                <a:solidFill>
                  <a:srgbClr val="003399"/>
                </a:solidFill>
              </a:rPr>
              <a:t>Robots de service</a:t>
            </a:r>
          </a:p>
          <a:p>
            <a:pPr marL="285750" indent="-285750">
              <a:buFont typeface="Wingdings" panose="05000000000000000000" pitchFamily="2" charset="2"/>
              <a:buChar char="§"/>
            </a:pPr>
            <a:r>
              <a:rPr lang="fr-FR" sz="1400" dirty="0">
                <a:solidFill>
                  <a:srgbClr val="003399"/>
                </a:solidFill>
              </a:rPr>
              <a:t>Robots de transport</a:t>
            </a:r>
          </a:p>
          <a:p>
            <a:pPr marL="285750" indent="-285750">
              <a:buFont typeface="Wingdings" panose="05000000000000000000" pitchFamily="2" charset="2"/>
              <a:buChar char="§"/>
            </a:pPr>
            <a:r>
              <a:rPr lang="fr-FR" sz="1400" dirty="0">
                <a:solidFill>
                  <a:srgbClr val="003399"/>
                </a:solidFill>
              </a:rPr>
              <a:t>Robots éducatifs</a:t>
            </a:r>
          </a:p>
          <a:p>
            <a:pPr marL="285750" indent="-285750">
              <a:buFont typeface="Wingdings" panose="05000000000000000000" pitchFamily="2" charset="2"/>
              <a:buChar char="§"/>
            </a:pPr>
            <a:r>
              <a:rPr lang="fr-FR" sz="1400" dirty="0">
                <a:solidFill>
                  <a:srgbClr val="003399"/>
                </a:solidFill>
              </a:rPr>
              <a:t>Robots de construction</a:t>
            </a:r>
          </a:p>
          <a:p>
            <a:pPr marL="285750" indent="-285750">
              <a:buFont typeface="Wingdings" panose="05000000000000000000" pitchFamily="2" charset="2"/>
              <a:buChar char="§"/>
            </a:pPr>
            <a:r>
              <a:rPr lang="fr-FR" sz="1400" dirty="0">
                <a:solidFill>
                  <a:srgbClr val="003399"/>
                </a:solidFill>
              </a:rPr>
              <a:t>…</a:t>
            </a:r>
          </a:p>
        </p:txBody>
      </p:sp>
      <p:sp>
        <p:nvSpPr>
          <p:cNvPr id="14" name="Textfeld 13"/>
          <p:cNvSpPr txBox="1"/>
          <p:nvPr/>
        </p:nvSpPr>
        <p:spPr>
          <a:xfrm>
            <a:off x="4823668" y="2499742"/>
            <a:ext cx="3060700" cy="1384995"/>
          </a:xfrm>
          <a:prstGeom prst="rect">
            <a:avLst/>
          </a:prstGeom>
          <a:noFill/>
        </p:spPr>
        <p:txBody>
          <a:bodyPr wrap="square" rtlCol="0">
            <a:spAutoFit/>
          </a:bodyPr>
          <a:lstStyle/>
          <a:p>
            <a:pPr marL="285750" indent="-285750">
              <a:buFont typeface="Wingdings" panose="05000000000000000000" pitchFamily="2" charset="2"/>
              <a:buChar char="§"/>
            </a:pPr>
            <a:r>
              <a:rPr lang="fr-FR" sz="1400" dirty="0">
                <a:solidFill>
                  <a:srgbClr val="003399"/>
                </a:solidFill>
              </a:rPr>
              <a:t>Logiciels d’intelligence artificielle</a:t>
            </a:r>
          </a:p>
          <a:p>
            <a:pPr marL="285750" indent="-285750">
              <a:buFont typeface="Wingdings" panose="05000000000000000000" pitchFamily="2" charset="2"/>
              <a:buChar char="§"/>
            </a:pPr>
            <a:r>
              <a:rPr lang="fr-FR" sz="1400" dirty="0">
                <a:solidFill>
                  <a:srgbClr val="003399"/>
                </a:solidFill>
              </a:rPr>
              <a:t>Apprentissage automatique</a:t>
            </a:r>
          </a:p>
          <a:p>
            <a:pPr marL="285750" indent="-285750">
              <a:buFont typeface="Wingdings" panose="05000000000000000000" pitchFamily="2" charset="2"/>
              <a:buChar char="§"/>
            </a:pPr>
            <a:r>
              <a:rPr lang="fr-FR" sz="1400" dirty="0">
                <a:solidFill>
                  <a:srgbClr val="003399"/>
                </a:solidFill>
              </a:rPr>
              <a:t>Informatique dématérialisée</a:t>
            </a:r>
          </a:p>
          <a:p>
            <a:pPr marL="285750" indent="-285750">
              <a:buFont typeface="Wingdings" panose="05000000000000000000" pitchFamily="2" charset="2"/>
              <a:buChar char="§"/>
            </a:pPr>
            <a:r>
              <a:rPr lang="fr-FR" sz="1400" dirty="0">
                <a:solidFill>
                  <a:srgbClr val="003399"/>
                </a:solidFill>
              </a:rPr>
              <a:t>Réalité augmentée</a:t>
            </a:r>
          </a:p>
          <a:p>
            <a:pPr marL="285750" indent="-285750">
              <a:buFont typeface="Wingdings" panose="05000000000000000000" pitchFamily="2" charset="2"/>
              <a:buChar char="§"/>
            </a:pPr>
            <a:r>
              <a:rPr lang="fr-FR" sz="1400" dirty="0">
                <a:solidFill>
                  <a:srgbClr val="003399"/>
                </a:solidFill>
              </a:rPr>
              <a:t>Apprentissage profond</a:t>
            </a:r>
          </a:p>
          <a:p>
            <a:pPr marL="285750" indent="-285750">
              <a:buFont typeface="Wingdings" panose="05000000000000000000" pitchFamily="2" charset="2"/>
              <a:buChar char="§"/>
            </a:pPr>
            <a:r>
              <a:rPr lang="fr-FR" sz="1400" dirty="0">
                <a:solidFill>
                  <a:srgbClr val="003399"/>
                </a:solidFill>
              </a:rPr>
              <a:t>…</a:t>
            </a:r>
          </a:p>
        </p:txBody>
      </p:sp>
      <p:sp>
        <p:nvSpPr>
          <p:cNvPr id="15" name="Textfeld 2"/>
          <p:cNvSpPr txBox="1">
            <a:spLocks noChangeArrowheads="1"/>
          </p:cNvSpPr>
          <p:nvPr/>
        </p:nvSpPr>
        <p:spPr bwMode="auto">
          <a:xfrm>
            <a:off x="1115616" y="968990"/>
            <a:ext cx="6408712" cy="954107"/>
          </a:xfrm>
          <a:prstGeom prst="rect">
            <a:avLst/>
          </a:prstGeom>
          <a:solidFill>
            <a:srgbClr val="FFFFFF"/>
          </a:solidFill>
          <a:ln w="12700">
            <a:solidFill>
              <a:srgbClr val="00499A"/>
            </a:solidFill>
            <a:miter lim="800000"/>
            <a:headEnd/>
            <a:tailEnd/>
          </a:ln>
        </p:spPr>
        <p:txBody>
          <a:bodyPr rot="0" vert="horz" wrap="square" lIns="91440" tIns="45720" rIns="91440" bIns="45720" anchor="t" anchorCtr="0">
            <a:spAutoFit/>
          </a:bodyPr>
          <a:lstStyle/>
          <a:p>
            <a:pPr algn="just">
              <a:spcBef>
                <a:spcPts val="600"/>
              </a:spcBef>
              <a:spcAft>
                <a:spcPts val="600"/>
              </a:spcAft>
            </a:pPr>
            <a:r>
              <a:rPr lang="fr-FR" sz="1400" b="1" dirty="0">
                <a:solidFill>
                  <a:srgbClr val="003399"/>
                </a:solidFill>
                <a:effectLst/>
                <a:latin typeface="Arial" panose="020B0604020202020204" pitchFamily="34" charset="0"/>
                <a:ea typeface="SimSun" panose="02010600030101010101" pitchFamily="2" charset="-122"/>
                <a:cs typeface="Arial" panose="020B0604020202020204" pitchFamily="34" charset="0"/>
              </a:rPr>
              <a:t>L’automatisation</a:t>
            </a:r>
            <a:r>
              <a:rPr lang="fr-FR" sz="1400" dirty="0">
                <a:solidFill>
                  <a:srgbClr val="003399"/>
                </a:solidFill>
                <a:effectLst/>
                <a:latin typeface="Arial" panose="020B0604020202020204" pitchFamily="34" charset="0"/>
                <a:ea typeface="SimSun" panose="02010600030101010101" pitchFamily="2" charset="-122"/>
                <a:cs typeface="Arial" panose="020B0604020202020204" pitchFamily="34" charset="0"/>
              </a:rPr>
              <a:t> peut être définie comme «un dispositif ou un système qui accomplit (partiellement ou totalement) une fonction qui l’était, ou pouvait éventuellement l’être (partiellement ou totalement) auparavant, par un être humain» (</a:t>
            </a:r>
            <a:r>
              <a:rPr lang="fr-FR" sz="1400" dirty="0" err="1">
                <a:solidFill>
                  <a:srgbClr val="003399"/>
                </a:solidFill>
                <a:effectLst/>
                <a:latin typeface="Arial" panose="020B0604020202020204" pitchFamily="34" charset="0"/>
                <a:ea typeface="SimSun" panose="02010600030101010101" pitchFamily="2" charset="-122"/>
                <a:cs typeface="Arial" panose="020B0604020202020204" pitchFamily="34" charset="0"/>
              </a:rPr>
              <a:t>Parasuraman</a:t>
            </a:r>
            <a:r>
              <a:rPr lang="fr-FR" sz="1400" dirty="0">
                <a:solidFill>
                  <a:srgbClr val="003399"/>
                </a:solidFill>
                <a:effectLst/>
                <a:latin typeface="Arial" panose="020B0604020202020204" pitchFamily="34" charset="0"/>
                <a:ea typeface="SimSun" panose="02010600030101010101" pitchFamily="2" charset="-122"/>
                <a:cs typeface="Arial" panose="020B0604020202020204" pitchFamily="34" charset="0"/>
              </a:rPr>
              <a:t> et al., 2000).</a:t>
            </a:r>
          </a:p>
        </p:txBody>
      </p:sp>
    </p:spTree>
    <p:extLst>
      <p:ext uri="{BB962C8B-B14F-4D97-AF65-F5344CB8AC3E}">
        <p14:creationId xmlns:p14="http://schemas.microsoft.com/office/powerpoint/2010/main" val="542102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0" y="123478"/>
            <a:ext cx="7559873" cy="367200"/>
          </a:xfrm>
        </p:spPr>
        <p:txBody>
          <a:bodyPr>
            <a:spAutoFit/>
          </a:bodyPr>
          <a:lstStyle/>
          <a:p>
            <a:r>
              <a:rPr lang="fr-FR"/>
              <a:t>Introduction: définitions</a:t>
            </a:r>
          </a:p>
        </p:txBody>
      </p:sp>
      <p:sp>
        <p:nvSpPr>
          <p:cNvPr id="3" name="Content Placeholder 2"/>
          <p:cNvSpPr>
            <a:spLocks noGrp="1"/>
          </p:cNvSpPr>
          <p:nvPr>
            <p:ph sz="half" idx="1"/>
          </p:nvPr>
        </p:nvSpPr>
        <p:spPr>
          <a:xfrm>
            <a:off x="472793" y="780175"/>
            <a:ext cx="7560000" cy="3916457"/>
          </a:xfrm>
        </p:spPr>
        <p:txBody>
          <a:bodyPr>
            <a:spAutoFit/>
          </a:bodyPr>
          <a:lstStyle/>
          <a:p>
            <a:pPr marL="0" indent="0">
              <a:buNone/>
            </a:pPr>
            <a:r>
              <a:rPr lang="fr-FR" sz="1400" i="1" dirty="0"/>
              <a:t>L’intelligence artificielle </a:t>
            </a:r>
            <a:r>
              <a:rPr lang="fr-FR" sz="1400" b="0" i="1" dirty="0"/>
              <a:t>(IA) désigne les systèmes qui font preuve d’un comportement intelligent en analysant leur environnement et en prenant des mesures – avec un certain degré d’autonomie – pour atteindre des objectifs spécifiques. Les systèmes dotés d’IA peuvent être purement logiciels, agissant dans le monde virtuel (assistants vocaux, logiciels d’analyse d’images, moteurs de recherche ou systèmes de reconnaissance vocale et faciale, par exemple) mais l’IA peut aussi être intégrée dans des dispositifs matériels (robots évolués, voitures autonomes, drones ou applications de l’internet des objets, par exemple).</a:t>
            </a:r>
            <a:br>
              <a:rPr lang="fr-FR" sz="1400" b="0" i="1" dirty="0"/>
            </a:br>
            <a:br>
              <a:rPr lang="fr-FR" sz="1400" i="1" dirty="0"/>
            </a:br>
            <a:r>
              <a:rPr lang="fr-FR" sz="1400" b="0" i="1" dirty="0"/>
              <a:t>Groupe d’experts de haut niveau de la Commission européenne*</a:t>
            </a:r>
          </a:p>
          <a:p>
            <a:pPr marL="0" indent="0">
              <a:buNone/>
            </a:pPr>
            <a:endParaRPr lang="en-GB" sz="1000" u="sng" dirty="0">
              <a:hlinkClick r:id="rId2"/>
            </a:endParaRPr>
          </a:p>
          <a:p>
            <a:pPr marL="0" indent="0">
              <a:buNone/>
            </a:pPr>
            <a:endParaRPr lang="en-GB" sz="1000" u="sng" dirty="0">
              <a:hlinkClick r:id="rId2"/>
            </a:endParaRPr>
          </a:p>
          <a:p>
            <a:pPr marL="0" indent="0">
              <a:buNone/>
            </a:pPr>
            <a:endParaRPr lang="en-GB" sz="1000" u="sng" dirty="0">
              <a:hlinkClick r:id="rId2"/>
            </a:endParaRPr>
          </a:p>
          <a:p>
            <a:pPr marL="0" indent="0">
              <a:buNone/>
            </a:pPr>
            <a:endParaRPr lang="en-GB" sz="1000" u="sng" dirty="0">
              <a:hlinkClick r:id="rId2"/>
            </a:endParaRPr>
          </a:p>
          <a:p>
            <a:pPr marL="0" indent="0">
              <a:buNone/>
            </a:pPr>
            <a:endParaRPr lang="en-GB" sz="1000" u="sng" dirty="0">
              <a:hlinkClick r:id="rId2"/>
            </a:endParaRPr>
          </a:p>
          <a:p>
            <a:pPr marL="0" indent="0">
              <a:buNone/>
            </a:pPr>
            <a:endParaRPr lang="en-GB" sz="1000" u="sng" dirty="0">
              <a:hlinkClick r:id="rId2"/>
            </a:endParaRPr>
          </a:p>
          <a:p>
            <a:pPr marL="0" indent="0">
              <a:buNone/>
            </a:pPr>
            <a:endParaRPr lang="en-GB" sz="1000" u="sng" dirty="0">
              <a:hlinkClick r:id="rId2"/>
            </a:endParaRPr>
          </a:p>
          <a:p>
            <a:pPr marL="0" indent="0" algn="r">
              <a:buNone/>
            </a:pPr>
            <a:endParaRPr lang="en-GB" sz="600" u="sng" dirty="0">
              <a:hlinkClick r:id="rId2"/>
            </a:endParaRPr>
          </a:p>
          <a:p>
            <a:pPr marL="0" indent="0" algn="r">
              <a:buNone/>
            </a:pPr>
            <a:r>
              <a:rPr lang="fr-FR" sz="900" u="sng" dirty="0">
                <a:hlinkClick r:id="rId2"/>
              </a:rPr>
              <a:t>*https://digital-strategy.ec.europa.eu/en/library/definition-artificial-intelligence-main-capabilities-and-scientific-disciplines</a:t>
            </a:r>
          </a:p>
        </p:txBody>
      </p:sp>
    </p:spTree>
    <p:extLst>
      <p:ext uri="{BB962C8B-B14F-4D97-AF65-F5344CB8AC3E}">
        <p14:creationId xmlns:p14="http://schemas.microsoft.com/office/powerpoint/2010/main" val="1743990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Framework: the automation of tasks"/>
          <p:cNvSpPr txBox="1">
            <a:spLocks noGrp="1"/>
          </p:cNvSpPr>
          <p:nvPr>
            <p:ph type="title"/>
          </p:nvPr>
        </p:nvSpPr>
        <p:spPr>
          <a:xfrm>
            <a:off x="395536" y="135000"/>
            <a:ext cx="7559873" cy="367200"/>
          </a:xfrm>
          <a:prstGeom prst="rect">
            <a:avLst/>
          </a:prstGeom>
        </p:spPr>
        <p:txBody>
          <a:bodyPr>
            <a:spAutoFit/>
          </a:bodyPr>
          <a:lstStyle/>
          <a:p>
            <a:pPr lvl="1"/>
            <a:r>
              <a:rPr lang="fr-FR" b="1" dirty="0"/>
              <a:t>Méthodologie: </a:t>
            </a:r>
            <a:r>
              <a:rPr lang="fr-FR" b="1" dirty="0">
                <a:sym typeface="Arial"/>
              </a:rPr>
              <a:t>recherches dans la littérature</a:t>
            </a:r>
          </a:p>
        </p:txBody>
      </p:sp>
      <p:pic>
        <p:nvPicPr>
          <p:cNvPr id="3" name="Picture 2">
            <a:extLst>
              <a:ext uri="{FF2B5EF4-FFF2-40B4-BE49-F238E27FC236}">
                <a16:creationId xmlns:a16="http://schemas.microsoft.com/office/drawing/2014/main" id="{0A690EFB-A2A6-43F5-A77E-8D17200EC23C}"/>
              </a:ext>
            </a:extLst>
          </p:cNvPr>
          <p:cNvPicPr>
            <a:picLocks noChangeAspect="1"/>
          </p:cNvPicPr>
          <p:nvPr/>
        </p:nvPicPr>
        <p:blipFill>
          <a:blip r:embed="rId3"/>
          <a:stretch>
            <a:fillRect/>
          </a:stretch>
        </p:blipFill>
        <p:spPr>
          <a:xfrm>
            <a:off x="1367644" y="843558"/>
            <a:ext cx="6408712" cy="3690452"/>
          </a:xfrm>
          <a:prstGeom prst="rect">
            <a:avLst/>
          </a:prstGeom>
        </p:spPr>
      </p:pic>
    </p:spTree>
    <p:extLst>
      <p:ext uri="{BB962C8B-B14F-4D97-AF65-F5344CB8AC3E}">
        <p14:creationId xmlns:p14="http://schemas.microsoft.com/office/powerpoint/2010/main" val="3792530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fr-FR"/>
              <a:t>Méthodologie: approche axée sur les tâches</a:t>
            </a:r>
          </a:p>
        </p:txBody>
      </p:sp>
      <p:sp>
        <p:nvSpPr>
          <p:cNvPr id="3" name="Content Placeholder 2"/>
          <p:cNvSpPr>
            <a:spLocks noGrp="1"/>
          </p:cNvSpPr>
          <p:nvPr>
            <p:ph sz="half" idx="1"/>
          </p:nvPr>
        </p:nvSpPr>
        <p:spPr>
          <a:xfrm>
            <a:off x="449874" y="843558"/>
            <a:ext cx="7560000" cy="3580467"/>
          </a:xfrm>
        </p:spPr>
        <p:txBody>
          <a:bodyPr>
            <a:spAutoFit/>
          </a:bodyPr>
          <a:lstStyle/>
          <a:p>
            <a:pPr marL="0" indent="0">
              <a:buNone/>
            </a:pPr>
            <a:r>
              <a:rPr lang="fr-FR" sz="1400" b="0" dirty="0">
                <a:solidFill>
                  <a:srgbClr val="003399"/>
                </a:solidFill>
              </a:rPr>
              <a:t>Expansion des capacités, de l’autonomie et de la flexibilité de la robotique de pointe et des TIC intelligentes.</a:t>
            </a:r>
          </a:p>
          <a:p>
            <a:pPr lvl="3"/>
            <a:r>
              <a:rPr lang="fr-FR" sz="1250" dirty="0">
                <a:solidFill>
                  <a:srgbClr val="003399"/>
                </a:solidFill>
              </a:rPr>
              <a:t>Si l’on analysait uniquement la technologie, cela ne permettrait pas d’approfondir autant que possible les connaissances sur la fourchette d’application et les incidences que la technologie peut avoir.</a:t>
            </a:r>
          </a:p>
          <a:p>
            <a:endParaRPr lang="en-US" sz="1400" b="0" dirty="0">
              <a:solidFill>
                <a:srgbClr val="003399"/>
              </a:solidFill>
            </a:endParaRPr>
          </a:p>
          <a:p>
            <a:pPr marL="0" indent="0">
              <a:buNone/>
            </a:pPr>
            <a:r>
              <a:rPr lang="fr-FR" sz="1400" b="0" dirty="0">
                <a:solidFill>
                  <a:srgbClr val="003399"/>
                </a:solidFill>
              </a:rPr>
              <a:t>«</a:t>
            </a:r>
            <a:r>
              <a:rPr lang="fr-FR" sz="1400" b="0" i="1" dirty="0">
                <a:solidFill>
                  <a:srgbClr val="003399"/>
                </a:solidFill>
              </a:rPr>
              <a:t>Les tâches sont une meilleure unité d’analyse pour explorer les incidences du potentiel d’automatisation. L’approche axée sur les tâches permet de mieux comprendre, de façon plus nuancée et plus détaillée, les aspects spécifiques du travail humain pouvant plus facilement être automatisés</a:t>
            </a:r>
            <a:r>
              <a:rPr lang="fr-FR" sz="1400" b="0" dirty="0">
                <a:solidFill>
                  <a:srgbClr val="003399"/>
                </a:solidFill>
              </a:rPr>
              <a:t>.»</a:t>
            </a:r>
            <a:br>
              <a:rPr lang="fr-FR" sz="1400" b="0" dirty="0">
                <a:solidFill>
                  <a:srgbClr val="003399"/>
                </a:solidFill>
              </a:rPr>
            </a:br>
            <a:r>
              <a:rPr lang="fr-FR" sz="1400" b="0" dirty="0">
                <a:solidFill>
                  <a:srgbClr val="003399"/>
                </a:solidFill>
              </a:rPr>
              <a:t>(</a:t>
            </a:r>
            <a:r>
              <a:rPr lang="fr-FR" sz="1400" b="0" dirty="0" err="1">
                <a:solidFill>
                  <a:srgbClr val="003399"/>
                </a:solidFill>
              </a:rPr>
              <a:t>Bisello</a:t>
            </a:r>
            <a:r>
              <a:rPr lang="fr-FR" sz="1400" b="0" dirty="0">
                <a:solidFill>
                  <a:srgbClr val="003399"/>
                </a:solidFill>
              </a:rPr>
              <a:t> et al., 2019, p. 3) </a:t>
            </a:r>
          </a:p>
          <a:p>
            <a:endParaRPr lang="en-GB" sz="1400" b="0" dirty="0">
              <a:solidFill>
                <a:srgbClr val="003399"/>
              </a:solidFill>
            </a:endParaRPr>
          </a:p>
          <a:p>
            <a:pPr marL="0" indent="0">
              <a:buNone/>
            </a:pPr>
            <a:r>
              <a:rPr lang="fr-FR" sz="1400" b="0" dirty="0">
                <a:solidFill>
                  <a:srgbClr val="003399"/>
                </a:solidFill>
              </a:rPr>
              <a:t>En fonction d’une revue de littérature sur plusieurs cadres associés aux tâches, une taxinomie spécialisée en matière de robotique de pointe et de systèmes fondés sur l’IA a été élaborée dans le cadre de ce projet.</a:t>
            </a:r>
          </a:p>
        </p:txBody>
      </p:sp>
    </p:spTree>
    <p:extLst>
      <p:ext uri="{BB962C8B-B14F-4D97-AF65-F5344CB8AC3E}">
        <p14:creationId xmlns:p14="http://schemas.microsoft.com/office/powerpoint/2010/main" val="1533584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fr-FR"/>
              <a:t>Méthodologie: approche axée sur les tâches</a:t>
            </a:r>
          </a:p>
        </p:txBody>
      </p:sp>
      <p:sp>
        <p:nvSpPr>
          <p:cNvPr id="7" name="The narrowness of most AI technologies means it is more appropriate to talk about the automation of tasks, not occupations…"/>
          <p:cNvSpPr txBox="1">
            <a:spLocks/>
          </p:cNvSpPr>
          <p:nvPr/>
        </p:nvSpPr>
        <p:spPr>
          <a:xfrm>
            <a:off x="449874" y="843558"/>
            <a:ext cx="7560000" cy="2008242"/>
          </a:xfrm>
          <a:prstGeom prst="rect">
            <a:avLst/>
          </a:prstGeom>
        </p:spPr>
        <p:txBody>
          <a:bodyPr vert="horz" lIns="91440" tIns="45720" rIns="91440" bIns="45720" rtlCol="0" anchor="t" anchorCtr="0">
            <a:sp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marL="0" indent="0">
              <a:buNone/>
            </a:pPr>
            <a:r>
              <a:rPr lang="fr-FR" sz="1400" b="0" dirty="0"/>
              <a:t>À la suite de recherches dans la littérature, les tâches peuvent être réparties dans les catégories suivantes: </a:t>
            </a:r>
            <a:r>
              <a:rPr lang="fr-FR" sz="1400" dirty="0"/>
              <a:t>liées aux objets</a:t>
            </a:r>
            <a:r>
              <a:rPr lang="fr-FR" sz="1400" b="0" dirty="0"/>
              <a:t>, </a:t>
            </a:r>
            <a:r>
              <a:rPr lang="fr-FR" sz="1400" dirty="0"/>
              <a:t>liées aux personnes </a:t>
            </a:r>
            <a:r>
              <a:rPr lang="fr-FR" sz="1400" b="0" dirty="0"/>
              <a:t>et </a:t>
            </a:r>
            <a:r>
              <a:rPr lang="fr-FR" sz="1400" dirty="0"/>
              <a:t>liées aux informations</a:t>
            </a:r>
            <a:r>
              <a:rPr lang="fr-FR" sz="1400" b="0" dirty="0"/>
              <a:t>. </a:t>
            </a:r>
          </a:p>
          <a:p>
            <a:pPr marL="0" indent="0">
              <a:buNone/>
            </a:pPr>
            <a:r>
              <a:rPr lang="fr-FR" sz="1400" b="0" dirty="0"/>
              <a:t>Au sein de ces trois catégories, les tâches peuvent également être réparties entre tâches physiques et tâches cognitives.</a:t>
            </a:r>
          </a:p>
          <a:p>
            <a:pPr marL="0" indent="0">
              <a:buNone/>
            </a:pPr>
            <a:r>
              <a:rPr lang="fr-FR" sz="1400" b="0" dirty="0"/>
              <a:t>Dans leur environnement de travail, les tâches peuvent également être entièrement automatisées ou semi-automatisées.</a:t>
            </a:r>
          </a:p>
          <a:p>
            <a:pPr marL="0" indent="0">
              <a:buNone/>
            </a:pPr>
            <a:r>
              <a:rPr lang="fr-FR" sz="1400" b="0" dirty="0"/>
              <a:t>Il ressort de l’automatisation des tâches par le biais de systèmes fondés sur l’IA une forte tendance à l’automatisation cognitive.</a:t>
            </a:r>
          </a:p>
        </p:txBody>
      </p:sp>
      <p:pic>
        <p:nvPicPr>
          <p:cNvPr id="3" name="Picture 2">
            <a:extLst>
              <a:ext uri="{FF2B5EF4-FFF2-40B4-BE49-F238E27FC236}">
                <a16:creationId xmlns:a16="http://schemas.microsoft.com/office/drawing/2014/main" id="{FB666475-2E9B-4841-A90C-CE1044608314}"/>
              </a:ext>
            </a:extLst>
          </p:cNvPr>
          <p:cNvPicPr>
            <a:picLocks noChangeAspect="1"/>
          </p:cNvPicPr>
          <p:nvPr/>
        </p:nvPicPr>
        <p:blipFill>
          <a:blip r:embed="rId3"/>
          <a:stretch>
            <a:fillRect/>
          </a:stretch>
        </p:blipFill>
        <p:spPr>
          <a:xfrm>
            <a:off x="1403648" y="2975800"/>
            <a:ext cx="6113752" cy="1684181"/>
          </a:xfrm>
          <a:prstGeom prst="rect">
            <a:avLst/>
          </a:prstGeom>
        </p:spPr>
      </p:pic>
    </p:spTree>
    <p:extLst>
      <p:ext uri="{BB962C8B-B14F-4D97-AF65-F5344CB8AC3E}">
        <p14:creationId xmlns:p14="http://schemas.microsoft.com/office/powerpoint/2010/main" val="3258036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txBox="1">
            <a:spLocks/>
          </p:cNvSpPr>
          <p:nvPr/>
        </p:nvSpPr>
        <p:spPr>
          <a:xfrm>
            <a:off x="468765" y="956956"/>
            <a:ext cx="8010432" cy="3190617"/>
          </a:xfrm>
          <a:prstGeom prst="rect">
            <a:avLst/>
          </a:prstGeom>
        </p:spPr>
        <p:txBody>
          <a:bodyPr vert="horz" lIns="91440" tIns="45720" rIns="91440" bIns="45720" rtlCol="0" anchor="t" anchorCtr="0">
            <a:sp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marL="0" indent="0">
              <a:buNone/>
            </a:pPr>
            <a:r>
              <a:rPr lang="fr-FR" sz="1400" b="0" dirty="0"/>
              <a:t>Au-delà des tâches automatisées par les systèmes fondés sur l’IA ou la robotique de pointe, leurs </a:t>
            </a:r>
            <a:r>
              <a:rPr lang="fr-FR" sz="1400" dirty="0"/>
              <a:t>caractéristiques</a:t>
            </a:r>
            <a:r>
              <a:rPr lang="fr-FR" sz="1400" b="0" dirty="0"/>
              <a:t> jouent un rôle vital pour bien comprendre leur portée et leurs incidences sur le lieu de travail.</a:t>
            </a:r>
          </a:p>
          <a:p>
            <a:pPr marL="0" indent="0">
              <a:buNone/>
            </a:pPr>
            <a:r>
              <a:rPr lang="fr-FR" sz="1400" b="0" dirty="0"/>
              <a:t>Niveaux et facteurs de la taxinomie:</a:t>
            </a:r>
          </a:p>
          <a:p>
            <a:endParaRPr lang="en-GB" sz="1400" dirty="0"/>
          </a:p>
          <a:p>
            <a:endParaRPr lang="en-GB" sz="1400" dirty="0"/>
          </a:p>
          <a:p>
            <a:endParaRPr lang="en-GB" sz="1400" dirty="0"/>
          </a:p>
          <a:p>
            <a:pPr marL="0" indent="0">
              <a:buNone/>
            </a:pPr>
            <a:endParaRPr lang="en-GB" sz="800" dirty="0"/>
          </a:p>
          <a:p>
            <a:pPr marL="0" indent="0">
              <a:buNone/>
            </a:pPr>
            <a:r>
              <a:rPr lang="fr-FR" sz="1400" b="0" dirty="0"/>
              <a:t>Chacun de ces facteurs a de multiples expressions.</a:t>
            </a:r>
          </a:p>
          <a:p>
            <a:pPr marL="0" indent="0">
              <a:buNone/>
            </a:pPr>
            <a:r>
              <a:rPr lang="fr-FR" sz="1400" b="0" dirty="0"/>
              <a:t>Cette taxinomie nous permet d’évaluer les systèmes fondés sur l’IA et la robotique de pointe tous postes, secteurs et tâches confondus.</a:t>
            </a:r>
          </a:p>
          <a:p>
            <a:pPr marL="0" indent="0">
              <a:buNone/>
            </a:pPr>
            <a:r>
              <a:rPr lang="fr-FR" sz="1400" b="0" dirty="0"/>
              <a:t>La littérature passée en revue a été classée à l’aide de la taxinomie ainsi élaborée.</a:t>
            </a:r>
          </a:p>
        </p:txBody>
      </p:sp>
      <p:sp>
        <p:nvSpPr>
          <p:cNvPr id="16" name="Rechteck 19"/>
          <p:cNvSpPr>
            <a:spLocks noChangeArrowheads="1"/>
          </p:cNvSpPr>
          <p:nvPr/>
        </p:nvSpPr>
        <p:spPr bwMode="auto">
          <a:xfrm>
            <a:off x="2014504" y="2067695"/>
            <a:ext cx="1120775" cy="667385"/>
          </a:xfrm>
          <a:prstGeom prst="rect">
            <a:avLst/>
          </a:prstGeom>
          <a:solidFill>
            <a:srgbClr val="FFFFFF"/>
          </a:solidFill>
          <a:ln w="6350">
            <a:solidFill>
              <a:srgbClr val="00499A"/>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1" i="0" u="none" strike="noStrike" cap="none" normalizeH="0" baseline="0">
                <a:ln>
                  <a:noFill/>
                </a:ln>
                <a:solidFill>
                  <a:srgbClr val="0E3399"/>
                </a:solidFill>
                <a:effectLst/>
                <a:latin typeface="Arial" panose="020B0604020202020204" pitchFamily="34" charset="0"/>
                <a:cs typeface="Arial" panose="020B0604020202020204" pitchFamily="34" charset="0"/>
              </a:rPr>
              <a:t>Back-end</a:t>
            </a:r>
            <a:br>
              <a:rPr kumimoji="0" lang="fr-FR" sz="900" b="1" i="0" u="none" strike="noStrike" cap="none" normalizeH="0" baseline="0">
                <a:ln>
                  <a:noFill/>
                </a:ln>
                <a:solidFill>
                  <a:srgbClr val="0E3399"/>
                </a:solidFill>
                <a:effectLst/>
                <a:latin typeface="Arial" panose="020B0604020202020204" pitchFamily="34" charset="0"/>
                <a:cs typeface="Arial" panose="020B0604020202020204" pitchFamily="34" charset="0"/>
              </a:rPr>
            </a:br>
            <a:r>
              <a:rPr kumimoji="0" lang="fr-FR" sz="900" b="1" i="0" u="none" strike="noStrike" cap="none" normalizeH="0" baseline="0">
                <a:ln>
                  <a:noFill/>
                </a:ln>
                <a:solidFill>
                  <a:srgbClr val="0E3399"/>
                </a:solidFill>
                <a:effectLst/>
                <a:latin typeface="Arial" panose="020B0604020202020204" pitchFamily="34" charset="0"/>
                <a:cs typeface="Arial" panose="020B0604020202020204" pitchFamily="34" charset="0"/>
              </a:rPr>
              <a:t>(logiciels)</a:t>
            </a:r>
          </a:p>
        </p:txBody>
      </p:sp>
      <p:sp>
        <p:nvSpPr>
          <p:cNvPr id="17" name="Rechteck 22"/>
          <p:cNvSpPr>
            <a:spLocks noChangeArrowheads="1"/>
          </p:cNvSpPr>
          <p:nvPr/>
        </p:nvSpPr>
        <p:spPr bwMode="auto">
          <a:xfrm>
            <a:off x="774902" y="2067694"/>
            <a:ext cx="1120775" cy="667385"/>
          </a:xfrm>
          <a:prstGeom prst="rect">
            <a:avLst/>
          </a:prstGeom>
          <a:solidFill>
            <a:srgbClr val="FFFFFF"/>
          </a:solidFill>
          <a:ln w="6350">
            <a:solidFill>
              <a:srgbClr val="003399"/>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1" i="0" u="none" strike="noStrike" cap="none" normalizeH="0" baseline="0" dirty="0" err="1">
                <a:ln>
                  <a:noFill/>
                </a:ln>
                <a:solidFill>
                  <a:srgbClr val="0E3399"/>
                </a:solidFill>
                <a:effectLst/>
                <a:latin typeface="Arial" panose="020B0604020202020204" pitchFamily="34" charset="0"/>
                <a:cs typeface="Arial" panose="020B0604020202020204" pitchFamily="34" charset="0"/>
              </a:rPr>
              <a:t>Front-end</a:t>
            </a:r>
            <a:br>
              <a:rPr kumimoji="0" lang="fr-FR" sz="900" b="1" i="0" u="none" strike="noStrike" cap="none" normalizeH="0" baseline="0" dirty="0">
                <a:ln>
                  <a:noFill/>
                </a:ln>
                <a:solidFill>
                  <a:srgbClr val="0E3399"/>
                </a:solidFill>
                <a:effectLst/>
                <a:latin typeface="Arial" panose="020B0604020202020204" pitchFamily="34" charset="0"/>
                <a:cs typeface="Arial" panose="020B0604020202020204" pitchFamily="34" charset="0"/>
              </a:rPr>
            </a:br>
            <a:r>
              <a:rPr kumimoji="0" lang="fr-FR" sz="900" b="1" i="0" u="none" strike="noStrike" cap="none" normalizeH="0" baseline="0" dirty="0">
                <a:ln>
                  <a:noFill/>
                </a:ln>
                <a:solidFill>
                  <a:srgbClr val="0E3399"/>
                </a:solidFill>
                <a:effectLst/>
                <a:latin typeface="Arial" panose="020B0604020202020204" pitchFamily="34" charset="0"/>
                <a:cs typeface="Arial" panose="020B0604020202020204" pitchFamily="34" charset="0"/>
              </a:rPr>
              <a:t>(appareil)</a:t>
            </a:r>
          </a:p>
        </p:txBody>
      </p:sp>
      <p:sp>
        <p:nvSpPr>
          <p:cNvPr id="18" name="Rechteck 23"/>
          <p:cNvSpPr>
            <a:spLocks noChangeArrowheads="1"/>
          </p:cNvSpPr>
          <p:nvPr/>
        </p:nvSpPr>
        <p:spPr bwMode="auto">
          <a:xfrm>
            <a:off x="3254106" y="2067695"/>
            <a:ext cx="1120775" cy="656412"/>
          </a:xfrm>
          <a:prstGeom prst="rect">
            <a:avLst/>
          </a:prstGeom>
          <a:solidFill>
            <a:srgbClr val="FFFFFF"/>
          </a:solidFill>
          <a:ln w="6350">
            <a:solidFill>
              <a:srgbClr val="003399"/>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1" i="0" u="none" strike="noStrike" cap="none" normalizeH="0" baseline="0">
                <a:ln>
                  <a:noFill/>
                </a:ln>
                <a:solidFill>
                  <a:srgbClr val="0E3399"/>
                </a:solidFill>
                <a:effectLst/>
                <a:latin typeface="Arial" panose="020B0604020202020204" pitchFamily="34" charset="0"/>
                <a:cs typeface="Arial" panose="020B0604020202020204" pitchFamily="34" charset="0"/>
              </a:rPr>
              <a:t>Type de tâche</a:t>
            </a:r>
          </a:p>
        </p:txBody>
      </p:sp>
      <p:sp>
        <p:nvSpPr>
          <p:cNvPr id="19" name="Rechteck 24"/>
          <p:cNvSpPr>
            <a:spLocks noChangeArrowheads="1"/>
          </p:cNvSpPr>
          <p:nvPr/>
        </p:nvSpPr>
        <p:spPr bwMode="auto">
          <a:xfrm>
            <a:off x="4518092" y="2067695"/>
            <a:ext cx="1120775" cy="656412"/>
          </a:xfrm>
          <a:prstGeom prst="rect">
            <a:avLst/>
          </a:prstGeom>
          <a:solidFill>
            <a:srgbClr val="FFFFFF"/>
          </a:solidFill>
          <a:ln w="6350">
            <a:solidFill>
              <a:srgbClr val="003399"/>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1" i="0" u="none" strike="noStrike" cap="none" normalizeH="0" baseline="0" dirty="0">
                <a:ln>
                  <a:noFill/>
                </a:ln>
                <a:solidFill>
                  <a:srgbClr val="0E3399"/>
                </a:solidFill>
                <a:effectLst/>
                <a:latin typeface="Arial" panose="020B0604020202020204" pitchFamily="34" charset="0"/>
                <a:cs typeface="Arial" panose="020B0604020202020204" pitchFamily="34" charset="0"/>
              </a:rPr>
              <a:t>Caractéristiques de la tâche</a:t>
            </a:r>
          </a:p>
        </p:txBody>
      </p:sp>
      <p:sp>
        <p:nvSpPr>
          <p:cNvPr id="20" name="Rechteck 26"/>
          <p:cNvSpPr>
            <a:spLocks noChangeArrowheads="1"/>
          </p:cNvSpPr>
          <p:nvPr/>
        </p:nvSpPr>
        <p:spPr bwMode="auto">
          <a:xfrm>
            <a:off x="5777246" y="2067695"/>
            <a:ext cx="1120775" cy="667385"/>
          </a:xfrm>
          <a:prstGeom prst="rect">
            <a:avLst/>
          </a:prstGeom>
          <a:solidFill>
            <a:srgbClr val="FFFFFF"/>
          </a:solidFill>
          <a:ln w="6350">
            <a:solidFill>
              <a:srgbClr val="00499A"/>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1" i="0" u="none" strike="noStrike" cap="none" normalizeH="0" baseline="0">
                <a:ln>
                  <a:noFill/>
                </a:ln>
                <a:solidFill>
                  <a:srgbClr val="0E3399"/>
                </a:solidFill>
                <a:effectLst/>
                <a:latin typeface="Arial" panose="020B0604020202020204" pitchFamily="34" charset="0"/>
                <a:cs typeface="Arial" panose="020B0604020202020204" pitchFamily="34" charset="0"/>
              </a:rPr>
              <a:t>Degré d’automatisation (semi/total)</a:t>
            </a:r>
          </a:p>
        </p:txBody>
      </p:sp>
      <p:sp>
        <p:nvSpPr>
          <p:cNvPr id="21" name="Rechteck 29"/>
          <p:cNvSpPr>
            <a:spLocks noChangeArrowheads="1"/>
          </p:cNvSpPr>
          <p:nvPr/>
        </p:nvSpPr>
        <p:spPr bwMode="auto">
          <a:xfrm>
            <a:off x="7051625" y="2072840"/>
            <a:ext cx="1120775" cy="662240"/>
          </a:xfrm>
          <a:prstGeom prst="rect">
            <a:avLst/>
          </a:prstGeom>
          <a:solidFill>
            <a:srgbClr val="FFFFFF"/>
          </a:solidFill>
          <a:ln w="6350">
            <a:solidFill>
              <a:srgbClr val="00499A"/>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1" i="0" u="none" strike="noStrike" cap="none" normalizeH="0" baseline="0">
                <a:ln>
                  <a:noFill/>
                </a:ln>
                <a:solidFill>
                  <a:srgbClr val="0E3399"/>
                </a:solidFill>
                <a:effectLst/>
                <a:latin typeface="Arial" panose="020B0604020202020204" pitchFamily="34" charset="0"/>
                <a:cs typeface="Arial" panose="020B0604020202020204" pitchFamily="34" charset="0"/>
              </a:rPr>
              <a:t>Dimension SST</a:t>
            </a:r>
          </a:p>
        </p:txBody>
      </p:sp>
      <p:sp>
        <p:nvSpPr>
          <p:cNvPr id="11" name="Title 1"/>
          <p:cNvSpPr>
            <a:spLocks noGrp="1"/>
          </p:cNvSpPr>
          <p:nvPr>
            <p:ph type="title"/>
          </p:nvPr>
        </p:nvSpPr>
        <p:spPr/>
        <p:txBody>
          <a:bodyPr/>
          <a:lstStyle/>
          <a:p>
            <a:r>
              <a:rPr lang="fr-FR"/>
              <a:t>Taxinomie: pour évaluer les systèmes fondés sur l’IA et la SST</a:t>
            </a:r>
          </a:p>
        </p:txBody>
      </p:sp>
    </p:spTree>
    <p:extLst>
      <p:ext uri="{BB962C8B-B14F-4D97-AF65-F5344CB8AC3E}">
        <p14:creationId xmlns:p14="http://schemas.microsoft.com/office/powerpoint/2010/main" val="2522027546"/>
      </p:ext>
    </p:extLst>
  </p:cSld>
  <p:clrMapOvr>
    <a:masterClrMapping/>
  </p:clrMapOvr>
</p:sld>
</file>

<file path=ppt/theme/theme1.xml><?xml version="1.0" encoding="utf-8"?>
<a:theme xmlns:a="http://schemas.openxmlformats.org/drawingml/2006/main" name="EUOSHA Research - Wide">
  <a:themeElements>
    <a:clrScheme name="EU-OSHA Research materials">
      <a:dk1>
        <a:srgbClr val="000000"/>
      </a:dk1>
      <a:lt1>
        <a:srgbClr val="FFFFFF"/>
      </a:lt1>
      <a:dk2>
        <a:srgbClr val="003399"/>
      </a:dk2>
      <a:lt2>
        <a:srgbClr val="FFFFFF"/>
      </a:lt2>
      <a:accent1>
        <a:srgbClr val="003399"/>
      </a:accent1>
      <a:accent2>
        <a:srgbClr val="F6A400"/>
      </a:accent2>
      <a:accent3>
        <a:srgbClr val="B1B3B4"/>
      </a:accent3>
      <a:accent4>
        <a:srgbClr val="449FA2"/>
      </a:accent4>
      <a:accent5>
        <a:srgbClr val="58585A"/>
      </a:accent5>
      <a:accent6>
        <a:srgbClr val="FBDB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Research materials">
        <a:dk1>
          <a:srgbClr val="000000"/>
        </a:dk1>
        <a:lt1>
          <a:srgbClr val="FFFFFF"/>
        </a:lt1>
        <a:dk2>
          <a:srgbClr val="003399"/>
        </a:dk2>
        <a:lt2>
          <a:srgbClr val="FFFFFF"/>
        </a:lt2>
        <a:accent1>
          <a:srgbClr val="003399"/>
        </a:accent1>
        <a:accent2>
          <a:srgbClr val="F6A400"/>
        </a:accent2>
        <a:accent3>
          <a:srgbClr val="B1B3B4"/>
        </a:accent3>
        <a:accent4>
          <a:srgbClr val="449FA2"/>
        </a:accent4>
        <a:accent5>
          <a:srgbClr val="58585A"/>
        </a:accent5>
        <a:accent6>
          <a:srgbClr val="FBDB99"/>
        </a:accent6>
        <a:hlink>
          <a:srgbClr val="003399"/>
        </a:hlink>
        <a:folHlink>
          <a:srgbClr val="B1B3B4"/>
        </a:folHlink>
      </a:clrScheme>
    </a:extraClrScheme>
  </a:extraClrSchemeLst>
  <a:extLst>
    <a:ext uri="{05A4C25C-085E-4340-85A3-A5531E510DB2}">
      <thm15:themeFamily xmlns:thm15="http://schemas.microsoft.com/office/thememl/2012/main" name="EUOSHA Research - Wide" id="{6085B81C-19AF-4D09-BF9B-D74C300429D8}" vid="{D0CF0565-8056-4580-9CA8-6409F6FB7F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9DEDF6EB9C8443AA1E9BF77FC79F68" ma:contentTypeVersion="15" ma:contentTypeDescription="Create a new document." ma:contentTypeScope="" ma:versionID="14cb5ec47a78f6f21a28dc48c05142d0">
  <xsd:schema xmlns:xsd="http://www.w3.org/2001/XMLSchema" xmlns:xs="http://www.w3.org/2001/XMLSchema" xmlns:p="http://schemas.microsoft.com/office/2006/metadata/properties" xmlns:ns2="80b70bcf-9351-4e71-b19f-1201847c9328" xmlns:ns3="6976e29a-8670-4f9c-afee-c255a09d55c2" targetNamespace="http://schemas.microsoft.com/office/2006/metadata/properties" ma:root="true" ma:fieldsID="106ec0db1ee8807cfc6a1759492fe3b5" ns2:_="" ns3:_="">
    <xsd:import namespace="80b70bcf-9351-4e71-b19f-1201847c9328"/>
    <xsd:import namespace="6976e29a-8670-4f9c-afee-c255a09d55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b70bcf-9351-4e71-b19f-1201847c93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76e29a-8670-4f9c-afee-c255a09d55c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48c66782-86c3-4f9c-b0ff-d3e6d9a322a8}" ma:internalName="TaxCatchAll" ma:showField="CatchAllData" ma:web="6976e29a-8670-4f9c-afee-c255a09d55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976e29a-8670-4f9c-afee-c255a09d55c2" xsi:nil="true"/>
  </documentManagement>
</p:properties>
</file>

<file path=customXml/itemProps1.xml><?xml version="1.0" encoding="utf-8"?>
<ds:datastoreItem xmlns:ds="http://schemas.openxmlformats.org/officeDocument/2006/customXml" ds:itemID="{44C8B8CF-EAE2-4AA0-B02E-D5DC88FFB4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b70bcf-9351-4e71-b19f-1201847c9328"/>
    <ds:schemaRef ds:uri="6976e29a-8670-4f9c-afee-c255a09d55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280E20-E03D-47F1-9085-980CE8F978A5}">
  <ds:schemaRefs>
    <ds:schemaRef ds:uri="http://schemas.microsoft.com/sharepoint/v3/contenttype/forms"/>
  </ds:schemaRefs>
</ds:datastoreItem>
</file>

<file path=customXml/itemProps3.xml><?xml version="1.0" encoding="utf-8"?>
<ds:datastoreItem xmlns:ds="http://schemas.openxmlformats.org/officeDocument/2006/customXml" ds:itemID="{DD63A80B-7728-4B4C-9399-36820D095D81}">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microsoft.com/sharepoint/v3"/>
    <ds:schemaRef ds:uri="http://www.w3.org/XML/1998/namespace"/>
    <ds:schemaRef ds:uri="6976e29a-8670-4f9c-afee-c255a09d55c2"/>
  </ds:schemaRefs>
</ds:datastoreItem>
</file>

<file path=docProps/app.xml><?xml version="1.0" encoding="utf-8"?>
<Properties xmlns="http://schemas.openxmlformats.org/officeDocument/2006/extended-properties" xmlns:vt="http://schemas.openxmlformats.org/officeDocument/2006/docPropsVTypes">
  <Template>EUOSHA Research - Wide</Template>
  <TotalTime>6327</TotalTime>
  <Words>3322</Words>
  <Application>Microsoft Office PowerPoint</Application>
  <PresentationFormat>On-screen Show (16:9)</PresentationFormat>
  <Paragraphs>279</Paragraphs>
  <Slides>30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Courier New</vt:lpstr>
      <vt:lpstr>Wingdings</vt:lpstr>
      <vt:lpstr>EUOSHA Research - Wide</vt:lpstr>
      <vt:lpstr>La robotique de pointe, l’intelligence artificielle (IA) et l’automatisation des tâches: définitions, utilisations, politiques et stratégies et sécurité et santé au travail</vt:lpstr>
      <vt:lpstr>Introduction</vt:lpstr>
      <vt:lpstr>Robotique de pointe et systèmes fondés sur l’IA pour l’automatisation des tâches: objectifs du projet</vt:lpstr>
      <vt:lpstr>Introduction: définitions</vt:lpstr>
      <vt:lpstr>Introduction: définitions</vt:lpstr>
      <vt:lpstr>Méthodologie: recherches dans la littérature</vt:lpstr>
      <vt:lpstr>Méthodologie: approche axée sur les tâches</vt:lpstr>
      <vt:lpstr>Méthodologie: approche axée sur les tâches</vt:lpstr>
      <vt:lpstr>Taxinomie: pour évaluer les systèmes fondés sur l’IA et la SST</vt:lpstr>
      <vt:lpstr>Taxinomie pour les systèmes fondés sur l’IA et la robotique de pointe à des fins d’automatisation des tâches</vt:lpstr>
      <vt:lpstr>Cartographie des utilisations actuelles et potentielles:  automatisation des tâches cognitives</vt:lpstr>
      <vt:lpstr>Cartographie des utilisations: répartition des technologies pour les tâches cognitives</vt:lpstr>
      <vt:lpstr>Incidences sur les emplois (tâches)</vt:lpstr>
      <vt:lpstr>Cartographie des utilisations actuelles et potentielles:  automatisation des tâches physiques</vt:lpstr>
      <vt:lpstr>Cartographie des utilisations actuelles et potentielles:  automatisation des tâches physiques</vt:lpstr>
      <vt:lpstr>Cartographie des utilisations: répartition des technologies</vt:lpstr>
      <vt:lpstr>Incidences sur les emplois (tâches)</vt:lpstr>
      <vt:lpstr>Incidences sur les emplois (tâches)</vt:lpstr>
      <vt:lpstr>Politiques, stratégies et programmes</vt:lpstr>
      <vt:lpstr>Politiques, stratégies et programmes: réglementation en Europe</vt:lpstr>
      <vt:lpstr>Politiques, stratégies et programmes</vt:lpstr>
      <vt:lpstr>Politiques, stratégies et programmes</vt:lpstr>
      <vt:lpstr>Politiques, stratégies et programmes: lacunes et besoins</vt:lpstr>
      <vt:lpstr>Politiques, stratégies et programmes: niveau national</vt:lpstr>
      <vt:lpstr>Politiques, stratégies et programmes: niveau national</vt:lpstr>
      <vt:lpstr>Politiques, stratégies et programmes: niveau national</vt:lpstr>
      <vt:lpstr>Politiques, stratégies et programmes: niveau national</vt:lpstr>
      <vt:lpstr>Politiques, stratégies et programmes: lacunes et besoins</vt:lpstr>
      <vt:lpstr>Politiques, stratégies et programmes: synthèse</vt:lpstr>
      <vt:lpstr>Merci!</vt:lpstr>
    </vt:vector>
  </TitlesOfParts>
  <Company>CDT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OSH overview</dc:title>
  <dc:creator>CDT</dc:creator>
  <cp:lastModifiedBy>Rosario ORTIZ - PRU Assistant</cp:lastModifiedBy>
  <cp:revision>511</cp:revision>
  <cp:lastPrinted>2022-03-29T16:34:58Z</cp:lastPrinted>
  <dcterms:created xsi:type="dcterms:W3CDTF">2018-03-07T08:04:16Z</dcterms:created>
  <dcterms:modified xsi:type="dcterms:W3CDTF">2023-12-04T11:59:31Z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0x010100A19DEDF6EB9C8443AA1E9BF77FC79F68</vt:lpwstr>
  </property>
</Properties>
</file>