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68" r:id="rId4"/>
  </p:sldMasterIdLst>
  <p:notesMasterIdLst>
    <p:notesMasterId r:id="rId35"/>
  </p:notesMasterIdLst>
  <p:handoutMasterIdLst>
    <p:handoutMasterId r:id="rId36"/>
  </p:handoutMasterIdLst>
  <p:sldIdLst>
    <p:sldId id="347" r:id="rId5"/>
    <p:sldId id="348" r:id="rId6"/>
    <p:sldId id="311" r:id="rId7"/>
    <p:sldId id="320" r:id="rId8"/>
    <p:sldId id="363" r:id="rId9"/>
    <p:sldId id="319" r:id="rId10"/>
    <p:sldId id="321" r:id="rId11"/>
    <p:sldId id="322" r:id="rId12"/>
    <p:sldId id="323" r:id="rId13"/>
    <p:sldId id="315" r:id="rId14"/>
    <p:sldId id="325" r:id="rId15"/>
    <p:sldId id="326" r:id="rId16"/>
    <p:sldId id="328" r:id="rId17"/>
    <p:sldId id="330" r:id="rId18"/>
    <p:sldId id="331" r:id="rId19"/>
    <p:sldId id="332" r:id="rId20"/>
    <p:sldId id="333" r:id="rId21"/>
    <p:sldId id="334" r:id="rId22"/>
    <p:sldId id="349" r:id="rId23"/>
    <p:sldId id="350" r:id="rId24"/>
    <p:sldId id="352" r:id="rId25"/>
    <p:sldId id="354" r:id="rId26"/>
    <p:sldId id="355" r:id="rId27"/>
    <p:sldId id="356" r:id="rId28"/>
    <p:sldId id="357" r:id="rId29"/>
    <p:sldId id="358" r:id="rId30"/>
    <p:sldId id="359" r:id="rId31"/>
    <p:sldId id="360" r:id="rId32"/>
    <p:sldId id="361" r:id="rId33"/>
    <p:sldId id="287" r:id="rId34"/>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DT" initials="CDT" lastIdx="18" clrIdx="0">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9" autoAdjust="0"/>
    <p:restoredTop sz="93792" autoAdjust="0"/>
  </p:normalViewPr>
  <p:slideViewPr>
    <p:cSldViewPr>
      <p:cViewPr varScale="1">
        <p:scale>
          <a:sx n="143" d="100"/>
          <a:sy n="143" d="100"/>
        </p:scale>
        <p:origin x="990" y="10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475" cy="49877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sz="quarter" idx="1"/>
          </p:nvPr>
        </p:nvSpPr>
        <p:spPr>
          <a:xfrm>
            <a:off x="3856740" y="2"/>
            <a:ext cx="2950475" cy="498773"/>
          </a:xfrm>
          <a:prstGeom prst="rect">
            <a:avLst/>
          </a:prstGeom>
        </p:spPr>
        <p:txBody>
          <a:bodyPr vert="horz" lIns="91563" tIns="45781" rIns="91563" bIns="45781" rtlCol="0"/>
          <a:lstStyle>
            <a:lvl1pPr algn="r">
              <a:defRPr sz="1200"/>
            </a:lvl1pPr>
          </a:lstStyle>
          <a:p>
            <a:fld id="{FD63CC2E-FB01-43A1-8CD5-5B65221A7D97}" type="datetimeFigureOut">
              <a:rPr lang="en-GB" smtClean="0"/>
              <a:t>04/12/2023</a:t>
            </a:fld>
            <a:endParaRPr lang="en-GB"/>
          </a:p>
        </p:txBody>
      </p:sp>
      <p:sp>
        <p:nvSpPr>
          <p:cNvPr id="4" name="Footer Placeholder 3"/>
          <p:cNvSpPr>
            <a:spLocks noGrp="1"/>
          </p:cNvSpPr>
          <p:nvPr>
            <p:ph type="ftr" sz="quarter" idx="2"/>
          </p:nvPr>
        </p:nvSpPr>
        <p:spPr>
          <a:xfrm>
            <a:off x="2" y="9442155"/>
            <a:ext cx="2950475" cy="498772"/>
          </a:xfrm>
          <a:prstGeom prst="rect">
            <a:avLst/>
          </a:prstGeom>
        </p:spPr>
        <p:txBody>
          <a:bodyPr vert="horz" lIns="91563" tIns="45781" rIns="91563" bIns="45781" rtlCol="0" anchor="b"/>
          <a:lstStyle>
            <a:lvl1pPr algn="l">
              <a:defRPr sz="1200"/>
            </a:lvl1pPr>
          </a:lstStyle>
          <a:p>
            <a:endParaRPr lang="en-GB"/>
          </a:p>
        </p:txBody>
      </p:sp>
      <p:sp>
        <p:nvSpPr>
          <p:cNvPr id="5" name="Slide Number Placeholder 4"/>
          <p:cNvSpPr>
            <a:spLocks noGrp="1"/>
          </p:cNvSpPr>
          <p:nvPr>
            <p:ph type="sldNum" sz="quarter" idx="3"/>
          </p:nvPr>
        </p:nvSpPr>
        <p:spPr>
          <a:xfrm>
            <a:off x="3856740" y="9442155"/>
            <a:ext cx="2950475" cy="498772"/>
          </a:xfrm>
          <a:prstGeom prst="rect">
            <a:avLst/>
          </a:prstGeom>
        </p:spPr>
        <p:txBody>
          <a:bodyPr vert="horz" lIns="91563" tIns="45781" rIns="91563" bIns="45781" rtlCol="0" anchor="b"/>
          <a:lstStyle>
            <a:lvl1pPr algn="r">
              <a:defRPr sz="1200"/>
            </a:lvl1pPr>
          </a:lstStyle>
          <a:p>
            <a:fld id="{4731076A-F0C9-4BCB-AE41-AF077B14DA44}" type="slidenum">
              <a:rPr lang="en-GB" smtClean="0"/>
              <a:t>‹#›</a:t>
            </a:fld>
            <a:endParaRPr lang="en-GB"/>
          </a:p>
        </p:txBody>
      </p:sp>
    </p:spTree>
    <p:extLst>
      <p:ext uri="{BB962C8B-B14F-4D97-AF65-F5344CB8AC3E}">
        <p14:creationId xmlns:p14="http://schemas.microsoft.com/office/powerpoint/2010/main" val="34277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1217" cy="497603"/>
          </a:xfrm>
          <a:prstGeom prst="rect">
            <a:avLst/>
          </a:prstGeom>
        </p:spPr>
        <p:txBody>
          <a:bodyPr vert="horz" lIns="91563" tIns="45781" rIns="91563" bIns="45781" rtlCol="0"/>
          <a:lstStyle>
            <a:lvl1pPr algn="l">
              <a:defRPr sz="1200"/>
            </a:lvl1pPr>
          </a:lstStyle>
          <a:p>
            <a:endParaRPr lang="en-GB"/>
          </a:p>
        </p:txBody>
      </p:sp>
      <p:sp>
        <p:nvSpPr>
          <p:cNvPr id="3" name="Date Placeholder 2"/>
          <p:cNvSpPr>
            <a:spLocks noGrp="1"/>
          </p:cNvSpPr>
          <p:nvPr>
            <p:ph type="dt" idx="1"/>
          </p:nvPr>
        </p:nvSpPr>
        <p:spPr>
          <a:xfrm>
            <a:off x="3855983" y="2"/>
            <a:ext cx="2951217" cy="497603"/>
          </a:xfrm>
          <a:prstGeom prst="rect">
            <a:avLst/>
          </a:prstGeom>
        </p:spPr>
        <p:txBody>
          <a:bodyPr vert="horz" lIns="91563" tIns="45781" rIns="91563" bIns="45781" rtlCol="0"/>
          <a:lstStyle>
            <a:lvl1pPr algn="r">
              <a:defRPr sz="1200"/>
            </a:lvl1pPr>
          </a:lstStyle>
          <a:p>
            <a:fld id="{54F62133-BA6D-4225-9ABE-1F431127E7C5}" type="datetimeFigureOut">
              <a:rPr lang="en-GB" smtClean="0"/>
              <a:t>04/12/2023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63" tIns="45781" rIns="91563" bIns="45781" rtlCol="0" anchor="ctr"/>
          <a:lstStyle/>
          <a:p>
            <a:endParaRPr lang="en-GB"/>
          </a:p>
        </p:txBody>
      </p:sp>
      <p:sp>
        <p:nvSpPr>
          <p:cNvPr id="5" name="Notes Placeholder 4"/>
          <p:cNvSpPr>
            <a:spLocks noGrp="1"/>
          </p:cNvSpPr>
          <p:nvPr>
            <p:ph type="body" sz="quarter" idx="3"/>
          </p:nvPr>
        </p:nvSpPr>
        <p:spPr>
          <a:xfrm>
            <a:off x="680562" y="4783664"/>
            <a:ext cx="5447666" cy="3914050"/>
          </a:xfrm>
          <a:prstGeom prst="rect">
            <a:avLst/>
          </a:prstGeom>
        </p:spPr>
        <p:txBody>
          <a:bodyPr vert="horz" lIns="91563" tIns="45781" rIns="91563" bIns="45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3322"/>
            <a:ext cx="2951217" cy="497603"/>
          </a:xfrm>
          <a:prstGeom prst="rect">
            <a:avLst/>
          </a:prstGeom>
        </p:spPr>
        <p:txBody>
          <a:bodyPr vert="horz" lIns="91563" tIns="45781" rIns="91563" bIns="45781" rtlCol="0" anchor="b"/>
          <a:lstStyle>
            <a:lvl1pPr algn="l">
              <a:defRPr sz="1200"/>
            </a:lvl1pPr>
          </a:lstStyle>
          <a:p>
            <a:endParaRPr lang="en-GB"/>
          </a:p>
        </p:txBody>
      </p:sp>
      <p:sp>
        <p:nvSpPr>
          <p:cNvPr id="7" name="Slide Number Placeholder 6"/>
          <p:cNvSpPr>
            <a:spLocks noGrp="1"/>
          </p:cNvSpPr>
          <p:nvPr>
            <p:ph type="sldNum" sz="quarter" idx="5"/>
          </p:nvPr>
        </p:nvSpPr>
        <p:spPr>
          <a:xfrm>
            <a:off x="3855983" y="9443322"/>
            <a:ext cx="2951217" cy="497603"/>
          </a:xfrm>
          <a:prstGeom prst="rect">
            <a:avLst/>
          </a:prstGeom>
        </p:spPr>
        <p:txBody>
          <a:bodyPr vert="horz" lIns="91563" tIns="45781" rIns="91563" bIns="45781" rtlCol="0" anchor="b"/>
          <a:lstStyle>
            <a:lvl1pPr algn="r">
              <a:defRPr sz="1200"/>
            </a:lvl1pPr>
          </a:lstStyle>
          <a:p>
            <a:fld id="{F833C4CB-BE14-4280-AD17-7132132A2C34}" type="slidenum">
              <a:rPr lang="en-GB" smtClean="0"/>
              <a:t>‹#›</a:t>
            </a:fld>
            <a:endParaRPr lang="en-GB"/>
          </a:p>
        </p:txBody>
      </p:sp>
    </p:spTree>
    <p:extLst>
      <p:ext uri="{BB962C8B-B14F-4D97-AF65-F5344CB8AC3E}">
        <p14:creationId xmlns:p14="http://schemas.microsoft.com/office/powerpoint/2010/main" val="10600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1</a:t>
            </a:fld>
            <a:endParaRPr lang="en-GB"/>
          </a:p>
        </p:txBody>
      </p:sp>
    </p:spTree>
    <p:extLst>
      <p:ext uri="{BB962C8B-B14F-4D97-AF65-F5344CB8AC3E}">
        <p14:creationId xmlns:p14="http://schemas.microsoft.com/office/powerpoint/2010/main" val="366077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a:t>
            </a:fld>
            <a:endParaRPr lang="en-GB"/>
          </a:p>
        </p:txBody>
      </p:sp>
    </p:spTree>
    <p:extLst>
      <p:ext uri="{BB962C8B-B14F-4D97-AF65-F5344CB8AC3E}">
        <p14:creationId xmlns:p14="http://schemas.microsoft.com/office/powerpoint/2010/main" val="218810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4</a:t>
            </a:fld>
            <a:endParaRPr lang="en-GB"/>
          </a:p>
        </p:txBody>
      </p:sp>
    </p:spTree>
    <p:extLst>
      <p:ext uri="{BB962C8B-B14F-4D97-AF65-F5344CB8AC3E}">
        <p14:creationId xmlns:p14="http://schemas.microsoft.com/office/powerpoint/2010/main" val="412539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934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9</a:t>
            </a:fld>
            <a:endParaRPr lang="en-GB"/>
          </a:p>
        </p:txBody>
      </p:sp>
    </p:spTree>
    <p:extLst>
      <p:ext uri="{BB962C8B-B14F-4D97-AF65-F5344CB8AC3E}">
        <p14:creationId xmlns:p14="http://schemas.microsoft.com/office/powerpoint/2010/main" val="122618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33C4CB-BE14-4280-AD17-7132132A2C34}" type="slidenum">
              <a:rPr lang="en-GB" smtClean="0"/>
              <a:t>14</a:t>
            </a:fld>
            <a:endParaRPr lang="en-GB"/>
          </a:p>
        </p:txBody>
      </p:sp>
    </p:spTree>
    <p:extLst>
      <p:ext uri="{BB962C8B-B14F-4D97-AF65-F5344CB8AC3E}">
        <p14:creationId xmlns:p14="http://schemas.microsoft.com/office/powerpoint/2010/main" val="26086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33C4CB-BE14-4280-AD17-7132132A2C34}" type="slidenum">
              <a:rPr lang="en-GB" smtClean="0"/>
              <a:t>30</a:t>
            </a:fld>
            <a:endParaRPr lang="en-GB"/>
          </a:p>
        </p:txBody>
      </p:sp>
    </p:spTree>
    <p:extLst>
      <p:ext uri="{BB962C8B-B14F-4D97-AF65-F5344CB8AC3E}">
        <p14:creationId xmlns:p14="http://schemas.microsoft.com/office/powerpoint/2010/main" val="42171943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PORTADA-RESEARCH.png" TargetMode="External"/><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3926"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pic>
        <p:nvPicPr>
          <p:cNvPr id="19" name="imagen-portada-RESEARCH-1.png"/>
          <p:cNvPicPr>
            <a:picLocks/>
          </p:cNvPicPr>
          <p:nvPr/>
        </p:nvPicPr>
        <p:blipFill>
          <a:blip r:embed="rId6" cstate="print">
            <a:extLst>
              <a:ext uri="{28A0092B-C50C-407E-A947-70E740481C1C}">
                <a14:useLocalDpi xmlns:a14="http://schemas.microsoft.com/office/drawing/2010/main" val="0"/>
              </a:ext>
            </a:extLst>
          </a:blip>
          <a:srcRect/>
          <a:stretch/>
        </p:blipFill>
        <p:spPr>
          <a:xfrm>
            <a:off x="3048" y="0"/>
            <a:ext cx="9137904" cy="2554224"/>
          </a:xfrm>
          <a:prstGeom prst="rect">
            <a:avLst/>
          </a:prstGeom>
        </p:spPr>
      </p:pic>
      <p:sp>
        <p:nvSpPr>
          <p:cNvPr id="11"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6" name="Picture 15">
            <a:extLst>
              <a:ext uri="{FF2B5EF4-FFF2-40B4-BE49-F238E27FC236}">
                <a16:creationId xmlns:a16="http://schemas.microsoft.com/office/drawing/2014/main" id="{A7A90DCC-934C-4FE2-A5EA-142EE1AE56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442512" y="-34497"/>
            <a:ext cx="694508" cy="5209298"/>
          </a:xfrm>
          <a:prstGeom prst="rect">
            <a:avLst/>
          </a:prstGeom>
        </p:spPr>
      </p:pic>
      <p:pic>
        <p:nvPicPr>
          <p:cNvPr id="17" name="Picture 16">
            <a:extLst>
              <a:ext uri="{FF2B5EF4-FFF2-40B4-BE49-F238E27FC236}">
                <a16:creationId xmlns:a16="http://schemas.microsoft.com/office/drawing/2014/main" id="{A7E7DDF4-8D73-46F2-9AD2-4D7A818351F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6512" y="-177784"/>
            <a:ext cx="9180512" cy="2750884"/>
          </a:xfrm>
          <a:prstGeom prst="rect">
            <a:avLst/>
          </a:prstGeom>
        </p:spPr>
      </p:pic>
    </p:spTree>
    <p:extLst>
      <p:ext uri="{BB962C8B-B14F-4D97-AF65-F5344CB8AC3E}">
        <p14:creationId xmlns:p14="http://schemas.microsoft.com/office/powerpoint/2010/main" val="243134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pic>
        <p:nvPicPr>
          <p:cNvPr id="5" name="Picture 4">
            <a:extLst>
              <a:ext uri="{FF2B5EF4-FFF2-40B4-BE49-F238E27FC236}">
                <a16:creationId xmlns:a16="http://schemas.microsoft.com/office/drawing/2014/main" id="{FEFF84AD-FC2C-40A4-B3B1-5F216F0E0A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356740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3">
            <a:extLst>
              <a:ext uri="{FF2B5EF4-FFF2-40B4-BE49-F238E27FC236}">
                <a16:creationId xmlns:a16="http://schemas.microsoft.com/office/drawing/2014/main" id="{2AB0C6F5-CDD7-42EF-8264-358D7D6303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1781264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4" name="Picture 3">
            <a:extLst>
              <a:ext uri="{FF2B5EF4-FFF2-40B4-BE49-F238E27FC236}">
                <a16:creationId xmlns:a16="http://schemas.microsoft.com/office/drawing/2014/main" id="{3866DE4D-A934-4310-9C37-C6D5CD10E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3444691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8AB5DB9F-9970-41C3-AED9-E4403E188927}" type="datetimeFigureOut">
              <a:rPr lang="nl-NL"/>
              <a:pPr>
                <a:defRPr/>
              </a:pPr>
              <a:t>4-12-2023</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A045C468-3A06-4B4D-91EE-47039CFF6E3B}" type="slidenum">
              <a:rPr lang="nl-NL"/>
              <a:pPr>
                <a:defRPr/>
              </a:pPr>
              <a:t>‹#›</a:t>
            </a:fld>
            <a:endParaRPr lang="nl-NL"/>
          </a:p>
        </p:txBody>
      </p:sp>
    </p:spTree>
    <p:extLst>
      <p:ext uri="{BB962C8B-B14F-4D97-AF65-F5344CB8AC3E}">
        <p14:creationId xmlns:p14="http://schemas.microsoft.com/office/powerpoint/2010/main" val="398712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214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13" name="PORTADA-RESEARCH.png" descr="/Volumes/XRAID/Equipo Rojo/EU-OSHA/18-0115 PPT templates update/PNG/PORTADA-RESEARCH.png"/>
          <p:cNvPicPr>
            <a:picLocks/>
          </p:cNvPicPr>
          <p:nvPr/>
        </p:nvPicPr>
        <p:blipFill>
          <a:blip r:embed="rId2" r:link="rId3">
            <a:extLst>
              <a:ext uri="{28A0092B-C50C-407E-A947-70E740481C1C}">
                <a14:useLocalDpi xmlns:a14="http://schemas.microsoft.com/office/drawing/2010/main" val="0"/>
              </a:ext>
            </a:extLst>
          </a:blip>
          <a:stretch>
            <a:fillRect/>
          </a:stretch>
        </p:blipFill>
        <p:spPr>
          <a:xfrm>
            <a:off x="-1588" y="0"/>
            <a:ext cx="9144000" cy="5144400"/>
          </a:xfrm>
          <a:prstGeom prst="rect">
            <a:avLst/>
          </a:prstGeom>
        </p:spPr>
      </p:pic>
      <p:pic>
        <p:nvPicPr>
          <p:cNvPr id="14"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7723909" y="4431506"/>
            <a:ext cx="372491" cy="242888"/>
          </a:xfrm>
          <a:prstGeom prst="rect">
            <a:avLst/>
          </a:prstGeom>
          <a:noFill/>
          <a:ln w="9525">
            <a:noFill/>
            <a:miter lim="800000"/>
            <a:headEnd/>
            <a:tailEnd/>
          </a:ln>
        </p:spPr>
      </p:pic>
      <p:sp>
        <p:nvSpPr>
          <p:cNvPr id="16"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9" name="PORTADA-RESEARCH.png" descr="/Volumes/XRAID/Equipo Rojo/EU-OSHA/18-0115 PPT templates update/PNG/PORTADA-RESEARCH.png">
            <a:extLst>
              <a:ext uri="{FF2B5EF4-FFF2-40B4-BE49-F238E27FC236}">
                <a16:creationId xmlns:a16="http://schemas.microsoft.com/office/drawing/2014/main" id="{EB98C0E0-BE75-4DE8-9F69-831FD3E09B00}"/>
              </a:ext>
            </a:extLst>
          </p:cNvPr>
          <p:cNvPicPr>
            <a:picLocks/>
          </p:cNvPicPr>
          <p:nvPr userDrawn="1"/>
        </p:nvPicPr>
        <p:blipFill>
          <a:blip r:embed="rId2" r:link="rId3" cstate="email">
            <a:extLst>
              <a:ext uri="{28A0092B-C50C-407E-A947-70E740481C1C}">
                <a14:useLocalDpi xmlns:a14="http://schemas.microsoft.com/office/drawing/2010/main"/>
              </a:ext>
            </a:extLst>
          </a:blip>
          <a:stretch>
            <a:fillRect/>
          </a:stretch>
        </p:blipFill>
        <p:spPr>
          <a:xfrm>
            <a:off x="-1588" y="0"/>
            <a:ext cx="9144000" cy="5144400"/>
          </a:xfrm>
          <a:prstGeom prst="rect">
            <a:avLst/>
          </a:prstGeom>
        </p:spPr>
      </p:pic>
      <p:pic>
        <p:nvPicPr>
          <p:cNvPr id="10" name="Bild 2">
            <a:extLst>
              <a:ext uri="{FF2B5EF4-FFF2-40B4-BE49-F238E27FC236}">
                <a16:creationId xmlns:a16="http://schemas.microsoft.com/office/drawing/2014/main" id="{5A670259-2ED1-4EFC-AB82-2E95524F0D4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438190" y="4131469"/>
            <a:ext cx="1037465" cy="542925"/>
          </a:xfrm>
          <a:prstGeom prst="rect">
            <a:avLst/>
          </a:prstGeom>
          <a:noFill/>
          <a:ln w="9525">
            <a:noFill/>
            <a:miter lim="800000"/>
            <a:headEnd/>
            <a:tailEnd/>
          </a:ln>
        </p:spPr>
      </p:pic>
      <p:pic>
        <p:nvPicPr>
          <p:cNvPr id="11" name="Bild 4" descr="111004_EU-OSHA_PPT_EU logo.png">
            <a:extLst>
              <a:ext uri="{FF2B5EF4-FFF2-40B4-BE49-F238E27FC236}">
                <a16:creationId xmlns:a16="http://schemas.microsoft.com/office/drawing/2014/main" id="{8457D356-7E88-42FF-8A70-B22AB57D0E45}"/>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23909" y="4431506"/>
            <a:ext cx="372491" cy="242888"/>
          </a:xfrm>
          <a:prstGeom prst="rect">
            <a:avLst/>
          </a:prstGeom>
          <a:noFill/>
          <a:ln w="9525">
            <a:noFill/>
            <a:miter lim="800000"/>
            <a:headEnd/>
            <a:tailEnd/>
          </a:ln>
        </p:spPr>
      </p:pic>
      <p:sp>
        <p:nvSpPr>
          <p:cNvPr id="12" name="Textplatzhalter 2">
            <a:extLst>
              <a:ext uri="{FF2B5EF4-FFF2-40B4-BE49-F238E27FC236}">
                <a16:creationId xmlns:a16="http://schemas.microsoft.com/office/drawing/2014/main" id="{0084A6FE-6056-4AF3-B46D-68AB8A95FB1D}"/>
              </a:ext>
            </a:extLst>
          </p:cNvPr>
          <p:cNvSpPr txBox="1">
            <a:spLocks/>
          </p:cNvSpPr>
          <p:nvPr userDrawn="1"/>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endParaRPr lang="es-ES" sz="675" dirty="0"/>
          </a:p>
          <a:p>
            <a:pPr>
              <a:defRPr/>
            </a:pPr>
            <a:endParaRPr lang="es-ES" sz="675" dirty="0"/>
          </a:p>
          <a:p>
            <a:pPr>
              <a:defRPr/>
            </a:pPr>
            <a:r>
              <a:rPr lang="es-ES" sz="675" dirty="0"/>
              <a:t>La salud y la seguridad en el trabajo concierne a todos. Es bueno para ti. Es buen negocio para todos.
</a:t>
            </a:r>
            <a:br>
              <a:rPr lang="es-ES" sz="675" dirty="0"/>
            </a:br>
            <a:endParaRPr lang="es-ES" sz="675" dirty="0"/>
          </a:p>
        </p:txBody>
      </p:sp>
    </p:spTree>
    <p:extLst>
      <p:ext uri="{BB962C8B-B14F-4D97-AF65-F5344CB8AC3E}">
        <p14:creationId xmlns:p14="http://schemas.microsoft.com/office/powerpoint/2010/main" val="384885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4D061D-8749-4407-8F38-72D6942B8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93F50C70-949A-494D-9C88-D11814889230}"/>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A3086950-45AF-4433-A8AD-A5B5B22A4D8B}"/>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220F26A2-D3C8-41A9-8CA8-83C1C834FB35}"/>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81987933-DCD1-4BB5-8F94-7ECB9C9FB410}"/>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1124CAFB-76EA-42F4-8B8A-767C2B094E8B}"/>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2AFD4251-AF3B-4454-B2A7-454DC1CAD1D9}"/>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361347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id="{2DA6E9A6-E60F-4ED6-9B38-6183F55B53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109564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a:extLst>
              <a:ext uri="{FF2B5EF4-FFF2-40B4-BE49-F238E27FC236}">
                <a16:creationId xmlns:a16="http://schemas.microsoft.com/office/drawing/2014/main" id="{E3022362-ACA7-41FB-9EF2-96CBCD341C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136090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pic>
        <p:nvPicPr>
          <p:cNvPr id="3" name="Picture 2">
            <a:extLst>
              <a:ext uri="{FF2B5EF4-FFF2-40B4-BE49-F238E27FC236}">
                <a16:creationId xmlns:a16="http://schemas.microsoft.com/office/drawing/2014/main" id="{CA49F784-85A4-4135-9E40-32B9F46D33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260292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1F059-E878-4DD2-9EFA-8D13DB239A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161326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pic>
        <p:nvPicPr>
          <p:cNvPr id="5" name="Picture 4">
            <a:extLst>
              <a:ext uri="{FF2B5EF4-FFF2-40B4-BE49-F238E27FC236}">
                <a16:creationId xmlns:a16="http://schemas.microsoft.com/office/drawing/2014/main" id="{B6990FD5-4F18-4129-9292-40A0FD0BEA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7" y="4597503"/>
            <a:ext cx="864096" cy="367200"/>
          </a:xfrm>
          <a:prstGeom prst="rect">
            <a:avLst/>
          </a:prstGeom>
        </p:spPr>
      </p:pic>
    </p:spTree>
    <p:extLst>
      <p:ext uri="{BB962C8B-B14F-4D97-AF65-F5344CB8AC3E}">
        <p14:creationId xmlns:p14="http://schemas.microsoft.com/office/powerpoint/2010/main" val="407131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XRAID/Equipo%20Rojo/EU-OSHA/18-0115%20PPT%20templates%20update/PNG/FONDO-PATRON-RESEARCH.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FONDO-PATRON-RESEARCH.png" descr="/Volumes/XRAID/Equipo Rojo/EU-OSHA/18-0115 PPT templates update/PNG/FONDO-PATRON-RESEARCH.png"/>
          <p:cNvPicPr>
            <a:picLocks/>
          </p:cNvPicPr>
          <p:nvPr/>
        </p:nvPicPr>
        <p:blipFill>
          <a:blip r:embed="rId15" r:link="rId16">
            <a:extLst>
              <a:ext uri="{28A0092B-C50C-407E-A947-70E740481C1C}">
                <a14:useLocalDpi xmlns:a14="http://schemas.microsoft.com/office/drawing/2010/main" val="0"/>
              </a:ext>
            </a:extLst>
          </a:blip>
          <a:stretch>
            <a:fillRect/>
          </a:stretch>
        </p:blipFill>
        <p:spPr>
          <a:xfrm>
            <a:off x="0" y="0"/>
            <a:ext cx="9180000" cy="51444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2268539" y="4857751"/>
            <a:ext cx="5830887" cy="78581"/>
          </a:xfrm>
          <a:prstGeom prst="rect">
            <a:avLst/>
          </a:prstGeom>
          <a:noFill/>
          <a:ln w="9525">
            <a:noFill/>
            <a:miter lim="800000"/>
            <a:headEnd/>
            <a:tailEnd/>
          </a:ln>
        </p:spPr>
        <p:txBody>
          <a:bodyPr lIns="0" tIns="0" rIns="0" bIns="0">
            <a:prstTxWarp prst="textNoShape">
              <a:avLst/>
            </a:prstTxWarp>
          </a:bodyPr>
          <a:lstStyle/>
          <a:p>
            <a:pPr algn="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https://osha.europa.eu</a:t>
            </a:r>
          </a:p>
        </p:txBody>
      </p:sp>
      <p:pic>
        <p:nvPicPr>
          <p:cNvPr id="9" name="Bild 3" descr="111004_EU-OSHA_PPT_Corporate logo_inner slide.png"/>
          <p:cNvPicPr>
            <a:picLocks noChangeAspect="1"/>
          </p:cNvPicPr>
          <p:nvPr/>
        </p:nvPicPr>
        <p:blipFill>
          <a:blip r:embed="rId17" cstate="print"/>
          <a:srcRect/>
          <a:stretch>
            <a:fillRect/>
          </a:stretch>
        </p:blipFill>
        <p:spPr bwMode="auto">
          <a:xfrm>
            <a:off x="442913" y="4705350"/>
            <a:ext cx="816719" cy="233363"/>
          </a:xfrm>
          <a:prstGeom prst="rect">
            <a:avLst/>
          </a:prstGeom>
          <a:noFill/>
          <a:ln w="9525">
            <a:noFill/>
            <a:miter lim="800000"/>
            <a:headEnd/>
            <a:tailEnd/>
          </a:ln>
        </p:spPr>
      </p:pic>
    </p:spTree>
    <p:extLst>
      <p:ext uri="{BB962C8B-B14F-4D97-AF65-F5344CB8AC3E}">
        <p14:creationId xmlns:p14="http://schemas.microsoft.com/office/powerpoint/2010/main" val="6505084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osha.europa.eu/en/themes/digitalisation-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publications/advanced-robotics-artificial-intelligence-and-automation-tasks-definitions-uses-policies-and-strategies-and-occupational-safety-and-health" TargetMode="External"/><Relationship Id="rId7" Type="http://schemas.openxmlformats.org/officeDocument/2006/relationships/hyperlink" Target="https://osha.europa.eu/en/themes/digitalisation-work"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osha.europa.eu/en/publications/artificial-intelligence-advanced-robotics-and-automation-tasks-work-taxonomy-policies-and-strategies-europe" TargetMode="External"/><Relationship Id="rId5" Type="http://schemas.openxmlformats.org/officeDocument/2006/relationships/hyperlink" Target="https://osha.europa.eu/en/publications/impact-artificial-intelligence-occupational-safety-and-health" TargetMode="External"/><Relationship Id="rId4" Type="http://schemas.openxmlformats.org/officeDocument/2006/relationships/hyperlink" Target="https://osha.europa.eu/en/publications/digitalisation-and-occupational-safety-and-health-eu-osha-research-programme" TargetMode="Externa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igital-strategy.ec.europa.eu/en/library/definition-artificial-intelligence-main-capabilities-and-scientific-discip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8068"/>
            <a:ext cx="8280920" cy="693010"/>
          </a:xfrm>
        </p:spPr>
        <p:txBody>
          <a:bodyPr>
            <a:spAutoFit/>
          </a:bodyPr>
          <a:lstStyle/>
          <a:p>
            <a:pPr algn="ctr">
              <a:lnSpc>
                <a:spcPct val="150000"/>
              </a:lnSpc>
              <a:spcBef>
                <a:spcPts val="1200"/>
              </a:spcBef>
              <a:spcAft>
                <a:spcPts val="1200"/>
              </a:spcAft>
            </a:pPr>
            <a:r>
              <a:rPr lang="es-ES" sz="1600" dirty="0"/>
              <a:t>Robótica avanzada, inteligencia artificial y automatización de tareas: </a:t>
            </a:r>
            <a:br>
              <a:rPr lang="es-ES" sz="1600" dirty="0"/>
            </a:br>
            <a:r>
              <a:rPr lang="es-ES" sz="1600" dirty="0"/>
              <a:t>definiciones, usos, políticas y estrategias y la seguridad y salud en el trabajo</a:t>
            </a:r>
          </a:p>
        </p:txBody>
      </p:sp>
    </p:spTree>
    <p:extLst>
      <p:ext uri="{BB962C8B-B14F-4D97-AF65-F5344CB8AC3E}">
        <p14:creationId xmlns:p14="http://schemas.microsoft.com/office/powerpoint/2010/main" val="130656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226455" cy="367200"/>
          </a:xfrm>
        </p:spPr>
        <p:txBody>
          <a:bodyPr/>
          <a:lstStyle/>
          <a:p>
            <a:r>
              <a:rPr lang="es-ES" sz="1600"/>
              <a:t>Taxonomía para los sistemas de IA y la robótica avanzada para la automatización de las tareas</a:t>
            </a:r>
          </a:p>
        </p:txBody>
      </p:sp>
      <p:pic>
        <p:nvPicPr>
          <p:cNvPr id="34" name="Picture 33">
            <a:extLst>
              <a:ext uri="{FF2B5EF4-FFF2-40B4-BE49-F238E27FC236}">
                <a16:creationId xmlns:a16="http://schemas.microsoft.com/office/drawing/2014/main" id="{0B1C19E0-F365-4925-99CC-DABD528330F8}"/>
              </a:ext>
            </a:extLst>
          </p:cNvPr>
          <p:cNvPicPr>
            <a:picLocks noChangeAspect="1"/>
          </p:cNvPicPr>
          <p:nvPr/>
        </p:nvPicPr>
        <p:blipFill>
          <a:blip r:embed="rId2"/>
          <a:stretch>
            <a:fillRect/>
          </a:stretch>
        </p:blipFill>
        <p:spPr>
          <a:xfrm>
            <a:off x="1763688" y="708558"/>
            <a:ext cx="4978815" cy="4299942"/>
          </a:xfrm>
          <a:prstGeom prst="rect">
            <a:avLst/>
          </a:prstGeom>
        </p:spPr>
      </p:pic>
    </p:spTree>
    <p:extLst>
      <p:ext uri="{BB962C8B-B14F-4D97-AF65-F5344CB8AC3E}">
        <p14:creationId xmlns:p14="http://schemas.microsoft.com/office/powerpoint/2010/main" val="153847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51470"/>
            <a:ext cx="8082439" cy="524378"/>
          </a:xfrm>
        </p:spPr>
        <p:txBody>
          <a:bodyPr/>
          <a:lstStyle/>
          <a:p>
            <a:r>
              <a:rPr lang="es-ES" dirty="0"/>
              <a:t>Descripción de usos actuales y potenciales: Automatización de las tareas cognitivas</a:t>
            </a:r>
          </a:p>
        </p:txBody>
      </p:sp>
      <p:sp>
        <p:nvSpPr>
          <p:cNvPr id="3" name="Content Placeholder 2"/>
          <p:cNvSpPr>
            <a:spLocks noGrp="1"/>
          </p:cNvSpPr>
          <p:nvPr>
            <p:ph sz="half" idx="1"/>
          </p:nvPr>
        </p:nvSpPr>
        <p:spPr>
          <a:xfrm>
            <a:off x="450000" y="837000"/>
            <a:ext cx="7722400" cy="3645000"/>
          </a:xfrm>
        </p:spPr>
        <p:txBody>
          <a:bodyPr>
            <a:normAutofit/>
          </a:bodyPr>
          <a:lstStyle/>
          <a:p>
            <a:endParaRPr lang="en-US" dirty="0"/>
          </a:p>
          <a:p>
            <a:endParaRPr lang="en-GB" dirty="0"/>
          </a:p>
        </p:txBody>
      </p:sp>
      <p:sp>
        <p:nvSpPr>
          <p:cNvPr id="5" name="TextBox 4"/>
          <p:cNvSpPr txBox="1"/>
          <p:nvPr/>
        </p:nvSpPr>
        <p:spPr>
          <a:xfrm>
            <a:off x="7236296" y="4008135"/>
            <a:ext cx="1793607" cy="507831"/>
          </a:xfrm>
          <a:prstGeom prst="rect">
            <a:avLst/>
          </a:prstGeom>
          <a:noFill/>
        </p:spPr>
        <p:txBody>
          <a:bodyPr wrap="square" rtlCol="0">
            <a:spAutoFit/>
          </a:bodyPr>
          <a:lstStyle/>
          <a:p>
            <a:r>
              <a:rPr lang="es-ES" sz="900" dirty="0"/>
              <a:t>Distribución de sectores de la NACE según la </a:t>
            </a:r>
            <a:r>
              <a:rPr lang="es-ES" sz="900" b="1" dirty="0"/>
              <a:t>literatura</a:t>
            </a:r>
            <a:r>
              <a:rPr lang="es-ES" sz="900" dirty="0"/>
              <a:t> científica</a:t>
            </a:r>
          </a:p>
        </p:txBody>
      </p:sp>
      <p:sp>
        <p:nvSpPr>
          <p:cNvPr id="6" name="TextBox 5"/>
          <p:cNvSpPr txBox="1"/>
          <p:nvPr/>
        </p:nvSpPr>
        <p:spPr>
          <a:xfrm>
            <a:off x="1421050" y="4593371"/>
            <a:ext cx="5660524" cy="430887"/>
          </a:xfrm>
          <a:prstGeom prst="rect">
            <a:avLst/>
          </a:prstGeom>
          <a:noFill/>
        </p:spPr>
        <p:txBody>
          <a:bodyPr wrap="none" rtlCol="0">
            <a:spAutoFit/>
          </a:bodyPr>
          <a:lstStyle/>
          <a:p>
            <a:r>
              <a:rPr lang="es-ES" sz="1100" dirty="0">
                <a:solidFill>
                  <a:srgbClr val="003399"/>
                </a:solidFill>
              </a:rPr>
              <a:t>*</a:t>
            </a:r>
            <a:r>
              <a:rPr lang="es-ES" sz="1100" b="1" dirty="0">
                <a:solidFill>
                  <a:srgbClr val="003399"/>
                </a:solidFill>
              </a:rPr>
              <a:t>Actividades administrativas y servicios auxiliares </a:t>
            </a:r>
            <a:r>
              <a:rPr lang="es-ES" sz="1100" dirty="0">
                <a:solidFill>
                  <a:srgbClr val="003399"/>
                </a:solidFill>
              </a:rPr>
              <a:t>e </a:t>
            </a:r>
            <a:r>
              <a:rPr lang="es-ES" sz="1100" b="1" dirty="0">
                <a:solidFill>
                  <a:srgbClr val="003399"/>
                </a:solidFill>
              </a:rPr>
              <a:t>información y comunicación </a:t>
            </a:r>
          </a:p>
          <a:p>
            <a:r>
              <a:rPr lang="es-ES" sz="1100" dirty="0">
                <a:solidFill>
                  <a:srgbClr val="003399"/>
                </a:solidFill>
              </a:rPr>
              <a:t>también se pusieron de relieve tras la consulta con los CRN</a:t>
            </a:r>
          </a:p>
        </p:txBody>
      </p:sp>
      <p:pic>
        <p:nvPicPr>
          <p:cNvPr id="9" name="Picture 8">
            <a:extLst>
              <a:ext uri="{FF2B5EF4-FFF2-40B4-BE49-F238E27FC236}">
                <a16:creationId xmlns:a16="http://schemas.microsoft.com/office/drawing/2014/main" id="{13A3CE2F-C865-42E5-8549-1DA493B6DCE4}"/>
              </a:ext>
            </a:extLst>
          </p:cNvPr>
          <p:cNvPicPr>
            <a:picLocks noChangeAspect="1"/>
          </p:cNvPicPr>
          <p:nvPr/>
        </p:nvPicPr>
        <p:blipFill>
          <a:blip r:embed="rId2"/>
          <a:stretch>
            <a:fillRect/>
          </a:stretch>
        </p:blipFill>
        <p:spPr>
          <a:xfrm>
            <a:off x="1475656" y="738599"/>
            <a:ext cx="5744757" cy="3777367"/>
          </a:xfrm>
          <a:prstGeom prst="rect">
            <a:avLst/>
          </a:prstGeom>
        </p:spPr>
      </p:pic>
    </p:spTree>
    <p:extLst>
      <p:ext uri="{BB962C8B-B14F-4D97-AF65-F5344CB8AC3E}">
        <p14:creationId xmlns:p14="http://schemas.microsoft.com/office/powerpoint/2010/main" val="224335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Descripción de usos: Distribución de tecnologías para las tareas cognitivas</a:t>
            </a:r>
          </a:p>
        </p:txBody>
      </p:sp>
      <p:sp>
        <p:nvSpPr>
          <p:cNvPr id="3" name="Content Placeholder 2"/>
          <p:cNvSpPr>
            <a:spLocks noGrp="1"/>
          </p:cNvSpPr>
          <p:nvPr>
            <p:ph sz="half" idx="1"/>
          </p:nvPr>
        </p:nvSpPr>
        <p:spPr>
          <a:xfrm>
            <a:off x="450000" y="837000"/>
            <a:ext cx="7938424" cy="3408625"/>
          </a:xfrm>
        </p:spPr>
        <p:txBody>
          <a:bodyPr>
            <a:spAutoFit/>
          </a:bodyPr>
          <a:lstStyle/>
          <a:p>
            <a:pPr marL="0" indent="0">
              <a:buNone/>
            </a:pPr>
            <a:r>
              <a:rPr lang="es-ES" sz="1300" dirty="0"/>
              <a:t>Los sistemas de IA suelen encuadrarse en una de cuatro categorías:</a:t>
            </a:r>
          </a:p>
          <a:p>
            <a:pPr lvl="3">
              <a:buFont typeface="Wingdings" panose="05000000000000000000" pitchFamily="2" charset="2"/>
              <a:buChar char="§"/>
            </a:pPr>
            <a:r>
              <a:rPr lang="es-ES" sz="1150" dirty="0">
                <a:solidFill>
                  <a:srgbClr val="003399"/>
                </a:solidFill>
              </a:rPr>
              <a:t>Software automatizado (aplicaciones de aprendizaje, pruebas de software, sistemas de información clínica, etc.).</a:t>
            </a:r>
          </a:p>
          <a:p>
            <a:pPr lvl="3">
              <a:buFont typeface="Wingdings" panose="05000000000000000000" pitchFamily="2" charset="2"/>
              <a:buChar char="§"/>
            </a:pPr>
            <a:r>
              <a:rPr lang="es-ES" sz="1150" dirty="0">
                <a:solidFill>
                  <a:srgbClr val="003399"/>
                </a:solidFill>
              </a:rPr>
              <a:t>Sistemas de apoyo a la adopción de decisiones (especialmente prevalentes en el ámbito médico, financiero, etc.).</a:t>
            </a:r>
          </a:p>
          <a:p>
            <a:pPr lvl="3">
              <a:buFont typeface="Wingdings" panose="05000000000000000000" pitchFamily="2" charset="2"/>
              <a:buChar char="§"/>
            </a:pPr>
            <a:r>
              <a:rPr lang="es-ES" sz="1150" dirty="0">
                <a:solidFill>
                  <a:srgbClr val="003399"/>
                </a:solidFill>
              </a:rPr>
              <a:t>Procesamiento del lenguaje natural.</a:t>
            </a:r>
          </a:p>
          <a:p>
            <a:pPr lvl="3">
              <a:buFont typeface="Wingdings" panose="05000000000000000000" pitchFamily="2" charset="2"/>
              <a:buChar char="§"/>
            </a:pPr>
            <a:r>
              <a:rPr lang="es-ES" sz="1150" dirty="0">
                <a:solidFill>
                  <a:srgbClr val="003399"/>
                </a:solidFill>
              </a:rPr>
              <a:t>Herramientas analíticas basadas en IA.</a:t>
            </a:r>
          </a:p>
          <a:p>
            <a:pPr lvl="1"/>
            <a:endParaRPr lang="en-GB" sz="1300" dirty="0">
              <a:solidFill>
                <a:srgbClr val="003399"/>
              </a:solidFill>
            </a:endParaRPr>
          </a:p>
          <a:p>
            <a:pPr marL="0" indent="0">
              <a:buNone/>
            </a:pPr>
            <a:r>
              <a:rPr lang="es-ES" sz="1300" dirty="0">
                <a:solidFill>
                  <a:srgbClr val="003399"/>
                </a:solidFill>
              </a:rPr>
              <a:t>Los sistemas robóticos para la automatización de las tareas cognitivas más comunes son:</a:t>
            </a:r>
          </a:p>
          <a:p>
            <a:pPr lvl="3">
              <a:buFont typeface="Wingdings" panose="05000000000000000000" pitchFamily="2" charset="2"/>
              <a:buChar char="§"/>
            </a:pPr>
            <a:r>
              <a:rPr lang="es-ES" sz="1150" dirty="0">
                <a:solidFill>
                  <a:srgbClr val="003399"/>
                </a:solidFill>
              </a:rPr>
              <a:t>Robots educativos y sociales.</a:t>
            </a:r>
          </a:p>
          <a:p>
            <a:pPr lvl="3">
              <a:buFont typeface="Wingdings" panose="05000000000000000000" pitchFamily="2" charset="2"/>
              <a:buChar char="§"/>
            </a:pPr>
            <a:r>
              <a:rPr lang="es-ES" sz="1150" dirty="0">
                <a:solidFill>
                  <a:srgbClr val="003399"/>
                </a:solidFill>
              </a:rPr>
              <a:t>Robots de telepresencia.</a:t>
            </a:r>
          </a:p>
          <a:p>
            <a:pPr lvl="3">
              <a:buFont typeface="Wingdings" panose="05000000000000000000" pitchFamily="2" charset="2"/>
              <a:buChar char="§"/>
            </a:pPr>
            <a:r>
              <a:rPr lang="es-ES" sz="1150" dirty="0">
                <a:solidFill>
                  <a:srgbClr val="003399"/>
                </a:solidFill>
              </a:rPr>
              <a:t>Robots de servicio.</a:t>
            </a:r>
          </a:p>
          <a:p>
            <a:pPr marL="0" indent="0">
              <a:buNone/>
            </a:pPr>
            <a:endParaRPr lang="en-GB" sz="1300" dirty="0">
              <a:solidFill>
                <a:srgbClr val="003399"/>
              </a:solidFill>
            </a:endParaRPr>
          </a:p>
          <a:p>
            <a:pPr marL="0" indent="0">
              <a:buNone/>
            </a:pPr>
            <a:r>
              <a:rPr lang="es-ES" sz="1300" dirty="0">
                <a:solidFill>
                  <a:srgbClr val="003399"/>
                </a:solidFill>
              </a:rPr>
              <a:t>Usos futuros:</a:t>
            </a:r>
          </a:p>
          <a:p>
            <a:pPr lvl="3">
              <a:buFont typeface="Wingdings" panose="05000000000000000000" pitchFamily="2" charset="2"/>
              <a:buChar char="§"/>
            </a:pPr>
            <a:r>
              <a:rPr lang="es-ES" sz="1150" dirty="0">
                <a:solidFill>
                  <a:srgbClr val="003399"/>
                </a:solidFill>
              </a:rPr>
              <a:t>Mejora de las redes neuronales y otras técnicas de IA para diversas tareas (p. ej., </a:t>
            </a:r>
            <a:r>
              <a:rPr lang="es-ES" sz="1150" b="1" dirty="0">
                <a:solidFill>
                  <a:srgbClr val="003399"/>
                </a:solidFill>
              </a:rPr>
              <a:t>tratamiento y análisis de datos</a:t>
            </a:r>
            <a:r>
              <a:rPr lang="es-ES" sz="1150" dirty="0">
                <a:solidFill>
                  <a:srgbClr val="003399"/>
                </a:solidFill>
              </a:rPr>
              <a:t>).</a:t>
            </a:r>
          </a:p>
          <a:p>
            <a:pPr lvl="3">
              <a:buFont typeface="Wingdings" panose="05000000000000000000" pitchFamily="2" charset="2"/>
              <a:buChar char="§"/>
            </a:pPr>
            <a:r>
              <a:rPr lang="es-ES" sz="1150" b="1" dirty="0">
                <a:solidFill>
                  <a:srgbClr val="003399"/>
                </a:solidFill>
              </a:rPr>
              <a:t>Internet de las cosas (</a:t>
            </a:r>
            <a:r>
              <a:rPr lang="es-ES" sz="1150" b="1" dirty="0" err="1">
                <a:solidFill>
                  <a:srgbClr val="003399"/>
                </a:solidFill>
              </a:rPr>
              <a:t>IoT</a:t>
            </a:r>
            <a:r>
              <a:rPr lang="es-ES" sz="1150" b="1" dirty="0">
                <a:solidFill>
                  <a:srgbClr val="003399"/>
                </a:solidFill>
              </a:rPr>
              <a:t>): </a:t>
            </a:r>
            <a:r>
              <a:rPr lang="es-ES" sz="1150" b="0" dirty="0">
                <a:solidFill>
                  <a:srgbClr val="003399"/>
                </a:solidFill>
              </a:rPr>
              <a:t>Interconexión de dispositivos y sistemas.</a:t>
            </a:r>
          </a:p>
        </p:txBody>
      </p:sp>
    </p:spTree>
    <p:extLst>
      <p:ext uri="{BB962C8B-B14F-4D97-AF65-F5344CB8AC3E}">
        <p14:creationId xmlns:p14="http://schemas.microsoft.com/office/powerpoint/2010/main" val="321744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Repercusión en los puestos de trabajo (tareas)</a:t>
            </a:r>
          </a:p>
        </p:txBody>
      </p:sp>
      <p:sp>
        <p:nvSpPr>
          <p:cNvPr id="3" name="Content Placeholder 2"/>
          <p:cNvSpPr>
            <a:spLocks noGrp="1"/>
          </p:cNvSpPr>
          <p:nvPr>
            <p:ph sz="half" idx="1"/>
          </p:nvPr>
        </p:nvSpPr>
        <p:spPr>
          <a:xfrm>
            <a:off x="471274" y="1851670"/>
            <a:ext cx="7560000" cy="2705869"/>
          </a:xfrm>
        </p:spPr>
        <p:txBody>
          <a:bodyPr>
            <a:spAutoFit/>
          </a:bodyPr>
          <a:lstStyle/>
          <a:p>
            <a:r>
              <a:rPr lang="es-ES" sz="1300" dirty="0">
                <a:solidFill>
                  <a:srgbClr val="003399"/>
                </a:solidFill>
              </a:rPr>
              <a:t>Diagnóstico médico mediante sistemas de apoyo a la adopción de decisiones:</a:t>
            </a:r>
          </a:p>
          <a:p>
            <a:pPr lvl="3"/>
            <a:r>
              <a:rPr lang="es-ES" sz="1150" dirty="0">
                <a:solidFill>
                  <a:srgbClr val="003399"/>
                </a:solidFill>
              </a:rPr>
              <a:t>Tareas como el análisis radiológico pueden automatizarse por completo.</a:t>
            </a:r>
          </a:p>
          <a:p>
            <a:pPr lvl="3"/>
            <a:r>
              <a:rPr lang="es-ES" sz="1150" dirty="0">
                <a:solidFill>
                  <a:srgbClr val="003399"/>
                </a:solidFill>
              </a:rPr>
              <a:t>Sin embargo, el sistema siempre se combinará con una persona especialista en radiología.</a:t>
            </a:r>
          </a:p>
          <a:p>
            <a:pPr lvl="3"/>
            <a:r>
              <a:rPr lang="es-ES" sz="1150" dirty="0">
                <a:solidFill>
                  <a:srgbClr val="003399"/>
                </a:solidFill>
              </a:rPr>
              <a:t>La tecnología solo sustituye partes de una tarea.</a:t>
            </a:r>
          </a:p>
          <a:p>
            <a:pPr lvl="3"/>
            <a:endParaRPr lang="en-GB" sz="1150" b="1" dirty="0">
              <a:solidFill>
                <a:srgbClr val="003399"/>
              </a:solidFill>
            </a:endParaRPr>
          </a:p>
          <a:p>
            <a:r>
              <a:rPr lang="es-ES" sz="1300" b="1" dirty="0">
                <a:solidFill>
                  <a:srgbClr val="003399"/>
                </a:solidFill>
              </a:rPr>
              <a:t>Apoyo a la enseñanza y el aprendizaje:</a:t>
            </a:r>
          </a:p>
          <a:p>
            <a:pPr lvl="3"/>
            <a:r>
              <a:rPr lang="es-ES" sz="1150" dirty="0">
                <a:solidFill>
                  <a:srgbClr val="003399"/>
                </a:solidFill>
              </a:rPr>
              <a:t>Especialmente las tareas de aprendizaje requieren sistemas adaptables con altas capacidades predictivas.</a:t>
            </a:r>
          </a:p>
          <a:p>
            <a:pPr lvl="3"/>
            <a:r>
              <a:rPr lang="es-ES" sz="1150" dirty="0">
                <a:solidFill>
                  <a:srgbClr val="003399"/>
                </a:solidFill>
              </a:rPr>
              <a:t>Hasta ahora, ayudan al profesorado dejándoles tiempo para concentrarse en el alumnado.</a:t>
            </a:r>
          </a:p>
          <a:p>
            <a:pPr lvl="1"/>
            <a:endParaRPr lang="en-GB" sz="1300" dirty="0">
              <a:solidFill>
                <a:srgbClr val="003399"/>
              </a:solidFill>
            </a:endParaRPr>
          </a:p>
          <a:p>
            <a:r>
              <a:rPr lang="es-ES" sz="1300" b="1" dirty="0">
                <a:solidFill>
                  <a:srgbClr val="003399"/>
                </a:solidFill>
              </a:rPr>
              <a:t>Procesamiento del lenguaje y tratamiento de textos:</a:t>
            </a:r>
          </a:p>
          <a:p>
            <a:pPr lvl="3"/>
            <a:r>
              <a:rPr lang="es-ES" sz="1150" dirty="0">
                <a:solidFill>
                  <a:srgbClr val="003399"/>
                </a:solidFill>
              </a:rPr>
              <a:t>Ha aumentado el número de sistemas de IA capaces de crear contenido textual, producir voz o incluso. producir lenguaje en tiempo real, como la traducción.</a:t>
            </a:r>
          </a:p>
        </p:txBody>
      </p:sp>
      <p:sp>
        <p:nvSpPr>
          <p:cNvPr id="4" name="Textfeld 3"/>
          <p:cNvSpPr txBox="1"/>
          <p:nvPr/>
        </p:nvSpPr>
        <p:spPr>
          <a:xfrm>
            <a:off x="467544" y="1563638"/>
            <a:ext cx="1800200" cy="323165"/>
          </a:xfrm>
          <a:prstGeom prst="rect">
            <a:avLst/>
          </a:prstGeom>
          <a:noFill/>
        </p:spPr>
        <p:txBody>
          <a:bodyPr wrap="square" rtlCol="0">
            <a:spAutoFit/>
          </a:bodyPr>
          <a:lstStyle/>
          <a:p>
            <a:r>
              <a:rPr lang="es-ES" sz="1500" b="1" dirty="0">
                <a:solidFill>
                  <a:srgbClr val="003399"/>
                </a:solidFill>
              </a:rPr>
              <a:t>Ejemplos:</a:t>
            </a:r>
          </a:p>
        </p:txBody>
      </p:sp>
      <p:sp>
        <p:nvSpPr>
          <p:cNvPr id="6" name="Content Placeholder 2"/>
          <p:cNvSpPr txBox="1">
            <a:spLocks/>
          </p:cNvSpPr>
          <p:nvPr/>
        </p:nvSpPr>
        <p:spPr>
          <a:xfrm>
            <a:off x="450000" y="837000"/>
            <a:ext cx="7722400" cy="492443"/>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es-ES" sz="1300" b="0" dirty="0">
                <a:solidFill>
                  <a:srgbClr val="003399"/>
                </a:solidFill>
              </a:rPr>
              <a:t>Por lo que respecta a la repercusión que la tecnología tendrá tanto en las tareas como en los puestos de trabajo que contienen estas tareas, observamos diferencias entre las áreas de aplicación.</a:t>
            </a:r>
          </a:p>
        </p:txBody>
      </p:sp>
    </p:spTree>
    <p:extLst>
      <p:ext uri="{BB962C8B-B14F-4D97-AF65-F5344CB8AC3E}">
        <p14:creationId xmlns:p14="http://schemas.microsoft.com/office/powerpoint/2010/main" val="187034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82439" cy="420526"/>
          </a:xfrm>
        </p:spPr>
        <p:txBody>
          <a:bodyPr/>
          <a:lstStyle/>
          <a:p>
            <a:r>
              <a:rPr lang="es-ES"/>
              <a:t>Descripción de usos actuales y potenciales: Automatización de las tareas físicas</a:t>
            </a:r>
          </a:p>
        </p:txBody>
      </p:sp>
      <p:sp>
        <p:nvSpPr>
          <p:cNvPr id="5" name="TextBox 4"/>
          <p:cNvSpPr txBox="1"/>
          <p:nvPr/>
        </p:nvSpPr>
        <p:spPr>
          <a:xfrm>
            <a:off x="6948264" y="4094970"/>
            <a:ext cx="2160240" cy="369332"/>
          </a:xfrm>
          <a:prstGeom prst="rect">
            <a:avLst/>
          </a:prstGeom>
          <a:noFill/>
        </p:spPr>
        <p:txBody>
          <a:bodyPr wrap="square" rtlCol="0">
            <a:spAutoFit/>
          </a:bodyPr>
          <a:lstStyle/>
          <a:p>
            <a:r>
              <a:rPr lang="es-ES" sz="900" dirty="0"/>
              <a:t>Distribución de sectores de la NACE    </a:t>
            </a:r>
          </a:p>
          <a:p>
            <a:r>
              <a:rPr lang="es-ES" sz="900" dirty="0"/>
              <a:t>según la </a:t>
            </a:r>
            <a:r>
              <a:rPr lang="es-ES" sz="900" b="1" dirty="0"/>
              <a:t>literatura</a:t>
            </a:r>
            <a:r>
              <a:rPr lang="es-ES" sz="900" dirty="0"/>
              <a:t> científica</a:t>
            </a:r>
          </a:p>
        </p:txBody>
      </p:sp>
      <p:pic>
        <p:nvPicPr>
          <p:cNvPr id="29" name="Picture 28">
            <a:extLst>
              <a:ext uri="{FF2B5EF4-FFF2-40B4-BE49-F238E27FC236}">
                <a16:creationId xmlns:a16="http://schemas.microsoft.com/office/drawing/2014/main" id="{295B13EE-C9D7-4073-846E-701A99C05390}"/>
              </a:ext>
            </a:extLst>
          </p:cNvPr>
          <p:cNvPicPr>
            <a:picLocks noChangeAspect="1"/>
          </p:cNvPicPr>
          <p:nvPr/>
        </p:nvPicPr>
        <p:blipFill>
          <a:blip r:embed="rId3"/>
          <a:stretch>
            <a:fillRect/>
          </a:stretch>
        </p:blipFill>
        <p:spPr>
          <a:xfrm>
            <a:off x="1077089" y="747362"/>
            <a:ext cx="5799167" cy="3873563"/>
          </a:xfrm>
          <a:prstGeom prst="rect">
            <a:avLst/>
          </a:prstGeom>
        </p:spPr>
      </p:pic>
    </p:spTree>
    <p:extLst>
      <p:ext uri="{BB962C8B-B14F-4D97-AF65-F5344CB8AC3E}">
        <p14:creationId xmlns:p14="http://schemas.microsoft.com/office/powerpoint/2010/main" val="18561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0001" y="135000"/>
            <a:ext cx="8082439" cy="420526"/>
          </a:xfrm>
        </p:spPr>
        <p:txBody>
          <a:bodyPr/>
          <a:lstStyle/>
          <a:p>
            <a:r>
              <a:rPr lang="es-ES"/>
              <a:t>Descripción de usos actuales y potenciales: Automatización de las tareas físicas</a:t>
            </a:r>
          </a:p>
        </p:txBody>
      </p:sp>
      <p:sp>
        <p:nvSpPr>
          <p:cNvPr id="3" name="Content Placeholder 2"/>
          <p:cNvSpPr>
            <a:spLocks noGrp="1"/>
          </p:cNvSpPr>
          <p:nvPr>
            <p:ph sz="half" idx="1"/>
          </p:nvPr>
        </p:nvSpPr>
        <p:spPr>
          <a:xfrm>
            <a:off x="450001" y="1380420"/>
            <a:ext cx="3689951" cy="2423740"/>
          </a:xfrm>
        </p:spPr>
        <p:txBody>
          <a:bodyPr wrap="square">
            <a:spAutoFit/>
          </a:bodyPr>
          <a:lstStyle/>
          <a:p>
            <a:pPr>
              <a:spcBef>
                <a:spcPts val="600"/>
              </a:spcBef>
              <a:spcAft>
                <a:spcPts val="600"/>
              </a:spcAft>
            </a:pPr>
            <a:r>
              <a:rPr lang="es-ES" b="0" dirty="0"/>
              <a:t>Código NACE (v. 2) de empresas con IHR según ESENER-3.</a:t>
            </a:r>
          </a:p>
          <a:p>
            <a:pPr>
              <a:spcBef>
                <a:spcPts val="600"/>
              </a:spcBef>
              <a:spcAft>
                <a:spcPts val="600"/>
              </a:spcAft>
            </a:pPr>
            <a:r>
              <a:rPr lang="es-ES" b="0" dirty="0"/>
              <a:t>Según ESENER-3, existe una mayor presencia robótica en el sector manufacturero.</a:t>
            </a:r>
          </a:p>
          <a:p>
            <a:pPr>
              <a:spcBef>
                <a:spcPts val="600"/>
              </a:spcBef>
              <a:spcAft>
                <a:spcPts val="600"/>
              </a:spcAft>
            </a:pPr>
            <a:r>
              <a:rPr lang="es-ES" b="0" dirty="0"/>
              <a:t>El sector de las actividades sanitarias y de servicios sociales se ve menos afectado.</a:t>
            </a:r>
            <a:endParaRPr lang="en-GB" b="0" dirty="0"/>
          </a:p>
          <a:p>
            <a:pPr>
              <a:spcBef>
                <a:spcPts val="600"/>
              </a:spcBef>
              <a:spcAft>
                <a:spcPts val="600"/>
              </a:spcAft>
            </a:pPr>
            <a:r>
              <a:rPr lang="es-ES" b="0" dirty="0"/>
              <a:t>Una posible explicación es el sesgo de publicación en la literatura científica.</a:t>
            </a:r>
          </a:p>
        </p:txBody>
      </p:sp>
      <p:pic>
        <p:nvPicPr>
          <p:cNvPr id="7" name="Picture 6">
            <a:extLst>
              <a:ext uri="{FF2B5EF4-FFF2-40B4-BE49-F238E27FC236}">
                <a16:creationId xmlns:a16="http://schemas.microsoft.com/office/drawing/2014/main" id="{826AB6E0-1593-42F4-9F0E-12D4DBBD8750}"/>
              </a:ext>
            </a:extLst>
          </p:cNvPr>
          <p:cNvPicPr>
            <a:picLocks noChangeAspect="1"/>
          </p:cNvPicPr>
          <p:nvPr/>
        </p:nvPicPr>
        <p:blipFill>
          <a:blip r:embed="rId2"/>
          <a:stretch>
            <a:fillRect/>
          </a:stretch>
        </p:blipFill>
        <p:spPr>
          <a:xfrm>
            <a:off x="4033555" y="807554"/>
            <a:ext cx="5113089" cy="3528392"/>
          </a:xfrm>
          <a:prstGeom prst="rect">
            <a:avLst/>
          </a:prstGeom>
        </p:spPr>
      </p:pic>
    </p:spTree>
    <p:extLst>
      <p:ext uri="{BB962C8B-B14F-4D97-AF65-F5344CB8AC3E}">
        <p14:creationId xmlns:p14="http://schemas.microsoft.com/office/powerpoint/2010/main" val="131911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Descripción de usos: Distribución de tecnologías</a:t>
            </a:r>
          </a:p>
        </p:txBody>
      </p:sp>
      <p:sp>
        <p:nvSpPr>
          <p:cNvPr id="3" name="Content Placeholder 2"/>
          <p:cNvSpPr>
            <a:spLocks noGrp="1"/>
          </p:cNvSpPr>
          <p:nvPr>
            <p:ph sz="half" idx="1"/>
          </p:nvPr>
        </p:nvSpPr>
        <p:spPr>
          <a:xfrm>
            <a:off x="450000" y="837000"/>
            <a:ext cx="7560000" cy="2434000"/>
          </a:xfrm>
        </p:spPr>
        <p:txBody>
          <a:bodyPr>
            <a:spAutoFit/>
          </a:bodyPr>
          <a:lstStyle/>
          <a:p>
            <a:pPr marL="0" indent="0">
              <a:buNone/>
            </a:pPr>
            <a:r>
              <a:rPr lang="es-ES" sz="1400" b="0" dirty="0"/>
              <a:t>Diversas tecnologías han mostrado una mayor prevalencia en la literatura por lo que se refiere a la automatización de las tareas físicas.</a:t>
            </a:r>
          </a:p>
          <a:p>
            <a:pPr lvl="1"/>
            <a:endParaRPr lang="en-GB" sz="1400" dirty="0"/>
          </a:p>
          <a:p>
            <a:pPr marL="0" indent="0">
              <a:buNone/>
            </a:pPr>
            <a:r>
              <a:rPr lang="es-ES" sz="1400" dirty="0"/>
              <a:t>Sistemas robóticos:</a:t>
            </a:r>
          </a:p>
          <a:p>
            <a:pPr lvl="3">
              <a:buFont typeface="Wingdings" panose="05000000000000000000" pitchFamily="2" charset="2"/>
              <a:buChar char="§"/>
            </a:pPr>
            <a:r>
              <a:rPr lang="es-ES" sz="1250" dirty="0">
                <a:solidFill>
                  <a:srgbClr val="003399"/>
                </a:solidFill>
              </a:rPr>
              <a:t>Robot industrial</a:t>
            </a:r>
          </a:p>
          <a:p>
            <a:pPr lvl="4">
              <a:buFont typeface="Arial" panose="020B0604020202020204" pitchFamily="34" charset="0"/>
              <a:buChar char="•"/>
            </a:pPr>
            <a:r>
              <a:rPr lang="es-ES" sz="1250" dirty="0">
                <a:solidFill>
                  <a:srgbClr val="003399"/>
                </a:solidFill>
              </a:rPr>
              <a:t>Los robots colaborativos (</a:t>
            </a:r>
            <a:r>
              <a:rPr lang="es-ES" sz="1250" dirty="0" err="1">
                <a:solidFill>
                  <a:srgbClr val="003399"/>
                </a:solidFill>
              </a:rPr>
              <a:t>cobots</a:t>
            </a:r>
            <a:r>
              <a:rPr lang="es-ES" sz="1250" dirty="0">
                <a:solidFill>
                  <a:srgbClr val="003399"/>
                </a:solidFill>
              </a:rPr>
              <a:t>) se mencionan como un subgrupo de robots industriales.</a:t>
            </a:r>
          </a:p>
          <a:p>
            <a:pPr lvl="3">
              <a:buFont typeface="Wingdings" panose="05000000000000000000" pitchFamily="2" charset="2"/>
              <a:buChar char="§"/>
            </a:pPr>
            <a:r>
              <a:rPr lang="es-ES" sz="1250" dirty="0">
                <a:solidFill>
                  <a:srgbClr val="003399"/>
                </a:solidFill>
              </a:rPr>
              <a:t>Robots de </a:t>
            </a:r>
            <a:r>
              <a:rPr lang="es-ES" sz="1250" dirty="0" err="1">
                <a:solidFill>
                  <a:srgbClr val="003399"/>
                </a:solidFill>
              </a:rPr>
              <a:t>teleoperación</a:t>
            </a:r>
            <a:r>
              <a:rPr lang="es-ES" sz="1250" dirty="0">
                <a:solidFill>
                  <a:srgbClr val="003399"/>
                </a:solidFill>
              </a:rPr>
              <a:t>.</a:t>
            </a:r>
          </a:p>
          <a:p>
            <a:pPr lvl="3">
              <a:buFont typeface="Wingdings" panose="05000000000000000000" pitchFamily="2" charset="2"/>
              <a:buChar char="§"/>
            </a:pPr>
            <a:r>
              <a:rPr lang="es-ES" sz="1250" dirty="0">
                <a:solidFill>
                  <a:srgbClr val="003399"/>
                </a:solidFill>
              </a:rPr>
              <a:t>Robots de construcción.</a:t>
            </a:r>
          </a:p>
          <a:p>
            <a:pPr lvl="3">
              <a:buFont typeface="Wingdings" panose="05000000000000000000" pitchFamily="2" charset="2"/>
              <a:buChar char="§"/>
            </a:pPr>
            <a:r>
              <a:rPr lang="es-ES" sz="1250" dirty="0">
                <a:solidFill>
                  <a:srgbClr val="003399"/>
                </a:solidFill>
              </a:rPr>
              <a:t>Robots médicos.</a:t>
            </a:r>
          </a:p>
          <a:p>
            <a:pPr lvl="3">
              <a:buFont typeface="Wingdings" panose="05000000000000000000" pitchFamily="2" charset="2"/>
              <a:buChar char="§"/>
            </a:pPr>
            <a:r>
              <a:rPr lang="es-ES" sz="1250" dirty="0">
                <a:solidFill>
                  <a:srgbClr val="003399"/>
                </a:solidFill>
              </a:rPr>
              <a:t>Robots móviles/de transporte.</a:t>
            </a:r>
          </a:p>
          <a:p>
            <a:pPr lvl="3">
              <a:buFont typeface="Wingdings" panose="05000000000000000000" pitchFamily="2" charset="2"/>
              <a:buChar char="§"/>
            </a:pPr>
            <a:r>
              <a:rPr lang="es-ES" sz="1250" dirty="0">
                <a:solidFill>
                  <a:srgbClr val="003399"/>
                </a:solidFill>
              </a:rPr>
              <a:t>Robots autónomos para inspección.</a:t>
            </a:r>
          </a:p>
        </p:txBody>
      </p:sp>
    </p:spTree>
    <p:extLst>
      <p:ext uri="{BB962C8B-B14F-4D97-AF65-F5344CB8AC3E}">
        <p14:creationId xmlns:p14="http://schemas.microsoft.com/office/powerpoint/2010/main" val="423289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Repercusión en los puestos de trabajo (tareas)</a:t>
            </a:r>
          </a:p>
        </p:txBody>
      </p:sp>
      <p:sp>
        <p:nvSpPr>
          <p:cNvPr id="3" name="Content Placeholder 2"/>
          <p:cNvSpPr>
            <a:spLocks noGrp="1"/>
          </p:cNvSpPr>
          <p:nvPr>
            <p:ph sz="half" idx="1"/>
          </p:nvPr>
        </p:nvSpPr>
        <p:spPr>
          <a:xfrm>
            <a:off x="971600" y="2355726"/>
            <a:ext cx="7471288" cy="2039020"/>
          </a:xfrm>
        </p:spPr>
        <p:txBody>
          <a:bodyPr wrap="square">
            <a:spAutoFit/>
          </a:bodyPr>
          <a:lstStyle/>
          <a:p>
            <a:r>
              <a:rPr lang="es-ES" b="1" dirty="0">
                <a:solidFill>
                  <a:schemeClr val="tx2"/>
                </a:solidFill>
              </a:rPr>
              <a:t>Elevación (de objetos o personas):</a:t>
            </a:r>
          </a:p>
          <a:p>
            <a:pPr lvl="3"/>
            <a:r>
              <a:rPr lang="es-ES" dirty="0">
                <a:solidFill>
                  <a:schemeClr val="tx2"/>
                </a:solidFill>
              </a:rPr>
              <a:t>Esta tarea se lleva a cabo en muchas áreas diferentes (p. ej., medicina, fabricación y construcción).</a:t>
            </a:r>
          </a:p>
          <a:p>
            <a:pPr lvl="3"/>
            <a:r>
              <a:rPr lang="es-ES" dirty="0">
                <a:solidFill>
                  <a:schemeClr val="tx2"/>
                </a:solidFill>
              </a:rPr>
              <a:t>Independientemente del área de aplicación, esto reduce el esfuerzo físico del trabajador.</a:t>
            </a:r>
          </a:p>
          <a:p>
            <a:r>
              <a:rPr lang="es-ES" dirty="0"/>
              <a:t>Transporte:</a:t>
            </a:r>
          </a:p>
          <a:p>
            <a:pPr lvl="3"/>
            <a:r>
              <a:rPr lang="es-ES" dirty="0">
                <a:solidFill>
                  <a:schemeClr val="tx2"/>
                </a:solidFill>
              </a:rPr>
              <a:t>Almacenes, hospitales y oficinas ofrecen una serie de oportunidades para automatizar las tareas de transporte.</a:t>
            </a:r>
          </a:p>
          <a:p>
            <a:r>
              <a:rPr lang="es-ES" dirty="0"/>
              <a:t>Limpieza.</a:t>
            </a:r>
          </a:p>
          <a:p>
            <a:r>
              <a:rPr lang="es-ES" dirty="0"/>
              <a:t>Inspecciones.</a:t>
            </a:r>
          </a:p>
        </p:txBody>
      </p:sp>
      <p:sp>
        <p:nvSpPr>
          <p:cNvPr id="4" name="Textfeld 3"/>
          <p:cNvSpPr txBox="1"/>
          <p:nvPr/>
        </p:nvSpPr>
        <p:spPr>
          <a:xfrm>
            <a:off x="467544" y="1873156"/>
            <a:ext cx="1800200" cy="338554"/>
          </a:xfrm>
          <a:prstGeom prst="rect">
            <a:avLst/>
          </a:prstGeom>
          <a:noFill/>
        </p:spPr>
        <p:txBody>
          <a:bodyPr wrap="square" rtlCol="0">
            <a:spAutoFit/>
          </a:bodyPr>
          <a:lstStyle/>
          <a:p>
            <a:r>
              <a:rPr lang="es-ES" sz="1600" b="1" dirty="0">
                <a:solidFill>
                  <a:srgbClr val="003399"/>
                </a:solidFill>
              </a:rPr>
              <a:t>Ejemplos:</a:t>
            </a:r>
          </a:p>
        </p:txBody>
      </p:sp>
      <p:sp>
        <p:nvSpPr>
          <p:cNvPr id="6" name="Content Placeholder 2"/>
          <p:cNvSpPr txBox="1">
            <a:spLocks/>
          </p:cNvSpPr>
          <p:nvPr/>
        </p:nvSpPr>
        <p:spPr>
          <a:xfrm>
            <a:off x="450000" y="837000"/>
            <a:ext cx="7722400" cy="1018227"/>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285750" indent="-285750"/>
            <a:r>
              <a:rPr lang="es-ES" sz="1400" b="0" dirty="0">
                <a:solidFill>
                  <a:srgbClr val="0E3399"/>
                </a:solidFill>
              </a:rPr>
              <a:t>Es probable que los sistemas robóticos avanzados eliminen tareas específicas, pero no ocupaciones enteras (mayor repercusión relacionada con las tareas).</a:t>
            </a:r>
          </a:p>
          <a:p>
            <a:pPr marL="285750" indent="-285750"/>
            <a:r>
              <a:rPr lang="es-ES" sz="1400" b="0" dirty="0">
                <a:solidFill>
                  <a:srgbClr val="0E3399"/>
                </a:solidFill>
              </a:rPr>
              <a:t>Actualmente, los sistemas robóticos se consideran sesgados hacia la rutina (realizan principalmente tareas manuales rutinarias).</a:t>
            </a:r>
          </a:p>
        </p:txBody>
      </p:sp>
    </p:spTree>
    <p:extLst>
      <p:ext uri="{BB962C8B-B14F-4D97-AF65-F5344CB8AC3E}">
        <p14:creationId xmlns:p14="http://schemas.microsoft.com/office/powerpoint/2010/main" val="2965443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Repercusión en los puestos de trabajo (tareas)</a:t>
            </a:r>
          </a:p>
        </p:txBody>
      </p:sp>
      <p:sp>
        <p:nvSpPr>
          <p:cNvPr id="5" name="Textfeld 4"/>
          <p:cNvSpPr txBox="1"/>
          <p:nvPr/>
        </p:nvSpPr>
        <p:spPr>
          <a:xfrm>
            <a:off x="450001" y="3795886"/>
            <a:ext cx="6930311" cy="648072"/>
          </a:xfrm>
          <a:prstGeom prst="rect">
            <a:avLst/>
          </a:prstGeom>
          <a:noFill/>
        </p:spPr>
        <p:txBody>
          <a:bodyPr wrap="square" rtlCol="0">
            <a:spAutoFit/>
          </a:bodyPr>
          <a:lstStyle/>
          <a:p>
            <a:endParaRPr lang="de-DE" dirty="0"/>
          </a:p>
        </p:txBody>
      </p:sp>
      <p:sp>
        <p:nvSpPr>
          <p:cNvPr id="6" name="Content Placeholder 2"/>
          <p:cNvSpPr txBox="1">
            <a:spLocks/>
          </p:cNvSpPr>
          <p:nvPr/>
        </p:nvSpPr>
        <p:spPr>
          <a:xfrm>
            <a:off x="450000" y="837000"/>
            <a:ext cx="8514488" cy="3508653"/>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180000" indent="-180000">
              <a:spcBef>
                <a:spcPts val="0"/>
              </a:spcBef>
            </a:pPr>
            <a:r>
              <a:rPr lang="es-ES" sz="1200" b="0" dirty="0">
                <a:solidFill>
                  <a:srgbClr val="0E3399"/>
                </a:solidFill>
              </a:rPr>
              <a:t>Se ha comprobado que los puestos de trabajo afectados sufren un </a:t>
            </a:r>
            <a:r>
              <a:rPr lang="es-ES" sz="1200" dirty="0">
                <a:solidFill>
                  <a:srgbClr val="0E3399"/>
                </a:solidFill>
              </a:rPr>
              <a:t>sesgo en las capacidades</a:t>
            </a:r>
            <a:r>
              <a:rPr lang="es-ES" sz="1200" b="0" dirty="0">
                <a:solidFill>
                  <a:srgbClr val="0E3399"/>
                </a:solidFill>
              </a:rPr>
              <a:t> más especializadas, pero en general menos complejas.</a:t>
            </a:r>
          </a:p>
          <a:p>
            <a:pPr marL="180000" indent="-180000">
              <a:spcBef>
                <a:spcPts val="0"/>
              </a:spcBef>
            </a:pPr>
            <a:endParaRPr lang="en-GB" sz="1200" b="0" dirty="0">
              <a:solidFill>
                <a:srgbClr val="0E3399"/>
              </a:solidFill>
            </a:endParaRPr>
          </a:p>
          <a:p>
            <a:pPr marL="180000" indent="-180000">
              <a:spcBef>
                <a:spcPts val="0"/>
              </a:spcBef>
            </a:pPr>
            <a:r>
              <a:rPr lang="es-ES" sz="1200" dirty="0">
                <a:solidFill>
                  <a:srgbClr val="0E3399"/>
                </a:solidFill>
              </a:rPr>
              <a:t>Aumento de la productividad </a:t>
            </a:r>
            <a:r>
              <a:rPr lang="es-ES" sz="1200" b="0" dirty="0">
                <a:solidFill>
                  <a:srgbClr val="0E3399"/>
                </a:solidFill>
              </a:rPr>
              <a:t>del personal altamente cualificado y </a:t>
            </a:r>
            <a:r>
              <a:rPr lang="es-ES" sz="1200" dirty="0">
                <a:solidFill>
                  <a:srgbClr val="0E3399"/>
                </a:solidFill>
              </a:rPr>
              <a:t>reducción de la demanda </a:t>
            </a:r>
            <a:r>
              <a:rPr lang="es-ES" sz="1200" b="0" dirty="0">
                <a:solidFill>
                  <a:srgbClr val="0E3399"/>
                </a:solidFill>
              </a:rPr>
              <a:t>de personas poco cualificadas.</a:t>
            </a:r>
          </a:p>
          <a:p>
            <a:pPr marL="180000" indent="-180000">
              <a:spcBef>
                <a:spcPts val="0"/>
              </a:spcBef>
            </a:pPr>
            <a:endParaRPr lang="en-GB" sz="1200" b="0" dirty="0">
              <a:solidFill>
                <a:srgbClr val="0E3399"/>
              </a:solidFill>
            </a:endParaRPr>
          </a:p>
          <a:p>
            <a:pPr marL="180000" indent="-180000">
              <a:spcBef>
                <a:spcPts val="0"/>
              </a:spcBef>
            </a:pPr>
            <a:r>
              <a:rPr lang="es-ES" sz="1200" b="0" dirty="0">
                <a:solidFill>
                  <a:srgbClr val="0E3399"/>
                </a:solidFill>
              </a:rPr>
              <a:t>El avance tecnológico empuja al personal sin competencias técnicas </a:t>
            </a:r>
            <a:r>
              <a:rPr lang="es-ES" sz="1200" dirty="0">
                <a:solidFill>
                  <a:srgbClr val="0E3399"/>
                </a:solidFill>
              </a:rPr>
              <a:t>desde empleos de cualificación media a empleos de baja cualificación.</a:t>
            </a:r>
          </a:p>
          <a:p>
            <a:pPr marL="180000" indent="-180000">
              <a:spcBef>
                <a:spcPts val="0"/>
              </a:spcBef>
            </a:pPr>
            <a:endParaRPr lang="en-GB" sz="1200" b="0" dirty="0">
              <a:solidFill>
                <a:srgbClr val="0E3399"/>
              </a:solidFill>
            </a:endParaRPr>
          </a:p>
          <a:p>
            <a:pPr marL="180000" indent="-180000">
              <a:spcBef>
                <a:spcPts val="0"/>
              </a:spcBef>
            </a:pPr>
            <a:r>
              <a:rPr lang="es-ES" sz="1200" dirty="0">
                <a:solidFill>
                  <a:srgbClr val="0E3399"/>
                </a:solidFill>
              </a:rPr>
              <a:t>Los empleos de cualificación media </a:t>
            </a:r>
            <a:r>
              <a:rPr lang="es-ES" sz="1200" b="0" dirty="0">
                <a:solidFill>
                  <a:srgbClr val="0E3399"/>
                </a:solidFill>
              </a:rPr>
              <a:t>(es decir, tareas rutinarias físicas y cognitivas en el sector de fabricación tradicional, los servicios de transporte y el personal de oficina) se automatizan con mayor facilidad porque siguen procedimientos finitos repetitivos que pueden llevar a cabo sistemas robóticos.</a:t>
            </a:r>
          </a:p>
          <a:p>
            <a:pPr marL="180000" indent="-180000">
              <a:spcBef>
                <a:spcPts val="0"/>
              </a:spcBef>
            </a:pPr>
            <a:endParaRPr lang="en-US" sz="1200" b="0" dirty="0">
              <a:solidFill>
                <a:srgbClr val="0E3399"/>
              </a:solidFill>
            </a:endParaRPr>
          </a:p>
          <a:p>
            <a:pPr marL="180000" indent="-180000">
              <a:spcBef>
                <a:spcPts val="0"/>
              </a:spcBef>
            </a:pPr>
            <a:r>
              <a:rPr lang="es-ES" sz="1200" b="0" dirty="0">
                <a:solidFill>
                  <a:srgbClr val="0E3399"/>
                </a:solidFill>
              </a:rPr>
              <a:t>La mayoría de los expertos consideran que las tareas </a:t>
            </a:r>
            <a:r>
              <a:rPr lang="es-ES" sz="1200" dirty="0">
                <a:solidFill>
                  <a:srgbClr val="0E3399"/>
                </a:solidFill>
              </a:rPr>
              <a:t>repetitivas</a:t>
            </a:r>
            <a:r>
              <a:rPr lang="es-ES" sz="1200" b="0" dirty="0">
                <a:solidFill>
                  <a:srgbClr val="0E3399"/>
                </a:solidFill>
              </a:rPr>
              <a:t> y </a:t>
            </a:r>
            <a:r>
              <a:rPr lang="es-ES" sz="1200" dirty="0">
                <a:solidFill>
                  <a:srgbClr val="0E3399"/>
                </a:solidFill>
              </a:rPr>
              <a:t>rutinarias y de baja cualificación </a:t>
            </a:r>
            <a:r>
              <a:rPr lang="es-ES" sz="1200" b="0" dirty="0">
                <a:solidFill>
                  <a:srgbClr val="0E3399"/>
                </a:solidFill>
              </a:rPr>
              <a:t>son las que mayores probabilidades tienen de ser automatizadas.</a:t>
            </a:r>
          </a:p>
          <a:p>
            <a:pPr marL="180000" indent="-180000">
              <a:spcBef>
                <a:spcPts val="0"/>
              </a:spcBef>
            </a:pPr>
            <a:endParaRPr lang="en-GB" sz="1200" dirty="0">
              <a:solidFill>
                <a:srgbClr val="003399"/>
              </a:solidFill>
            </a:endParaRPr>
          </a:p>
          <a:p>
            <a:pPr marL="180000" indent="-180000">
              <a:spcBef>
                <a:spcPts val="0"/>
              </a:spcBef>
            </a:pPr>
            <a:r>
              <a:rPr lang="es-ES" sz="1200" dirty="0"/>
              <a:t>Usos futuros:</a:t>
            </a:r>
          </a:p>
          <a:p>
            <a:pPr marL="540000" lvl="3" indent="-180000"/>
            <a:r>
              <a:rPr lang="es-ES" sz="1000" dirty="0">
                <a:solidFill>
                  <a:srgbClr val="003399"/>
                </a:solidFill>
              </a:rPr>
              <a:t>Sistemas robóticos autónomos (p. ej., coches, drones, sistemas utilizados en el reparto).</a:t>
            </a:r>
          </a:p>
          <a:p>
            <a:pPr marL="540000" lvl="3" indent="-180000"/>
            <a:r>
              <a:rPr lang="es-ES" sz="1000" dirty="0">
                <a:solidFill>
                  <a:srgbClr val="003399"/>
                </a:solidFill>
              </a:rPr>
              <a:t>Robot como servicio (</a:t>
            </a:r>
            <a:r>
              <a:rPr lang="es-ES" sz="1000" dirty="0" err="1">
                <a:solidFill>
                  <a:srgbClr val="003399"/>
                </a:solidFill>
              </a:rPr>
              <a:t>RaaS</a:t>
            </a:r>
            <a:r>
              <a:rPr lang="es-ES" sz="1000" dirty="0">
                <a:solidFill>
                  <a:srgbClr val="003399"/>
                </a:solidFill>
              </a:rPr>
              <a:t>): nuevo tipo de modelo de negocio / arrendar un robot en lugar de comprarlo.</a:t>
            </a:r>
          </a:p>
        </p:txBody>
      </p:sp>
    </p:spTree>
    <p:extLst>
      <p:ext uri="{BB962C8B-B14F-4D97-AF65-F5344CB8AC3E}">
        <p14:creationId xmlns:p14="http://schemas.microsoft.com/office/powerpoint/2010/main" val="1526867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Políticas, estrategias y programas</a:t>
            </a:r>
          </a:p>
        </p:txBody>
      </p:sp>
      <p:sp>
        <p:nvSpPr>
          <p:cNvPr id="3" name="Content Placeholder 2"/>
          <p:cNvSpPr>
            <a:spLocks noGrp="1"/>
          </p:cNvSpPr>
          <p:nvPr>
            <p:ph sz="half" idx="1"/>
          </p:nvPr>
        </p:nvSpPr>
        <p:spPr>
          <a:xfrm>
            <a:off x="450000" y="837000"/>
            <a:ext cx="7560000" cy="3472746"/>
          </a:xfrm>
        </p:spPr>
        <p:txBody>
          <a:bodyPr>
            <a:spAutoFit/>
          </a:bodyPr>
          <a:lstStyle/>
          <a:p>
            <a:pPr marL="0" indent="0">
              <a:buNone/>
            </a:pPr>
            <a:r>
              <a:rPr lang="es-ES" sz="1200" b="0" dirty="0"/>
              <a:t>Existe una normativa jurídicamente vinculante a escala europea y nacional, así como iniciativas y programas no vinculantes</a:t>
            </a:r>
            <a:r>
              <a:rPr lang="es-ES" sz="1200" b="0" dirty="0">
                <a:solidFill>
                  <a:srgbClr val="FF0000"/>
                </a:solidFill>
              </a:rPr>
              <a:t> </a:t>
            </a:r>
            <a:r>
              <a:rPr lang="es-ES" sz="1200" b="0" dirty="0"/>
              <a:t>jurídicamente sobre sistemas de IA, robótica avanzada y SST.</a:t>
            </a:r>
          </a:p>
          <a:p>
            <a:pPr marL="0" indent="0">
              <a:buNone/>
            </a:pPr>
            <a:endParaRPr lang="es-ES" sz="1200" b="0" dirty="0"/>
          </a:p>
          <a:p>
            <a:pPr marL="0" indent="0">
              <a:buNone/>
            </a:pPr>
            <a:r>
              <a:rPr lang="es-ES" sz="1200" b="0" dirty="0"/>
              <a:t>Las principales partes interesadas en materia de SST en Europa presentan alguna estrategia o iniciativa en relación con la inteligencia artificial y las posibles repercusiones en los lugares de trabajo.</a:t>
            </a:r>
          </a:p>
          <a:p>
            <a:pPr marL="0" indent="0">
              <a:buNone/>
            </a:pPr>
            <a:endParaRPr lang="es-ES" sz="1200" b="0" dirty="0"/>
          </a:p>
          <a:p>
            <a:pPr marL="0" indent="0">
              <a:spcAft>
                <a:spcPts val="600"/>
              </a:spcAft>
              <a:buNone/>
            </a:pPr>
            <a:r>
              <a:rPr lang="es-ES" sz="1200" b="0" dirty="0"/>
              <a:t>La mayoría muestran similitudes y valores compartidos:</a:t>
            </a:r>
          </a:p>
          <a:p>
            <a:pPr lvl="3">
              <a:spcAft>
                <a:spcPts val="600"/>
              </a:spcAft>
              <a:buFont typeface="Wingdings" panose="05000000000000000000" pitchFamily="2" charset="2"/>
              <a:buChar char="§"/>
            </a:pPr>
            <a:r>
              <a:rPr lang="es-ES" dirty="0">
                <a:solidFill>
                  <a:srgbClr val="003399"/>
                </a:solidFill>
              </a:rPr>
              <a:t>transparencia de los sistemas</a:t>
            </a:r>
          </a:p>
          <a:p>
            <a:pPr lvl="3">
              <a:spcAft>
                <a:spcPts val="600"/>
              </a:spcAft>
              <a:buFont typeface="Wingdings" panose="05000000000000000000" pitchFamily="2" charset="2"/>
              <a:buChar char="§"/>
            </a:pPr>
            <a:r>
              <a:rPr lang="es-ES" dirty="0">
                <a:solidFill>
                  <a:srgbClr val="003399"/>
                </a:solidFill>
              </a:rPr>
              <a:t>solidez técnica </a:t>
            </a:r>
          </a:p>
          <a:p>
            <a:pPr lvl="3">
              <a:spcAft>
                <a:spcPts val="600"/>
              </a:spcAft>
              <a:buFont typeface="Wingdings" panose="05000000000000000000" pitchFamily="2" charset="2"/>
              <a:buChar char="§"/>
            </a:pPr>
            <a:r>
              <a:rPr lang="es-ES" dirty="0">
                <a:solidFill>
                  <a:srgbClr val="003399"/>
                </a:solidFill>
              </a:rPr>
              <a:t>respeto de los derechos humanos, la diversidad y la no discriminación </a:t>
            </a:r>
          </a:p>
          <a:p>
            <a:pPr lvl="3">
              <a:spcAft>
                <a:spcPts val="600"/>
              </a:spcAft>
              <a:buFont typeface="Wingdings" panose="05000000000000000000" pitchFamily="2" charset="2"/>
              <a:buChar char="§"/>
            </a:pPr>
            <a:r>
              <a:rPr lang="es-ES" dirty="0">
                <a:solidFill>
                  <a:srgbClr val="003399"/>
                </a:solidFill>
              </a:rPr>
              <a:t>protección de datos y gobernanza de datos </a:t>
            </a:r>
          </a:p>
          <a:p>
            <a:pPr lvl="3">
              <a:spcAft>
                <a:spcPts val="600"/>
              </a:spcAft>
              <a:buFont typeface="Wingdings" panose="05000000000000000000" pitchFamily="2" charset="2"/>
              <a:buChar char="§"/>
            </a:pPr>
            <a:r>
              <a:rPr lang="es-ES" dirty="0">
                <a:solidFill>
                  <a:srgbClr val="003399"/>
                </a:solidFill>
              </a:rPr>
              <a:t>rendición de cuentas </a:t>
            </a:r>
          </a:p>
          <a:p>
            <a:pPr lvl="3">
              <a:spcAft>
                <a:spcPts val="600"/>
              </a:spcAft>
              <a:buFont typeface="Wingdings" panose="05000000000000000000" pitchFamily="2" charset="2"/>
              <a:buChar char="§"/>
            </a:pPr>
            <a:r>
              <a:rPr lang="es-ES" dirty="0">
                <a:solidFill>
                  <a:srgbClr val="003399"/>
                </a:solidFill>
              </a:rPr>
              <a:t>enfoque centrado en el ser humano</a:t>
            </a:r>
          </a:p>
          <a:p>
            <a:pPr lvl="3">
              <a:spcAft>
                <a:spcPts val="600"/>
              </a:spcAft>
              <a:buFont typeface="Wingdings" panose="05000000000000000000" pitchFamily="2" charset="2"/>
              <a:buChar char="§"/>
            </a:pPr>
            <a:r>
              <a:rPr lang="es-ES" dirty="0">
                <a:solidFill>
                  <a:srgbClr val="003399"/>
                </a:solidFill>
              </a:rPr>
              <a:t>participación del personal en el proceso</a:t>
            </a:r>
          </a:p>
        </p:txBody>
      </p:sp>
    </p:spTree>
    <p:extLst>
      <p:ext uri="{BB962C8B-B14F-4D97-AF65-F5344CB8AC3E}">
        <p14:creationId xmlns:p14="http://schemas.microsoft.com/office/powerpoint/2010/main" val="24212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prstGeom prst="rect">
            <a:avLst/>
          </a:prstGeom>
        </p:spPr>
        <p:txBody>
          <a:bodyPr>
            <a:spAutoFit/>
          </a:bodyPr>
          <a:lstStyle/>
          <a:p>
            <a:pPr lvl="1"/>
            <a:r>
              <a:rPr lang="es-ES" b="1"/>
              <a:t>Introducción</a:t>
            </a:r>
          </a:p>
        </p:txBody>
      </p:sp>
      <p:sp>
        <p:nvSpPr>
          <p:cNvPr id="303" name="The narrowness of most AI technologies means it is more appropriate to talk about the automation of tasks, not occupations…"/>
          <p:cNvSpPr txBox="1">
            <a:spLocks noGrp="1"/>
          </p:cNvSpPr>
          <p:nvPr>
            <p:ph sz="half" idx="1"/>
          </p:nvPr>
        </p:nvSpPr>
        <p:spPr>
          <a:xfrm>
            <a:off x="450000" y="837000"/>
            <a:ext cx="7560000" cy="2958502"/>
          </a:xfrm>
          <a:prstGeom prst="rect">
            <a:avLst/>
          </a:prstGeom>
        </p:spPr>
        <p:txBody>
          <a:bodyPr>
            <a:spAutoFit/>
          </a:bodyPr>
          <a:lstStyle/>
          <a:p>
            <a:pPr marL="0" indent="0">
              <a:buNone/>
            </a:pPr>
            <a:r>
              <a:rPr lang="es-ES" sz="1400" b="0" dirty="0"/>
              <a:t>La EU-OSHA puso en marcha un programa de investigación de cuatro años </a:t>
            </a:r>
            <a:r>
              <a:rPr lang="es-ES" sz="1400" b="0" i="1" dirty="0"/>
              <a:t>«</a:t>
            </a:r>
            <a:r>
              <a:rPr lang="es-ES" sz="1400" i="1" dirty="0"/>
              <a:t>Visión de conjunto de la OSHA sobre digitalización</a:t>
            </a:r>
            <a:r>
              <a:rPr lang="es-ES" sz="1400" b="0" i="1" dirty="0"/>
              <a:t>»</a:t>
            </a:r>
            <a:r>
              <a:rPr lang="es-ES" sz="1400" b="0" dirty="0"/>
              <a:t>.</a:t>
            </a:r>
          </a:p>
          <a:p>
            <a:pPr marL="0" indent="0">
              <a:buNone/>
            </a:pPr>
            <a:endParaRPr lang="en-GB" sz="1400" dirty="0"/>
          </a:p>
          <a:p>
            <a:pPr marL="0" indent="0">
              <a:buNone/>
            </a:pPr>
            <a:r>
              <a:rPr lang="es-ES" sz="1400" b="0" dirty="0"/>
              <a:t>Los </a:t>
            </a:r>
            <a:r>
              <a:rPr lang="es-ES" sz="1400" dirty="0"/>
              <a:t>objetivos</a:t>
            </a:r>
            <a:r>
              <a:rPr lang="es-ES" sz="1400" b="0" dirty="0"/>
              <a:t> son los siguientes:</a:t>
            </a:r>
          </a:p>
          <a:p>
            <a:pPr lvl="3">
              <a:buFont typeface="Wingdings" panose="05000000000000000000" pitchFamily="2" charset="2"/>
              <a:buChar char="§"/>
            </a:pPr>
            <a:r>
              <a:rPr lang="es-ES" sz="1250" b="0" dirty="0">
                <a:solidFill>
                  <a:srgbClr val="003399"/>
                </a:solidFill>
              </a:rPr>
              <a:t>Desarrollar y difundir información sobre los riesgos, los retos y las oportunidades en materia de SST asociados a la digitalización.</a:t>
            </a:r>
          </a:p>
          <a:p>
            <a:pPr lvl="1">
              <a:buFont typeface="Wingdings" panose="05000000000000000000" pitchFamily="2" charset="2"/>
              <a:buChar char="§"/>
            </a:pPr>
            <a:endParaRPr lang="en-GB" sz="1400" dirty="0"/>
          </a:p>
          <a:p>
            <a:pPr marL="0" indent="0">
              <a:buNone/>
            </a:pPr>
            <a:r>
              <a:rPr lang="es-ES" sz="1400" b="0" dirty="0">
                <a:solidFill>
                  <a:srgbClr val="003399"/>
                </a:solidFill>
              </a:rPr>
              <a:t>Los </a:t>
            </a:r>
            <a:r>
              <a:rPr lang="es-ES" sz="1400" dirty="0">
                <a:solidFill>
                  <a:srgbClr val="003399"/>
                </a:solidFill>
              </a:rPr>
              <a:t>temas principales </a:t>
            </a:r>
            <a:r>
              <a:rPr lang="es-ES" sz="1400" b="0" dirty="0">
                <a:solidFill>
                  <a:srgbClr val="003399"/>
                </a:solidFill>
              </a:rPr>
              <a:t>son las repercusiones de la SST en:</a:t>
            </a:r>
          </a:p>
          <a:p>
            <a:pPr lvl="3" fontAlgn="ctr">
              <a:buFont typeface="Wingdings" panose="05000000000000000000" pitchFamily="2" charset="2"/>
              <a:buChar char="§"/>
            </a:pPr>
            <a:r>
              <a:rPr lang="es-ES" sz="1250" dirty="0">
                <a:solidFill>
                  <a:srgbClr val="003399"/>
                </a:solidFill>
                <a:hlinkClick r:id="rId2"/>
              </a:rPr>
              <a:t>La robótica avanzada y los sistemas de IA para la automatización de tareas. </a:t>
            </a:r>
            <a:endParaRPr lang="es-ES" sz="1250" dirty="0">
              <a:solidFill>
                <a:srgbClr val="003399"/>
              </a:solidFill>
            </a:endParaRPr>
          </a:p>
          <a:p>
            <a:pPr lvl="3" fontAlgn="ctr">
              <a:buFont typeface="Wingdings" panose="05000000000000000000" pitchFamily="2" charset="2"/>
              <a:buChar char="§"/>
            </a:pPr>
            <a:r>
              <a:rPr lang="es-ES" sz="1250" dirty="0">
                <a:solidFill>
                  <a:srgbClr val="003399"/>
                </a:solidFill>
              </a:rPr>
              <a:t>Las nuevas formas de gestión de personal</a:t>
            </a:r>
            <a:r>
              <a:rPr lang="es-ES" sz="1250" dirty="0">
                <a:solidFill>
                  <a:srgbClr val="FF0000"/>
                </a:solidFill>
              </a:rPr>
              <a:t> </a:t>
            </a:r>
            <a:r>
              <a:rPr lang="es-ES" sz="1250" dirty="0">
                <a:solidFill>
                  <a:srgbClr val="003399"/>
                </a:solidFill>
              </a:rPr>
              <a:t>a través de sistemas de IA.</a:t>
            </a:r>
          </a:p>
          <a:p>
            <a:pPr lvl="3" fontAlgn="ctr">
              <a:buFont typeface="Wingdings" panose="05000000000000000000" pitchFamily="2" charset="2"/>
              <a:buChar char="§"/>
            </a:pPr>
            <a:r>
              <a:rPr lang="es-ES" sz="1250" dirty="0">
                <a:solidFill>
                  <a:srgbClr val="003399"/>
                </a:solidFill>
              </a:rPr>
              <a:t>El trabajo en plataforma en línea.</a:t>
            </a:r>
          </a:p>
          <a:p>
            <a:pPr lvl="3" fontAlgn="ctr">
              <a:buFont typeface="Wingdings" panose="05000000000000000000" pitchFamily="2" charset="2"/>
              <a:buChar char="§"/>
            </a:pPr>
            <a:r>
              <a:rPr lang="es-ES" sz="1250" dirty="0">
                <a:solidFill>
                  <a:srgbClr val="003399"/>
                </a:solidFill>
              </a:rPr>
              <a:t>Los nuevos sistemas de supervisión de la seguridad y la salud en el trabajo.</a:t>
            </a:r>
          </a:p>
          <a:p>
            <a:pPr lvl="3" fontAlgn="ctr">
              <a:buFont typeface="Wingdings" panose="05000000000000000000" pitchFamily="2" charset="2"/>
              <a:buChar char="§"/>
            </a:pPr>
            <a:r>
              <a:rPr lang="es-ES" sz="1250" dirty="0">
                <a:solidFill>
                  <a:srgbClr val="003399"/>
                </a:solidFill>
              </a:rPr>
              <a:t>El trabajo a distancia y virtual.</a:t>
            </a:r>
          </a:p>
        </p:txBody>
      </p:sp>
      <p:pic>
        <p:nvPicPr>
          <p:cNvPr id="2" name="Picture 1" descr="A black cursor pointing towards the camera&#10;&#10;Description automatically generated">
            <a:extLst>
              <a:ext uri="{FF2B5EF4-FFF2-40B4-BE49-F238E27FC236}">
                <a16:creationId xmlns:a16="http://schemas.microsoft.com/office/drawing/2014/main" id="{BE589369-36E9-544E-3F3C-1569F658BC0E}"/>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88224" y="2715766"/>
            <a:ext cx="311080" cy="311080"/>
          </a:xfrm>
          <a:prstGeom prst="rect">
            <a:avLst/>
          </a:prstGeom>
        </p:spPr>
      </p:pic>
    </p:spTree>
    <p:extLst>
      <p:ext uri="{BB962C8B-B14F-4D97-AF65-F5344CB8AC3E}">
        <p14:creationId xmlns:p14="http://schemas.microsoft.com/office/powerpoint/2010/main" val="2234198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pPr lvl="2"/>
            <a:r>
              <a:rPr lang="es-ES" b="1" dirty="0">
                <a:solidFill>
                  <a:srgbClr val="003399"/>
                </a:solidFill>
                <a:latin typeface="Arial"/>
              </a:rPr>
              <a:t>Políticas, estrategias y programas: </a:t>
            </a:r>
            <a:r>
              <a:rPr lang="es-ES" b="1" dirty="0"/>
              <a:t>Normativa europea</a:t>
            </a:r>
          </a:p>
        </p:txBody>
      </p:sp>
      <p:sp>
        <p:nvSpPr>
          <p:cNvPr id="3" name="Content Placeholder 2"/>
          <p:cNvSpPr>
            <a:spLocks noGrp="1"/>
          </p:cNvSpPr>
          <p:nvPr>
            <p:ph sz="half" idx="1"/>
          </p:nvPr>
        </p:nvSpPr>
        <p:spPr>
          <a:xfrm>
            <a:off x="450000" y="837000"/>
            <a:ext cx="7560000" cy="2577629"/>
          </a:xfrm>
        </p:spPr>
        <p:txBody>
          <a:bodyPr>
            <a:spAutoFit/>
          </a:bodyPr>
          <a:lstStyle/>
          <a:p>
            <a:pPr marL="0" indent="0">
              <a:buNone/>
            </a:pPr>
            <a:r>
              <a:rPr lang="es-ES" b="0" dirty="0"/>
              <a:t>En Europa existen actualmente dos directivas principales que se aplican a la tecnología y los lugares de trabajo y, por tanto, desempeñan un papel fundamental en la creación de la base legislativa para los sistemas de IA y la robótica avanzada:</a:t>
            </a:r>
          </a:p>
          <a:p>
            <a:pPr marL="0" indent="0">
              <a:buNone/>
            </a:pPr>
            <a:endParaRPr lang="en-GB" sz="1400" b="0" dirty="0"/>
          </a:p>
          <a:p>
            <a:pPr marL="720725" indent="258763"/>
            <a:r>
              <a:rPr lang="es-ES" sz="1400" dirty="0"/>
              <a:t>Directiva 2006/42/CE relativa a las máquinas</a:t>
            </a:r>
            <a:endParaRPr lang="es-ES" sz="1400" b="0" dirty="0"/>
          </a:p>
          <a:p>
            <a:pPr marL="720725" indent="258763"/>
            <a:endParaRPr lang="en-GB" sz="1400" b="0" dirty="0"/>
          </a:p>
          <a:p>
            <a:pPr marL="720725" indent="258763"/>
            <a:r>
              <a:rPr lang="es-ES" dirty="0"/>
              <a:t>Directiva marco 89/391/CEE sobre salud y seguridad en el trabajo</a:t>
            </a:r>
            <a:endParaRPr lang="es-ES" b="0" dirty="0"/>
          </a:p>
          <a:p>
            <a:pPr marL="720725" indent="258763"/>
            <a:endParaRPr lang="en-GB" b="0" dirty="0"/>
          </a:p>
          <a:p>
            <a:pPr marL="0" indent="0">
              <a:buNone/>
            </a:pPr>
            <a:r>
              <a:rPr lang="es-ES" b="0" dirty="0"/>
              <a:t>En 2021, la Comisión Europea lanzó una propuesta normativa horizontal adicional: </a:t>
            </a:r>
            <a:r>
              <a:rPr lang="es-ES" dirty="0"/>
              <a:t>una propuesta de Ley de inteligencia artificial.</a:t>
            </a:r>
          </a:p>
        </p:txBody>
      </p:sp>
    </p:spTree>
    <p:extLst>
      <p:ext uri="{BB962C8B-B14F-4D97-AF65-F5344CB8AC3E}">
        <p14:creationId xmlns:p14="http://schemas.microsoft.com/office/powerpoint/2010/main" val="303042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Políticas, estrategias y programas</a:t>
            </a:r>
          </a:p>
        </p:txBody>
      </p:sp>
      <p:sp>
        <p:nvSpPr>
          <p:cNvPr id="3" name="Content Placeholder 2"/>
          <p:cNvSpPr>
            <a:spLocks noGrp="1"/>
          </p:cNvSpPr>
          <p:nvPr>
            <p:ph sz="half" idx="1"/>
          </p:nvPr>
        </p:nvSpPr>
        <p:spPr>
          <a:xfrm>
            <a:off x="450000" y="837000"/>
            <a:ext cx="7560000" cy="3122650"/>
          </a:xfrm>
        </p:spPr>
        <p:txBody>
          <a:bodyPr>
            <a:spAutoFit/>
          </a:bodyPr>
          <a:lstStyle/>
          <a:p>
            <a:pPr marL="0" indent="0">
              <a:buNone/>
            </a:pPr>
            <a:r>
              <a:rPr lang="es-ES" sz="1400" dirty="0"/>
              <a:t>Comisión Europea «</a:t>
            </a:r>
            <a:r>
              <a:rPr lang="es-ES" sz="1400" i="1" dirty="0"/>
              <a:t>Directrices éticas para una IA fiable</a:t>
            </a:r>
            <a:r>
              <a:rPr lang="es-ES" sz="1400" dirty="0"/>
              <a:t>» (2021): </a:t>
            </a:r>
          </a:p>
          <a:p>
            <a:endParaRPr lang="de-DE" sz="1400" dirty="0">
              <a:solidFill>
                <a:srgbClr val="003399"/>
              </a:solidFill>
            </a:endParaRPr>
          </a:p>
          <a:p>
            <a:pPr lvl="3"/>
            <a:r>
              <a:rPr lang="es-ES" sz="1250" dirty="0">
                <a:solidFill>
                  <a:srgbClr val="003399"/>
                </a:solidFill>
              </a:rPr>
              <a:t>Acción y supervisión humanas […]</a:t>
            </a:r>
          </a:p>
          <a:p>
            <a:pPr lvl="3"/>
            <a:endParaRPr lang="en-GB" sz="1250" dirty="0">
              <a:solidFill>
                <a:srgbClr val="003399"/>
              </a:solidFill>
            </a:endParaRPr>
          </a:p>
          <a:p>
            <a:pPr lvl="3"/>
            <a:r>
              <a:rPr lang="es-ES" sz="1250" dirty="0">
                <a:solidFill>
                  <a:srgbClr val="003399"/>
                </a:solidFill>
              </a:rPr>
              <a:t>Solidez técnica y seguridad […]</a:t>
            </a:r>
          </a:p>
          <a:p>
            <a:pPr lvl="3"/>
            <a:endParaRPr lang="en-GB" sz="1250" dirty="0">
              <a:solidFill>
                <a:srgbClr val="003399"/>
              </a:solidFill>
            </a:endParaRPr>
          </a:p>
          <a:p>
            <a:pPr lvl="3"/>
            <a:r>
              <a:rPr lang="es-ES" sz="1250" dirty="0">
                <a:solidFill>
                  <a:srgbClr val="003399"/>
                </a:solidFill>
              </a:rPr>
              <a:t>Privacidad y gobernanza de datos […]</a:t>
            </a:r>
          </a:p>
          <a:p>
            <a:pPr lvl="3"/>
            <a:endParaRPr lang="en-GB" sz="1250" dirty="0">
              <a:solidFill>
                <a:srgbClr val="003399"/>
              </a:solidFill>
            </a:endParaRPr>
          </a:p>
          <a:p>
            <a:pPr lvl="3"/>
            <a:r>
              <a:rPr lang="es-ES" sz="1250" dirty="0">
                <a:solidFill>
                  <a:srgbClr val="003399"/>
                </a:solidFill>
              </a:rPr>
              <a:t>Transparencia […] </a:t>
            </a:r>
          </a:p>
          <a:p>
            <a:pPr lvl="3"/>
            <a:endParaRPr lang="en-GB" sz="1250" dirty="0">
              <a:solidFill>
                <a:srgbClr val="003399"/>
              </a:solidFill>
            </a:endParaRPr>
          </a:p>
          <a:p>
            <a:pPr lvl="3"/>
            <a:r>
              <a:rPr lang="es-ES" sz="1250" dirty="0">
                <a:solidFill>
                  <a:srgbClr val="003399"/>
                </a:solidFill>
              </a:rPr>
              <a:t>Diversidad, no discriminación y equidad […]</a:t>
            </a:r>
          </a:p>
          <a:p>
            <a:pPr lvl="3"/>
            <a:endParaRPr lang="en-GB" sz="1250" dirty="0">
              <a:solidFill>
                <a:srgbClr val="003399"/>
              </a:solidFill>
            </a:endParaRPr>
          </a:p>
          <a:p>
            <a:pPr lvl="3"/>
            <a:r>
              <a:rPr lang="es-ES" sz="1250" dirty="0">
                <a:solidFill>
                  <a:srgbClr val="003399"/>
                </a:solidFill>
              </a:rPr>
              <a:t>Bienestar social y medioambiental […]</a:t>
            </a:r>
          </a:p>
          <a:p>
            <a:pPr lvl="3"/>
            <a:endParaRPr lang="en-GB" sz="1250" dirty="0">
              <a:solidFill>
                <a:srgbClr val="003399"/>
              </a:solidFill>
            </a:endParaRPr>
          </a:p>
          <a:p>
            <a:pPr lvl="3"/>
            <a:r>
              <a:rPr lang="es-ES" sz="1250" dirty="0">
                <a:solidFill>
                  <a:srgbClr val="003399"/>
                </a:solidFill>
              </a:rPr>
              <a:t>Rendición de cuentas […]</a:t>
            </a:r>
          </a:p>
        </p:txBody>
      </p:sp>
    </p:spTree>
    <p:extLst>
      <p:ext uri="{BB962C8B-B14F-4D97-AF65-F5344CB8AC3E}">
        <p14:creationId xmlns:p14="http://schemas.microsoft.com/office/powerpoint/2010/main" val="384532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Políticas, estrategias y programas</a:t>
            </a:r>
          </a:p>
        </p:txBody>
      </p:sp>
      <p:sp>
        <p:nvSpPr>
          <p:cNvPr id="3" name="Content Placeholder 2"/>
          <p:cNvSpPr>
            <a:spLocks noGrp="1"/>
          </p:cNvSpPr>
          <p:nvPr>
            <p:ph sz="half" idx="1"/>
          </p:nvPr>
        </p:nvSpPr>
        <p:spPr>
          <a:xfrm>
            <a:off x="450000" y="837000"/>
            <a:ext cx="7560000" cy="2478884"/>
          </a:xfrm>
        </p:spPr>
        <p:txBody>
          <a:bodyPr>
            <a:spAutoFit/>
          </a:bodyPr>
          <a:lstStyle/>
          <a:p>
            <a:pPr marL="0" indent="0">
              <a:buNone/>
            </a:pPr>
            <a:r>
              <a:rPr lang="es-ES" sz="1400" dirty="0">
                <a:solidFill>
                  <a:srgbClr val="003399"/>
                </a:solidFill>
              </a:rPr>
              <a:t>Acuerdo marco entre los interlocutores sociales europeos sobre la digitalización (2020): </a:t>
            </a:r>
          </a:p>
          <a:p>
            <a:endParaRPr lang="en-GB" sz="1400" dirty="0">
              <a:solidFill>
                <a:srgbClr val="003399"/>
              </a:solidFill>
            </a:endParaRPr>
          </a:p>
          <a:p>
            <a:pPr lvl="3">
              <a:buFont typeface="Wingdings" panose="05000000000000000000" pitchFamily="2" charset="2"/>
              <a:buChar char="§"/>
            </a:pPr>
            <a:r>
              <a:rPr lang="es-ES" sz="1250" dirty="0">
                <a:solidFill>
                  <a:srgbClr val="003399"/>
                </a:solidFill>
              </a:rPr>
              <a:t>Los sistemas de IA deben seguir el principio de mantenimiento del control humano.</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es-ES" sz="1250" dirty="0">
                <a:solidFill>
                  <a:srgbClr val="003399"/>
                </a:solidFill>
              </a:rPr>
              <a:t>Los sistemas de IA deben ser seguros, es decir, deben prevenir daños.</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es-ES" sz="1250" dirty="0">
                <a:solidFill>
                  <a:srgbClr val="003399"/>
                </a:solidFill>
              </a:rPr>
              <a:t>Los sistemas de IA deben seguir los principios de equidad.</a:t>
            </a:r>
          </a:p>
          <a:p>
            <a:pPr lvl="3">
              <a:buFont typeface="Wingdings" panose="05000000000000000000" pitchFamily="2" charset="2"/>
              <a:buChar char="§"/>
            </a:pPr>
            <a:endParaRPr lang="en-GB" sz="1250" dirty="0">
              <a:solidFill>
                <a:srgbClr val="003399"/>
              </a:solidFill>
            </a:endParaRPr>
          </a:p>
          <a:p>
            <a:pPr lvl="3">
              <a:buFont typeface="Wingdings" panose="05000000000000000000" pitchFamily="2" charset="2"/>
              <a:buChar char="§"/>
            </a:pPr>
            <a:r>
              <a:rPr lang="es-ES" sz="1250" dirty="0">
                <a:solidFill>
                  <a:srgbClr val="003399"/>
                </a:solidFill>
              </a:rPr>
              <a:t>Los sistemas de IA deben ser transparentes y explicables con una supervisión efectiva.</a:t>
            </a:r>
          </a:p>
          <a:p>
            <a:endParaRPr lang="de-DE" dirty="0"/>
          </a:p>
        </p:txBody>
      </p:sp>
    </p:spTree>
    <p:extLst>
      <p:ext uri="{BB962C8B-B14F-4D97-AF65-F5344CB8AC3E}">
        <p14:creationId xmlns:p14="http://schemas.microsoft.com/office/powerpoint/2010/main" val="1336567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Políticas, estrategias y programas: Carencias y necesidades</a:t>
            </a:r>
          </a:p>
        </p:txBody>
      </p:sp>
      <p:sp>
        <p:nvSpPr>
          <p:cNvPr id="3" name="Content Placeholder 2"/>
          <p:cNvSpPr>
            <a:spLocks noGrp="1"/>
          </p:cNvSpPr>
          <p:nvPr>
            <p:ph sz="half" idx="1"/>
          </p:nvPr>
        </p:nvSpPr>
        <p:spPr>
          <a:xfrm>
            <a:off x="450000" y="837000"/>
            <a:ext cx="7560000" cy="3190617"/>
          </a:xfrm>
        </p:spPr>
        <p:txBody>
          <a:bodyPr>
            <a:spAutoFit/>
          </a:bodyPr>
          <a:lstStyle/>
          <a:p>
            <a:pPr marL="0" indent="0">
              <a:buNone/>
            </a:pPr>
            <a:r>
              <a:rPr lang="es-ES" sz="1200" b="0" dirty="0"/>
              <a:t>Las respuestas recabadas a través de los CRN no ponen de relieve necesidades o carencias particulares en relación con la regulación a escala europea en lo que atañe a la protección de la población trabajadora.</a:t>
            </a:r>
          </a:p>
          <a:p>
            <a:pPr marL="0" indent="0">
              <a:buNone/>
            </a:pPr>
            <a:endParaRPr lang="en-US" sz="1200" b="0" dirty="0"/>
          </a:p>
          <a:p>
            <a:pPr marL="0" indent="0">
              <a:buNone/>
            </a:pPr>
            <a:r>
              <a:rPr lang="es-ES" sz="1200" b="0" dirty="0"/>
              <a:t>En especial, la Directiva marco 89/391/CEE se califica positivamente. </a:t>
            </a:r>
          </a:p>
          <a:p>
            <a:pPr marL="0" indent="0">
              <a:buNone/>
            </a:pPr>
            <a:endParaRPr lang="en-US" sz="1200" b="0" dirty="0"/>
          </a:p>
          <a:p>
            <a:pPr marL="0" indent="0">
              <a:buNone/>
            </a:pPr>
            <a:r>
              <a:rPr lang="es-ES" sz="1200" b="0" dirty="0"/>
              <a:t>Todos los peligros y riesgos nuevos están debidamente contemplados en la Directiva 2006/42/CE relativa a las máquinas en relación con los equipos de trabajo.</a:t>
            </a:r>
          </a:p>
          <a:p>
            <a:pPr marL="0" indent="0">
              <a:buNone/>
            </a:pPr>
            <a:endParaRPr lang="en-US" sz="1200" b="0" dirty="0"/>
          </a:p>
          <a:p>
            <a:pPr marL="0" indent="0">
              <a:buNone/>
            </a:pPr>
            <a:r>
              <a:rPr lang="es-ES" sz="1200" b="0" dirty="0"/>
              <a:t>Algunos de los expertos describen la falta de una perspectiva más global que tenga en cuenta el despliegue de sistemas de IA en sectores industriales.</a:t>
            </a:r>
          </a:p>
          <a:p>
            <a:pPr marL="0" indent="0">
              <a:buNone/>
            </a:pPr>
            <a:endParaRPr lang="en-GB" sz="1200" b="0" dirty="0"/>
          </a:p>
          <a:p>
            <a:pPr marL="0" indent="0">
              <a:buNone/>
            </a:pPr>
            <a:r>
              <a:rPr lang="es-ES" sz="1200" b="0" dirty="0"/>
              <a:t>Algunos dicen que el mayor problema es la falta de aplicación y cumplimiento adecuados de la Directiva relativas a las máquinas.</a:t>
            </a:r>
          </a:p>
          <a:p>
            <a:pPr marL="459000" lvl="3" indent="0">
              <a:buNone/>
            </a:pPr>
            <a:r>
              <a:rPr lang="es-ES" dirty="0">
                <a:solidFill>
                  <a:srgbClr val="003399"/>
                </a:solidFill>
              </a:rPr>
              <a:t>La legislación solo puede ser eficaz si se aplica correctamente</a:t>
            </a:r>
          </a:p>
        </p:txBody>
      </p:sp>
    </p:spTree>
    <p:extLst>
      <p:ext uri="{BB962C8B-B14F-4D97-AF65-F5344CB8AC3E}">
        <p14:creationId xmlns:p14="http://schemas.microsoft.com/office/powerpoint/2010/main" val="1421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Escala nacional</a:t>
            </a:r>
          </a:p>
        </p:txBody>
      </p:sp>
      <p:sp>
        <p:nvSpPr>
          <p:cNvPr id="3" name="Content Placeholder 2"/>
          <p:cNvSpPr>
            <a:spLocks noGrp="1"/>
          </p:cNvSpPr>
          <p:nvPr>
            <p:ph sz="half" idx="1"/>
          </p:nvPr>
        </p:nvSpPr>
        <p:spPr>
          <a:xfrm>
            <a:off x="450000" y="837000"/>
            <a:ext cx="7560000" cy="3067506"/>
          </a:xfrm>
        </p:spPr>
        <p:txBody>
          <a:bodyPr>
            <a:spAutoFit/>
          </a:bodyPr>
          <a:lstStyle/>
          <a:p>
            <a:pPr marL="0" indent="0">
              <a:buNone/>
            </a:pPr>
            <a:r>
              <a:rPr lang="es-ES" sz="1400" b="0" dirty="0"/>
              <a:t>Sobre la base de las respuestas de la consulta de los centros de referencia nacionales (CRN), se identificaron importantes normativas nacionales.</a:t>
            </a:r>
          </a:p>
          <a:p>
            <a:pPr marL="0" indent="0">
              <a:buNone/>
            </a:pPr>
            <a:endParaRPr lang="en-GB" sz="1400" b="0" dirty="0"/>
          </a:p>
          <a:p>
            <a:pPr marL="0" indent="0">
              <a:buNone/>
            </a:pPr>
            <a:r>
              <a:rPr lang="es-ES" sz="1400" b="0" dirty="0"/>
              <a:t>Varios países están debatiendo la legislación:</a:t>
            </a:r>
          </a:p>
          <a:p>
            <a:pPr lvl="3">
              <a:spcBef>
                <a:spcPts val="600"/>
              </a:spcBef>
              <a:spcAft>
                <a:spcPts val="600"/>
              </a:spcAft>
              <a:buFont typeface="Wingdings" panose="05000000000000000000" pitchFamily="2" charset="2"/>
              <a:buChar char="§"/>
            </a:pPr>
            <a:r>
              <a:rPr lang="es-ES" sz="1300" b="1" dirty="0">
                <a:solidFill>
                  <a:srgbClr val="003399"/>
                </a:solidFill>
              </a:rPr>
              <a:t>Austria</a:t>
            </a:r>
            <a:r>
              <a:rPr lang="es-ES" sz="1300" dirty="0">
                <a:solidFill>
                  <a:srgbClr val="003399"/>
                </a:solidFill>
              </a:rPr>
              <a:t> informa del debate sobre la robótica avanzada que podría dar lugar a una norma nacional jurídicamente vinculante (internacional). </a:t>
            </a:r>
          </a:p>
          <a:p>
            <a:pPr lvl="3">
              <a:spcBef>
                <a:spcPts val="600"/>
              </a:spcBef>
              <a:spcAft>
                <a:spcPts val="600"/>
              </a:spcAft>
              <a:buFont typeface="Wingdings" panose="05000000000000000000" pitchFamily="2" charset="2"/>
              <a:buChar char="§"/>
            </a:pPr>
            <a:r>
              <a:rPr lang="es-ES" sz="1300" dirty="0">
                <a:solidFill>
                  <a:srgbClr val="003399"/>
                </a:solidFill>
              </a:rPr>
              <a:t>Los </a:t>
            </a:r>
            <a:r>
              <a:rPr lang="es-ES" sz="1300" b="1" dirty="0">
                <a:solidFill>
                  <a:srgbClr val="003399"/>
                </a:solidFill>
              </a:rPr>
              <a:t>Países Bajos </a:t>
            </a:r>
            <a:r>
              <a:rPr lang="es-ES" sz="1300" dirty="0">
                <a:solidFill>
                  <a:srgbClr val="003399"/>
                </a:solidFill>
              </a:rPr>
              <a:t>informan de que, en materia de robótica inteligente, existen muchas plataformas de debate (obligatorias) derivadas de la Directiva relativa a las máquinas para inspectores, socios industriales, oficinas de normalización, etc. </a:t>
            </a:r>
          </a:p>
          <a:p>
            <a:pPr lvl="3">
              <a:spcBef>
                <a:spcPts val="600"/>
              </a:spcBef>
              <a:spcAft>
                <a:spcPts val="600"/>
              </a:spcAft>
              <a:buFont typeface="Wingdings" panose="05000000000000000000" pitchFamily="2" charset="2"/>
              <a:buChar char="§"/>
            </a:pPr>
            <a:r>
              <a:rPr lang="es-ES" sz="1300" b="1" dirty="0">
                <a:solidFill>
                  <a:srgbClr val="003399"/>
                </a:solidFill>
              </a:rPr>
              <a:t>Finlandia</a:t>
            </a:r>
            <a:r>
              <a:rPr lang="es-ES" sz="1300" dirty="0">
                <a:solidFill>
                  <a:srgbClr val="003399"/>
                </a:solidFill>
              </a:rPr>
              <a:t> informa de que el tratamiento de datos en relación con las TIC inteligentes se incluye en la preparación de numerosas actualizaciones legislativas, pero a un nivel más general.</a:t>
            </a:r>
          </a:p>
        </p:txBody>
      </p:sp>
    </p:spTree>
    <p:extLst>
      <p:ext uri="{BB962C8B-B14F-4D97-AF65-F5344CB8AC3E}">
        <p14:creationId xmlns:p14="http://schemas.microsoft.com/office/powerpoint/2010/main" val="301299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Escala nacional</a:t>
            </a:r>
          </a:p>
        </p:txBody>
      </p:sp>
      <p:sp>
        <p:nvSpPr>
          <p:cNvPr id="3" name="Content Placeholder 2"/>
          <p:cNvSpPr>
            <a:spLocks noGrp="1"/>
          </p:cNvSpPr>
          <p:nvPr>
            <p:ph sz="half" idx="1"/>
          </p:nvPr>
        </p:nvSpPr>
        <p:spPr>
          <a:xfrm>
            <a:off x="450000" y="837000"/>
            <a:ext cx="7560000" cy="3629199"/>
          </a:xfrm>
        </p:spPr>
        <p:txBody>
          <a:bodyPr>
            <a:spAutoFit/>
          </a:bodyPr>
          <a:lstStyle/>
          <a:p>
            <a:pPr marL="594000" indent="-136800"/>
            <a:r>
              <a:rPr lang="es-ES" sz="1300" b="0" dirty="0"/>
              <a:t>El Ministerio de Empresa e Innovación de </a:t>
            </a:r>
            <a:r>
              <a:rPr lang="es-ES" sz="1300" dirty="0"/>
              <a:t>Suecia</a:t>
            </a:r>
            <a:r>
              <a:rPr lang="es-ES" sz="1300" b="0" dirty="0"/>
              <a:t> esbozó un conjunto de condiciones que deben conformar el desarrollo de políticas nacionales en torno a la IA en su Informe de 2019 «Enfoque nacional de la inteligencia artificial».</a:t>
            </a:r>
          </a:p>
          <a:p>
            <a:endParaRPr lang="en-GB" sz="1300" dirty="0"/>
          </a:p>
          <a:p>
            <a:pPr marL="189000" lvl="1" indent="0">
              <a:buNone/>
            </a:pPr>
            <a:r>
              <a:rPr lang="es-ES" sz="1300" dirty="0">
                <a:solidFill>
                  <a:srgbClr val="003399"/>
                </a:solidFill>
              </a:rPr>
              <a:t>		Se centran en la educación y la formación para utilizar sistemas de IA.</a:t>
            </a:r>
          </a:p>
          <a:p>
            <a:pPr lvl="1"/>
            <a:endParaRPr lang="en-GB" sz="1300" dirty="0">
              <a:solidFill>
                <a:srgbClr val="003399"/>
              </a:solidFill>
            </a:endParaRPr>
          </a:p>
          <a:p>
            <a:pPr marL="0" indent="0">
              <a:buNone/>
            </a:pPr>
            <a:r>
              <a:rPr lang="es-ES" sz="1300" b="0" dirty="0"/>
              <a:t>La mayoría de los países también nombra las iniciativas y directrices de los interlocutores sociales sectoriales:</a:t>
            </a:r>
          </a:p>
          <a:p>
            <a:pPr lvl="3">
              <a:spcBef>
                <a:spcPts val="600"/>
              </a:spcBef>
              <a:spcAft>
                <a:spcPts val="600"/>
              </a:spcAft>
              <a:buFont typeface="Wingdings" panose="05000000000000000000" pitchFamily="2" charset="2"/>
              <a:buChar char="§"/>
            </a:pPr>
            <a:r>
              <a:rPr lang="es-ES" sz="1300" b="1" dirty="0">
                <a:solidFill>
                  <a:srgbClr val="003399"/>
                </a:solidFill>
              </a:rPr>
              <a:t>Austria</a:t>
            </a:r>
            <a:r>
              <a:rPr lang="es-ES" sz="1300" dirty="0">
                <a:solidFill>
                  <a:srgbClr val="003399"/>
                </a:solidFill>
              </a:rPr>
              <a:t> menciona veinte folletos sobre diferentes temas de digitalización en el marco del programa «</a:t>
            </a:r>
            <a:r>
              <a:rPr lang="es-ES" sz="1300" dirty="0" err="1">
                <a:solidFill>
                  <a:srgbClr val="003399"/>
                </a:solidFill>
              </a:rPr>
              <a:t>Work</a:t>
            </a:r>
            <a:r>
              <a:rPr lang="es-ES" sz="1300" dirty="0">
                <a:solidFill>
                  <a:srgbClr val="003399"/>
                </a:solidFill>
              </a:rPr>
              <a:t> New 4.0».</a:t>
            </a:r>
          </a:p>
          <a:p>
            <a:pPr lvl="3">
              <a:spcBef>
                <a:spcPts val="600"/>
              </a:spcBef>
              <a:spcAft>
                <a:spcPts val="600"/>
              </a:spcAft>
              <a:buFont typeface="Wingdings" panose="05000000000000000000" pitchFamily="2" charset="2"/>
              <a:buChar char="§"/>
            </a:pPr>
            <a:r>
              <a:rPr lang="es-ES" sz="1300" b="1" dirty="0">
                <a:solidFill>
                  <a:srgbClr val="003399"/>
                </a:solidFill>
              </a:rPr>
              <a:t>Finlandia</a:t>
            </a:r>
            <a:r>
              <a:rPr lang="es-ES" sz="1300" dirty="0">
                <a:solidFill>
                  <a:srgbClr val="003399"/>
                </a:solidFill>
              </a:rPr>
              <a:t> cita la iniciativa «AI </a:t>
            </a:r>
            <a:r>
              <a:rPr lang="es-ES" sz="1300" dirty="0" err="1">
                <a:solidFill>
                  <a:srgbClr val="003399"/>
                </a:solidFill>
              </a:rPr>
              <a:t>Ethics</a:t>
            </a:r>
            <a:r>
              <a:rPr lang="es-ES" sz="1300" dirty="0">
                <a:solidFill>
                  <a:srgbClr val="003399"/>
                </a:solidFill>
              </a:rPr>
              <a:t> </a:t>
            </a:r>
            <a:r>
              <a:rPr lang="es-ES" sz="1300" dirty="0" err="1">
                <a:solidFill>
                  <a:srgbClr val="003399"/>
                </a:solidFill>
              </a:rPr>
              <a:t>Challenge</a:t>
            </a:r>
            <a:r>
              <a:rPr lang="es-ES" sz="1300" dirty="0">
                <a:solidFill>
                  <a:srgbClr val="003399"/>
                </a:solidFill>
              </a:rPr>
              <a:t>», un reto para que las empresas participen en el debate sobre cuáles son las normas éticas para el uso de la IA, con el fin de recabar directrices éticas.</a:t>
            </a:r>
          </a:p>
          <a:p>
            <a:pPr lvl="3">
              <a:spcBef>
                <a:spcPts val="600"/>
              </a:spcBef>
              <a:spcAft>
                <a:spcPts val="600"/>
              </a:spcAft>
              <a:buFont typeface="Wingdings" panose="05000000000000000000" pitchFamily="2" charset="2"/>
              <a:buChar char="§"/>
            </a:pPr>
            <a:r>
              <a:rPr lang="es-ES" sz="1300" b="1" dirty="0">
                <a:solidFill>
                  <a:srgbClr val="003399"/>
                </a:solidFill>
              </a:rPr>
              <a:t>Francia</a:t>
            </a:r>
            <a:r>
              <a:rPr lang="es-ES" sz="1300" dirty="0">
                <a:solidFill>
                  <a:srgbClr val="003399"/>
                </a:solidFill>
              </a:rPr>
              <a:t> informa sobre una guía de prevención para fabricantes y usuarios para la implantación de aplicaciones robóticas colaborativas.</a:t>
            </a:r>
          </a:p>
        </p:txBody>
      </p:sp>
    </p:spTree>
    <p:extLst>
      <p:ext uri="{BB962C8B-B14F-4D97-AF65-F5344CB8AC3E}">
        <p14:creationId xmlns:p14="http://schemas.microsoft.com/office/powerpoint/2010/main" val="560186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Escala nacional</a:t>
            </a:r>
          </a:p>
        </p:txBody>
      </p:sp>
      <p:sp>
        <p:nvSpPr>
          <p:cNvPr id="3" name="Content Placeholder 2"/>
          <p:cNvSpPr>
            <a:spLocks noGrp="1"/>
          </p:cNvSpPr>
          <p:nvPr>
            <p:ph sz="half" idx="1"/>
          </p:nvPr>
        </p:nvSpPr>
        <p:spPr>
          <a:xfrm>
            <a:off x="450000" y="837000"/>
            <a:ext cx="7560000" cy="2092881"/>
          </a:xfrm>
        </p:spPr>
        <p:txBody>
          <a:bodyPr>
            <a:spAutoFit/>
          </a:bodyPr>
          <a:lstStyle/>
          <a:p>
            <a:pPr lvl="3">
              <a:buFont typeface="Wingdings" panose="05000000000000000000" pitchFamily="2" charset="2"/>
              <a:buChar char="§"/>
            </a:pPr>
            <a:r>
              <a:rPr lang="es-ES" sz="1300" b="1" dirty="0">
                <a:solidFill>
                  <a:srgbClr val="003399"/>
                </a:solidFill>
              </a:rPr>
              <a:t>Alemania</a:t>
            </a:r>
            <a:r>
              <a:rPr lang="es-ES" sz="1300" dirty="0">
                <a:solidFill>
                  <a:srgbClr val="003399"/>
                </a:solidFill>
              </a:rPr>
              <a:t> informa de campañas sobre robótica avanzada y TIC inteligentes y su uso en el lugar de trabajo en el marco de la estrategia de IA, así como de la «estrategia de alta tecnología 2025» del gobierno alemán.</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es-ES" sz="1300" dirty="0">
                <a:solidFill>
                  <a:srgbClr val="003399"/>
                </a:solidFill>
              </a:rPr>
              <a:t>La </a:t>
            </a:r>
            <a:r>
              <a:rPr lang="es-ES" sz="1300" dirty="0" err="1">
                <a:solidFill>
                  <a:srgbClr val="003399"/>
                </a:solidFill>
              </a:rPr>
              <a:t>National</a:t>
            </a:r>
            <a:r>
              <a:rPr lang="es-ES" sz="1300" dirty="0">
                <a:solidFill>
                  <a:srgbClr val="003399"/>
                </a:solidFill>
              </a:rPr>
              <a:t> </a:t>
            </a:r>
            <a:r>
              <a:rPr lang="es-ES" sz="1300" dirty="0" err="1">
                <a:solidFill>
                  <a:srgbClr val="003399"/>
                </a:solidFill>
              </a:rPr>
              <a:t>Standards</a:t>
            </a:r>
            <a:r>
              <a:rPr lang="es-ES" sz="1300" dirty="0">
                <a:solidFill>
                  <a:srgbClr val="003399"/>
                </a:solidFill>
              </a:rPr>
              <a:t> </a:t>
            </a:r>
            <a:r>
              <a:rPr lang="es-ES" sz="1300" dirty="0" err="1">
                <a:solidFill>
                  <a:srgbClr val="003399"/>
                </a:solidFill>
              </a:rPr>
              <a:t>Authority</a:t>
            </a:r>
            <a:r>
              <a:rPr lang="es-ES" sz="1300" dirty="0">
                <a:solidFill>
                  <a:srgbClr val="003399"/>
                </a:solidFill>
              </a:rPr>
              <a:t> (NSAI) de </a:t>
            </a:r>
            <a:r>
              <a:rPr lang="es-ES" sz="1300" b="1" dirty="0">
                <a:solidFill>
                  <a:srgbClr val="003399"/>
                </a:solidFill>
              </a:rPr>
              <a:t>Irlanda</a:t>
            </a:r>
            <a:r>
              <a:rPr lang="es-ES" sz="1300" dirty="0">
                <a:solidFill>
                  <a:srgbClr val="003399"/>
                </a:solidFill>
              </a:rPr>
              <a:t> está trabajando en la norma ISO/TC299 «Desarrollo de normas de seguridad para robótica».</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es-ES" sz="1300" b="1" dirty="0">
                <a:solidFill>
                  <a:srgbClr val="003399"/>
                </a:solidFill>
              </a:rPr>
              <a:t>Portugal</a:t>
            </a:r>
            <a:r>
              <a:rPr lang="es-ES" sz="1300" dirty="0">
                <a:solidFill>
                  <a:srgbClr val="003399"/>
                </a:solidFill>
              </a:rPr>
              <a:t> informa del programa del gobierno nacional «Plan de Acción de Transición Digital» y de las siguientes publicaciones: «Enfoque centrado en el ser humano para el diseño de una estación de trabajo de robótica colaborativa».</a:t>
            </a:r>
          </a:p>
        </p:txBody>
      </p:sp>
    </p:spTree>
    <p:extLst>
      <p:ext uri="{BB962C8B-B14F-4D97-AF65-F5344CB8AC3E}">
        <p14:creationId xmlns:p14="http://schemas.microsoft.com/office/powerpoint/2010/main" val="2758824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Escala nacional</a:t>
            </a:r>
          </a:p>
        </p:txBody>
      </p:sp>
      <p:sp>
        <p:nvSpPr>
          <p:cNvPr id="3" name="Content Placeholder 2"/>
          <p:cNvSpPr>
            <a:spLocks noGrp="1"/>
          </p:cNvSpPr>
          <p:nvPr>
            <p:ph sz="half" idx="1"/>
          </p:nvPr>
        </p:nvSpPr>
        <p:spPr>
          <a:xfrm>
            <a:off x="450000" y="837000"/>
            <a:ext cx="7560000" cy="3557384"/>
          </a:xfrm>
        </p:spPr>
        <p:txBody>
          <a:bodyPr>
            <a:spAutoFit/>
          </a:bodyPr>
          <a:lstStyle/>
          <a:p>
            <a:pPr marL="0" indent="0">
              <a:buNone/>
            </a:pPr>
            <a:r>
              <a:rPr lang="es-ES" sz="1300" b="0" dirty="0">
                <a:solidFill>
                  <a:srgbClr val="003399"/>
                </a:solidFill>
              </a:rPr>
              <a:t>También existen </a:t>
            </a:r>
            <a:r>
              <a:rPr lang="es-ES" sz="1300" dirty="0">
                <a:solidFill>
                  <a:srgbClr val="003399"/>
                </a:solidFill>
              </a:rPr>
              <a:t>recomendaciones</a:t>
            </a:r>
            <a:r>
              <a:rPr lang="es-ES" sz="1300" b="0" dirty="0">
                <a:solidFill>
                  <a:srgbClr val="003399"/>
                </a:solidFill>
              </a:rPr>
              <a:t> de las principales partes interesadas en algunos países:</a:t>
            </a:r>
          </a:p>
          <a:p>
            <a:endParaRPr lang="de-DE" sz="1300" dirty="0">
              <a:solidFill>
                <a:srgbClr val="003399"/>
              </a:solidFill>
            </a:endParaRPr>
          </a:p>
          <a:p>
            <a:pPr lvl="3">
              <a:buFont typeface="Wingdings" panose="05000000000000000000" pitchFamily="2" charset="2"/>
              <a:buChar char="§"/>
            </a:pPr>
            <a:r>
              <a:rPr lang="es-ES" sz="1300" b="1" dirty="0">
                <a:solidFill>
                  <a:srgbClr val="003399"/>
                </a:solidFill>
              </a:rPr>
              <a:t>Austria</a:t>
            </a:r>
            <a:r>
              <a:rPr lang="es-ES" sz="1300" dirty="0">
                <a:solidFill>
                  <a:srgbClr val="003399"/>
                </a:solidFill>
              </a:rPr>
              <a:t> con «AIM AT 2030 - Artificial </a:t>
            </a:r>
            <a:r>
              <a:rPr lang="es-ES" sz="1300" dirty="0" err="1">
                <a:solidFill>
                  <a:srgbClr val="003399"/>
                </a:solidFill>
              </a:rPr>
              <a:t>Intelligence</a:t>
            </a:r>
            <a:r>
              <a:rPr lang="es-ES" sz="1300" dirty="0">
                <a:solidFill>
                  <a:srgbClr val="003399"/>
                </a:solidFill>
              </a:rPr>
              <a:t> </a:t>
            </a:r>
            <a:r>
              <a:rPr lang="es-ES" sz="1300" dirty="0" err="1">
                <a:solidFill>
                  <a:srgbClr val="003399"/>
                </a:solidFill>
              </a:rPr>
              <a:t>Mission</a:t>
            </a:r>
            <a:r>
              <a:rPr lang="es-ES" sz="1300" dirty="0">
                <a:solidFill>
                  <a:srgbClr val="003399"/>
                </a:solidFill>
              </a:rPr>
              <a:t> Austria 2030» del Ministerio Federal de Asuntos Económicos y Digitales de la República de Austria.</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es-ES" sz="1300" b="1" dirty="0">
                <a:solidFill>
                  <a:srgbClr val="003399"/>
                </a:solidFill>
              </a:rPr>
              <a:t>Finlandia</a:t>
            </a:r>
            <a:r>
              <a:rPr lang="es-ES" sz="1300" dirty="0">
                <a:solidFill>
                  <a:srgbClr val="003399"/>
                </a:solidFill>
              </a:rPr>
              <a:t> designa a los ministerios, como el Ministerio de Asuntos Sociales y Sanidad, el Ministerio de Economía y Empleo y el Ministerio de Hacienda, como fuentes de recomendaciones específicas.</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es-ES" sz="1300" dirty="0">
                <a:solidFill>
                  <a:srgbClr val="003399"/>
                </a:solidFill>
              </a:rPr>
              <a:t>Los </a:t>
            </a:r>
            <a:r>
              <a:rPr lang="es-ES" sz="1300" b="1" dirty="0">
                <a:solidFill>
                  <a:srgbClr val="003399"/>
                </a:solidFill>
              </a:rPr>
              <a:t>Países Bajos </a:t>
            </a:r>
            <a:r>
              <a:rPr lang="es-ES" sz="1300" dirty="0">
                <a:solidFill>
                  <a:srgbClr val="003399"/>
                </a:solidFill>
              </a:rPr>
              <a:t>mencionan las recomendaciones sobre TIC inteligentes y confidencialidades facilitadas por el Ministerio de Asuntos Sociales y Empleo (SZW) a través de la legislación sobre protección de los trabajadores y el Ministerio de Asuntos Económicos y Política Climática (EZ).</a:t>
            </a:r>
          </a:p>
          <a:p>
            <a:pPr lvl="3">
              <a:buFont typeface="Wingdings" panose="05000000000000000000" pitchFamily="2" charset="2"/>
              <a:buChar char="§"/>
            </a:pPr>
            <a:endParaRPr lang="en-GB" sz="1300" dirty="0">
              <a:solidFill>
                <a:srgbClr val="003399"/>
              </a:solidFill>
            </a:endParaRPr>
          </a:p>
          <a:p>
            <a:pPr lvl="3">
              <a:buFont typeface="Wingdings" panose="05000000000000000000" pitchFamily="2" charset="2"/>
              <a:buChar char="§"/>
            </a:pPr>
            <a:r>
              <a:rPr lang="es-ES" sz="1300" b="1" dirty="0">
                <a:solidFill>
                  <a:srgbClr val="003399"/>
                </a:solidFill>
              </a:rPr>
              <a:t>Alemania</a:t>
            </a:r>
            <a:r>
              <a:rPr lang="es-ES" sz="1300" dirty="0">
                <a:solidFill>
                  <a:srgbClr val="003399"/>
                </a:solidFill>
              </a:rPr>
              <a:t> afirma que, al implantar la IHR en los lugares de trabajo, el Instituto Alemán para la Seguridad y la Salud en el Trabajo del Seguro Social Alemán de Accidentes formula recomendaciones.</a:t>
            </a:r>
          </a:p>
        </p:txBody>
      </p:sp>
    </p:spTree>
    <p:extLst>
      <p:ext uri="{BB962C8B-B14F-4D97-AF65-F5344CB8AC3E}">
        <p14:creationId xmlns:p14="http://schemas.microsoft.com/office/powerpoint/2010/main" val="15205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Carencias y necesidades</a:t>
            </a:r>
          </a:p>
        </p:txBody>
      </p:sp>
      <p:sp>
        <p:nvSpPr>
          <p:cNvPr id="3" name="Content Placeholder 2"/>
          <p:cNvSpPr>
            <a:spLocks noGrp="1"/>
          </p:cNvSpPr>
          <p:nvPr>
            <p:ph sz="half" idx="1"/>
          </p:nvPr>
        </p:nvSpPr>
        <p:spPr>
          <a:xfrm>
            <a:off x="450000" y="837000"/>
            <a:ext cx="8154448" cy="3306033"/>
          </a:xfrm>
        </p:spPr>
        <p:txBody>
          <a:bodyPr>
            <a:spAutoFit/>
          </a:bodyPr>
          <a:lstStyle/>
          <a:p>
            <a:pPr marL="0" indent="0">
              <a:buNone/>
            </a:pPr>
            <a:r>
              <a:rPr lang="es-ES" b="0" dirty="0"/>
              <a:t>En cuanto a las carencias y necesidades a escala nacional, las respuestas de la consulta de los CRN indican que muchos países parecen carecer de actividades nacionales a un nivel más tangible.</a:t>
            </a:r>
          </a:p>
          <a:p>
            <a:pPr marL="0" indent="0">
              <a:buNone/>
            </a:pPr>
            <a:endParaRPr lang="en-GB" b="0" dirty="0">
              <a:solidFill>
                <a:srgbClr val="003399"/>
              </a:solidFill>
            </a:endParaRPr>
          </a:p>
          <a:p>
            <a:pPr marL="0" indent="0">
              <a:buNone/>
            </a:pPr>
            <a:r>
              <a:rPr lang="es-ES" b="0" dirty="0"/>
              <a:t>Varios países afirman carecer de una normativa nacional jurídicamente vinculante relativa a la automatización de tareas físicas o cognitivas mediante sistemas de IA. </a:t>
            </a:r>
          </a:p>
          <a:p>
            <a:pPr marL="0" indent="0">
              <a:buNone/>
            </a:pPr>
            <a:endParaRPr lang="en-GB" b="0" dirty="0">
              <a:solidFill>
                <a:srgbClr val="003399"/>
              </a:solidFill>
            </a:endParaRPr>
          </a:p>
          <a:p>
            <a:pPr marL="0" indent="0">
              <a:buNone/>
            </a:pPr>
            <a:r>
              <a:rPr lang="es-ES" b="0" dirty="0">
                <a:solidFill>
                  <a:srgbClr val="003399"/>
                </a:solidFill>
              </a:rPr>
              <a:t>En algunos países existe una diferencia entre la normativa existente y la aplicación adecuada.</a:t>
            </a:r>
          </a:p>
          <a:p>
            <a:pPr marL="0" indent="0">
              <a:buNone/>
            </a:pPr>
            <a:endParaRPr lang="en-GB" b="0" dirty="0">
              <a:solidFill>
                <a:srgbClr val="003399"/>
              </a:solidFill>
            </a:endParaRPr>
          </a:p>
          <a:p>
            <a:pPr marL="0" indent="0">
              <a:buNone/>
            </a:pPr>
            <a:r>
              <a:rPr lang="es-ES" b="0" dirty="0"/>
              <a:t>Se necesitan directrices éticas a escala nacional para garantizar los derechos humanos básicos y la confidencialidad del tratamiento de datos personales.</a:t>
            </a:r>
          </a:p>
          <a:p>
            <a:pPr marL="0" indent="0">
              <a:buNone/>
            </a:pPr>
            <a:endParaRPr lang="en-GB" b="0" dirty="0"/>
          </a:p>
          <a:p>
            <a:pPr marL="0" indent="0">
              <a:buNone/>
            </a:pPr>
            <a:r>
              <a:rPr lang="es-ES" b="0" dirty="0"/>
              <a:t>Según los Países Bajos, la SST no se debate suficientemente en el contexto de las nuevas tecnologías emergentes.</a:t>
            </a:r>
          </a:p>
        </p:txBody>
      </p:sp>
    </p:spTree>
    <p:extLst>
      <p:ext uri="{BB962C8B-B14F-4D97-AF65-F5344CB8AC3E}">
        <p14:creationId xmlns:p14="http://schemas.microsoft.com/office/powerpoint/2010/main" val="324175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dirty="0"/>
              <a:t>Políticas, estrategias y programas: Resumen</a:t>
            </a:r>
          </a:p>
        </p:txBody>
      </p:sp>
      <p:sp>
        <p:nvSpPr>
          <p:cNvPr id="3" name="Content Placeholder 2"/>
          <p:cNvSpPr>
            <a:spLocks noGrp="1"/>
          </p:cNvSpPr>
          <p:nvPr>
            <p:ph sz="half" idx="1"/>
          </p:nvPr>
        </p:nvSpPr>
        <p:spPr>
          <a:xfrm>
            <a:off x="450000" y="837000"/>
            <a:ext cx="7560000" cy="3483005"/>
          </a:xfrm>
        </p:spPr>
        <p:txBody>
          <a:bodyPr>
            <a:spAutoFit/>
          </a:bodyPr>
          <a:lstStyle/>
          <a:p>
            <a:pPr marL="0" indent="0">
              <a:buNone/>
            </a:pPr>
            <a:r>
              <a:rPr lang="es-ES" sz="1100" b="0" dirty="0"/>
              <a:t>A escala nacional, casi todos los países refieren algún tipo de actividad </a:t>
            </a:r>
            <a:r>
              <a:rPr lang="es-ES" sz="1100" dirty="0"/>
              <a:t>no jurídicamente vinculante </a:t>
            </a:r>
            <a:r>
              <a:rPr lang="es-ES" sz="1100" b="0" dirty="0"/>
              <a:t>relacionada con los sistemas de IA y la robótica avanzada. </a:t>
            </a:r>
          </a:p>
          <a:p>
            <a:pPr marL="0" indent="0">
              <a:buNone/>
            </a:pPr>
            <a:endParaRPr lang="en-GB" sz="1100" b="0" dirty="0"/>
          </a:p>
          <a:p>
            <a:pPr marL="0" indent="0">
              <a:buNone/>
            </a:pPr>
            <a:r>
              <a:rPr lang="es-ES" sz="1100" b="0" dirty="0"/>
              <a:t>En los países europeos se pueden encontrar un gran número de </a:t>
            </a:r>
            <a:r>
              <a:rPr lang="es-ES" sz="1100" dirty="0"/>
              <a:t>programas sectoriales</a:t>
            </a:r>
            <a:r>
              <a:rPr lang="es-ES" sz="1100" b="0" dirty="0"/>
              <a:t>, </a:t>
            </a:r>
            <a:r>
              <a:rPr lang="es-ES" sz="1100" dirty="0"/>
              <a:t>directrices</a:t>
            </a:r>
            <a:r>
              <a:rPr lang="es-ES" sz="1100" b="0" dirty="0"/>
              <a:t> de los interlocutores sociales o </a:t>
            </a:r>
            <a:r>
              <a:rPr lang="es-ES" sz="1100" dirty="0"/>
              <a:t>recomendaciones</a:t>
            </a:r>
            <a:r>
              <a:rPr lang="es-ES" sz="1100" b="0" dirty="0"/>
              <a:t> ofrecidas por las principales partes interesadas o el Estado. </a:t>
            </a:r>
          </a:p>
          <a:p>
            <a:pPr marL="0" indent="0">
              <a:buNone/>
            </a:pPr>
            <a:endParaRPr lang="en-GB" sz="1100" b="0" dirty="0"/>
          </a:p>
          <a:p>
            <a:pPr marL="0" indent="0">
              <a:buNone/>
            </a:pPr>
            <a:r>
              <a:rPr lang="es-ES" sz="1100" b="0" dirty="0"/>
              <a:t>La mayoría de los países también comunica una carencia de </a:t>
            </a:r>
            <a:r>
              <a:rPr lang="es-ES" sz="1100" dirty="0"/>
              <a:t>actividades</a:t>
            </a:r>
            <a:r>
              <a:rPr lang="es-ES" sz="1100" b="0" dirty="0"/>
              <a:t>. Esto puede considerarse un resultado sorprendente, ya que indica claramente en la dirección de lo que a menudo se denomina una «brecha entre conocimientos y acciones» o como una brecha entre la provisión de conocimientos pertinentes a través de iniciativas, programas o recomendaciones y su uso y aplicación prácticos reales. </a:t>
            </a:r>
          </a:p>
          <a:p>
            <a:pPr marL="0" indent="0">
              <a:buNone/>
            </a:pPr>
            <a:endParaRPr lang="en-GB" sz="1100" b="0" dirty="0"/>
          </a:p>
          <a:p>
            <a:pPr marL="0" indent="0">
              <a:buNone/>
            </a:pPr>
            <a:r>
              <a:rPr lang="es-ES" sz="1100" b="0" dirty="0"/>
              <a:t>A un nivel más general, hay un gran número de </a:t>
            </a:r>
            <a:r>
              <a:rPr lang="es-ES" sz="1100" dirty="0"/>
              <a:t>campañas, acciones, estrategias </a:t>
            </a:r>
            <a:r>
              <a:rPr lang="es-ES" sz="1100" b="0" dirty="0"/>
              <a:t>y </a:t>
            </a:r>
            <a:r>
              <a:rPr lang="es-ES" sz="1100" dirty="0"/>
              <a:t>visiones</a:t>
            </a:r>
            <a:r>
              <a:rPr lang="es-ES" sz="1100" b="0" dirty="0"/>
              <a:t>. A medida que la cuestión se vuelve más específica y relacionada con sectores, puestos de trabajo o tareas específicos, el panorama se difumina, por ejemplo, con respecto a recomendaciones específicas sobre el sistema o el diseño del lugar de trabajo. </a:t>
            </a:r>
          </a:p>
          <a:p>
            <a:pPr marL="0" indent="0">
              <a:buNone/>
            </a:pPr>
            <a:endParaRPr lang="en-GB" sz="1100" b="0" dirty="0"/>
          </a:p>
          <a:p>
            <a:pPr marL="0" indent="0">
              <a:buNone/>
            </a:pPr>
            <a:r>
              <a:rPr lang="es-ES" sz="1100" b="0" dirty="0"/>
              <a:t>Asimismo, consideran que la </a:t>
            </a:r>
            <a:r>
              <a:rPr lang="es-ES" sz="1100" dirty="0"/>
              <a:t>sensibilización</a:t>
            </a:r>
            <a:r>
              <a:rPr lang="es-ES" sz="1100" b="0" dirty="0"/>
              <a:t> es especialmente importante y que los responsables políticos pueden desempeñar un papel importante a la hora de llamar la atención sobre esta cuestión.</a:t>
            </a:r>
          </a:p>
        </p:txBody>
      </p:sp>
    </p:spTree>
    <p:extLst>
      <p:ext uri="{BB962C8B-B14F-4D97-AF65-F5344CB8AC3E}">
        <p14:creationId xmlns:p14="http://schemas.microsoft.com/office/powerpoint/2010/main" val="103014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4565"/>
            <a:ext cx="7559873" cy="646331"/>
          </a:xfrm>
        </p:spPr>
        <p:txBody>
          <a:bodyPr>
            <a:spAutoFit/>
          </a:bodyPr>
          <a:lstStyle/>
          <a:p>
            <a:r>
              <a:rPr lang="es-ES"/>
              <a:t>La robótica avanzada y los sistemas de IA para la automatización de tareas: objetivos del proyecto</a:t>
            </a:r>
          </a:p>
        </p:txBody>
      </p:sp>
      <p:sp>
        <p:nvSpPr>
          <p:cNvPr id="3" name="Content Placeholder 2"/>
          <p:cNvSpPr>
            <a:spLocks noGrp="1"/>
          </p:cNvSpPr>
          <p:nvPr>
            <p:ph sz="half" idx="1"/>
          </p:nvPr>
        </p:nvSpPr>
        <p:spPr>
          <a:xfrm>
            <a:off x="450000" y="837000"/>
            <a:ext cx="7560000" cy="1195199"/>
          </a:xfrm>
        </p:spPr>
        <p:txBody>
          <a:bodyPr>
            <a:spAutoFit/>
          </a:bodyPr>
          <a:lstStyle/>
          <a:p>
            <a:pPr algn="just"/>
            <a:r>
              <a:rPr lang="es-ES" b="0" dirty="0"/>
              <a:t>Realizar un análisis global de las políticas, estudios y prácticas relacionados con la robótica avanzada y los sistemas de IA para la automatización de tareas físicas y cognitivas y evaluar sus repercusiones para la SST. </a:t>
            </a:r>
          </a:p>
          <a:p>
            <a:pPr algn="just"/>
            <a:r>
              <a:rPr lang="es-ES" b="0" dirty="0"/>
              <a:t>Examinar las posibles consecuencias para la seguridad y la salud en el trabajo y determinar los principales riesgos, retos y oportunidades en materia de prevención, políticas y prácticas. </a:t>
            </a:r>
          </a:p>
        </p:txBody>
      </p:sp>
      <p:sp>
        <p:nvSpPr>
          <p:cNvPr id="4" name="TextBox 3"/>
          <p:cNvSpPr txBox="1"/>
          <p:nvPr/>
        </p:nvSpPr>
        <p:spPr>
          <a:xfrm>
            <a:off x="5292080" y="2499742"/>
            <a:ext cx="2113767" cy="923330"/>
          </a:xfrm>
          <a:prstGeom prst="rect">
            <a:avLst/>
          </a:prstGeom>
          <a:noFill/>
        </p:spPr>
        <p:txBody>
          <a:bodyPr wrap="square" rtlCol="0">
            <a:spAutoFit/>
          </a:bodyPr>
          <a:lstStyle/>
          <a:p>
            <a:r>
              <a:rPr lang="es-ES" sz="1350" b="1" dirty="0"/>
              <a:t>Diez estudios de casos que se desarrollarán tras la investigación sobre el terreno.</a:t>
            </a:r>
          </a:p>
        </p:txBody>
      </p:sp>
      <p:pic>
        <p:nvPicPr>
          <p:cNvPr id="1026" name="Picture 2" descr="EU-OSHA on Twitter: &quot;Learn by example and help tackling work-related MSDs:  'Think of me — your back' is just one of the prevention initiatives as  result of the policy approach adopted in"/>
          <p:cNvPicPr>
            <a:picLocks noChangeAspect="1" noChangeArrowheads="1"/>
          </p:cNvPicPr>
          <p:nvPr/>
        </p:nvPicPr>
        <p:blipFill rotWithShape="1">
          <a:blip r:embed="rId3">
            <a:extLst>
              <a:ext uri="{28A0092B-C50C-407E-A947-70E740481C1C}">
                <a14:useLocalDpi xmlns:a14="http://schemas.microsoft.com/office/drawing/2010/main" val="0"/>
              </a:ext>
            </a:extLst>
          </a:blip>
          <a:srcRect t="13186"/>
          <a:stretch/>
        </p:blipFill>
        <p:spPr bwMode="auto">
          <a:xfrm>
            <a:off x="1253419" y="2433181"/>
            <a:ext cx="3716282" cy="178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117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267494"/>
            <a:ext cx="7559873" cy="367200"/>
          </a:xfrm>
        </p:spPr>
        <p:txBody>
          <a:bodyPr/>
          <a:lstStyle/>
          <a:p>
            <a:r>
              <a:rPr lang="es-ES" sz="2400" dirty="0"/>
              <a:t>¡Gracias!</a:t>
            </a:r>
          </a:p>
        </p:txBody>
      </p:sp>
      <p:sp>
        <p:nvSpPr>
          <p:cNvPr id="12" name="Title 1"/>
          <p:cNvSpPr txBox="1">
            <a:spLocks/>
          </p:cNvSpPr>
          <p:nvPr/>
        </p:nvSpPr>
        <p:spPr>
          <a:xfrm>
            <a:off x="4429978" y="854691"/>
            <a:ext cx="4662543" cy="3046988"/>
          </a:xfrm>
          <a:prstGeom prst="rect">
            <a:avLst/>
          </a:prstGeom>
        </p:spPr>
        <p:txBody>
          <a:bodyPr vert="horz" lIns="91440" tIns="45720" rIns="91440" bIns="45720" rtlCol="0" anchor="ctr">
            <a:sp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9000" indent="-189000">
              <a:spcBef>
                <a:spcPts val="0"/>
              </a:spcBef>
              <a:buClr>
                <a:srgbClr val="003399"/>
              </a:buClr>
              <a:buFont typeface="Wingdings" pitchFamily="2" charset="2"/>
              <a:buChar char="§"/>
            </a:pPr>
            <a:r>
              <a:rPr lang="es-ES" sz="1200" b="0" dirty="0">
                <a:solidFill>
                  <a:srgbClr val="003399"/>
                </a:solidFill>
              </a:rPr>
              <a:t>INFORME</a:t>
            </a:r>
            <a:r>
              <a:rPr lang="es-ES" sz="1200" dirty="0">
                <a:solidFill>
                  <a:srgbClr val="003399"/>
                </a:solidFill>
              </a:rPr>
              <a:t> “</a:t>
            </a:r>
            <a:r>
              <a:rPr lang="es-ES" sz="1200" dirty="0">
                <a:solidFill>
                  <a:srgbClr val="003399"/>
                </a:solidFill>
                <a:hlinkClick r:id="rId3"/>
              </a:rPr>
              <a:t>Robótica avanzada, inteligencia artificial y automatización de tareas: definiciones, usos, políticas y estrategias en el contexto de la seguridad y salud en el trabajo</a:t>
            </a:r>
            <a:r>
              <a:rPr lang="es-ES" sz="1200" dirty="0">
                <a:solidFill>
                  <a:srgbClr val="003399"/>
                </a:solidFill>
              </a:rPr>
              <a:t>” </a:t>
            </a:r>
            <a:r>
              <a:rPr lang="es-ES" sz="1200" b="0" dirty="0">
                <a:solidFill>
                  <a:srgbClr val="000000"/>
                </a:solidFill>
              </a:rPr>
              <a:t> </a:t>
            </a:r>
          </a:p>
          <a:p>
            <a:pPr marL="189000" indent="-189000">
              <a:spcBef>
                <a:spcPts val="0"/>
              </a:spcBef>
              <a:buClr>
                <a:srgbClr val="003399"/>
              </a:buClr>
              <a:buFont typeface="Wingdings" pitchFamily="2" charset="2"/>
              <a:buChar char="§"/>
            </a:pPr>
            <a:endParaRPr lang="en-GB" sz="1200" dirty="0">
              <a:solidFill>
                <a:srgbClr val="003399"/>
              </a:solidFill>
            </a:endParaRPr>
          </a:p>
          <a:p>
            <a:pPr marL="189000" indent="-189000">
              <a:spcBef>
                <a:spcPts val="0"/>
              </a:spcBef>
              <a:buClr>
                <a:srgbClr val="003399"/>
              </a:buClr>
              <a:buFont typeface="Wingdings" pitchFamily="2" charset="2"/>
              <a:buChar char="§"/>
            </a:pPr>
            <a:r>
              <a:rPr lang="es-ES" sz="1200" b="0" dirty="0">
                <a:solidFill>
                  <a:srgbClr val="003399"/>
                </a:solidFill>
              </a:rPr>
              <a:t>FOLLETO</a:t>
            </a:r>
            <a:r>
              <a:rPr lang="es-ES" sz="1200" dirty="0">
                <a:solidFill>
                  <a:srgbClr val="003399"/>
                </a:solidFill>
              </a:rPr>
              <a:t> “</a:t>
            </a:r>
            <a:r>
              <a:rPr lang="es-ES" sz="1200" dirty="0">
                <a:solidFill>
                  <a:srgbClr val="003399"/>
                </a:solidFill>
                <a:hlinkClick r:id="rId4"/>
              </a:rPr>
              <a:t>Digitalización y SST</a:t>
            </a:r>
            <a:r>
              <a:rPr lang="es-ES" sz="1200" dirty="0">
                <a:solidFill>
                  <a:srgbClr val="003399"/>
                </a:solidFill>
              </a:rPr>
              <a:t>” </a:t>
            </a:r>
            <a:br>
              <a:rPr lang="es-ES" sz="1200" b="0" dirty="0">
                <a:solidFill>
                  <a:srgbClr val="000000"/>
                </a:solidFill>
              </a:rPr>
            </a:br>
            <a:r>
              <a:rPr lang="es-ES" sz="1200" b="0" dirty="0">
                <a:solidFill>
                  <a:srgbClr val="000000"/>
                </a:solidFill>
              </a:rPr>
              <a:t>(en 19 lenguas)</a:t>
            </a:r>
          </a:p>
          <a:p>
            <a:pPr marL="189000" indent="-189000">
              <a:spcBef>
                <a:spcPts val="0"/>
              </a:spcBef>
              <a:buClr>
                <a:srgbClr val="003399"/>
              </a:buClr>
              <a:buFont typeface="Wingdings" pitchFamily="2" charset="2"/>
              <a:buChar char="§"/>
            </a:pPr>
            <a:endParaRPr lang="en-GB" sz="1200" b="0" dirty="0">
              <a:solidFill>
                <a:srgbClr val="000000"/>
              </a:solidFill>
            </a:endParaRPr>
          </a:p>
          <a:p>
            <a:pPr marL="189000" indent="-189000">
              <a:spcBef>
                <a:spcPts val="0"/>
              </a:spcBef>
              <a:buClr>
                <a:srgbClr val="003399"/>
              </a:buClr>
              <a:buFont typeface="Wingdings" pitchFamily="2" charset="2"/>
              <a:buChar char="§"/>
            </a:pPr>
            <a:r>
              <a:rPr lang="es-ES" sz="1200" b="0" dirty="0">
                <a:solidFill>
                  <a:srgbClr val="003399"/>
                </a:solidFill>
              </a:rPr>
              <a:t>INFORME</a:t>
            </a:r>
            <a:r>
              <a:rPr lang="es-ES" sz="1200" dirty="0">
                <a:solidFill>
                  <a:srgbClr val="003399"/>
                </a:solidFill>
              </a:rPr>
              <a:t> </a:t>
            </a:r>
            <a:r>
              <a:rPr lang="es-ES" sz="1200" b="0" dirty="0">
                <a:solidFill>
                  <a:srgbClr val="003399"/>
                </a:solidFill>
              </a:rPr>
              <a:t>sobre políticas </a:t>
            </a:r>
            <a:r>
              <a:rPr lang="es-ES" sz="1200" dirty="0">
                <a:solidFill>
                  <a:srgbClr val="003399"/>
                </a:solidFill>
              </a:rPr>
              <a:t>“</a:t>
            </a:r>
            <a:r>
              <a:rPr lang="es-ES" sz="1200" dirty="0">
                <a:solidFill>
                  <a:srgbClr val="003399"/>
                </a:solidFill>
                <a:hlinkClick r:id="rId5"/>
              </a:rPr>
              <a:t>Impacto de la IA en la SST</a:t>
            </a:r>
            <a:r>
              <a:rPr lang="es-ES" sz="1200" dirty="0">
                <a:solidFill>
                  <a:srgbClr val="003399"/>
                </a:solidFill>
              </a:rPr>
              <a:t>”</a:t>
            </a:r>
            <a:r>
              <a:rPr lang="es-ES" sz="1200" b="0" dirty="0">
                <a:solidFill>
                  <a:srgbClr val="000000"/>
                </a:solidFill>
              </a:rPr>
              <a:t> </a:t>
            </a:r>
          </a:p>
          <a:p>
            <a:pPr marL="189000" indent="-189000">
              <a:spcBef>
                <a:spcPts val="0"/>
              </a:spcBef>
              <a:buClr>
                <a:srgbClr val="003399"/>
              </a:buClr>
              <a:buFont typeface="Wingdings" pitchFamily="2" charset="2"/>
              <a:buChar char="§"/>
            </a:pPr>
            <a:endParaRPr lang="en-GB" sz="1200" dirty="0">
              <a:solidFill>
                <a:srgbClr val="003399"/>
              </a:solidFill>
            </a:endParaRPr>
          </a:p>
          <a:p>
            <a:pPr marL="189000" indent="-189000">
              <a:spcBef>
                <a:spcPts val="0"/>
              </a:spcBef>
              <a:buClr>
                <a:srgbClr val="003399"/>
              </a:buClr>
              <a:buFont typeface="Wingdings" pitchFamily="2" charset="2"/>
              <a:buChar char="§"/>
            </a:pPr>
            <a:r>
              <a:rPr lang="es-ES" sz="1200" b="0" dirty="0">
                <a:solidFill>
                  <a:srgbClr val="003399"/>
                </a:solidFill>
              </a:rPr>
              <a:t>INFORME</a:t>
            </a:r>
            <a:r>
              <a:rPr lang="es-ES" sz="1200" dirty="0">
                <a:solidFill>
                  <a:srgbClr val="003399"/>
                </a:solidFill>
              </a:rPr>
              <a:t> </a:t>
            </a:r>
            <a:r>
              <a:rPr lang="es-ES" sz="1200" b="0" dirty="0">
                <a:solidFill>
                  <a:srgbClr val="003399"/>
                </a:solidFill>
              </a:rPr>
              <a:t>sobre políticas </a:t>
            </a:r>
            <a:r>
              <a:rPr lang="es-ES" sz="1200" dirty="0">
                <a:solidFill>
                  <a:srgbClr val="003399"/>
                </a:solidFill>
              </a:rPr>
              <a:t>“</a:t>
            </a:r>
            <a:r>
              <a:rPr lang="es-ES" sz="1200" dirty="0">
                <a:solidFill>
                  <a:srgbClr val="003399"/>
                </a:solidFill>
                <a:hlinkClick r:id="rId6"/>
              </a:rPr>
              <a:t>La inteligencia artificial, la robótica avanzada y la automatización de las tareas en el trabajo: taxonomía, políticas y estrategias en Europa</a:t>
            </a:r>
            <a:r>
              <a:rPr lang="es-ES" sz="1200" dirty="0">
                <a:solidFill>
                  <a:srgbClr val="003399"/>
                </a:solidFill>
              </a:rPr>
              <a:t>” </a:t>
            </a:r>
            <a:r>
              <a:rPr lang="es-ES" sz="1200" b="0" dirty="0">
                <a:solidFill>
                  <a:srgbClr val="000000"/>
                </a:solidFill>
              </a:rPr>
              <a:t> </a:t>
            </a:r>
            <a:br>
              <a:rPr lang="es-ES" sz="1200" b="0" dirty="0">
                <a:solidFill>
                  <a:srgbClr val="000000"/>
                </a:solidFill>
              </a:rPr>
            </a:br>
            <a:endParaRPr lang="es-ES" sz="1200" b="0" dirty="0">
              <a:solidFill>
                <a:srgbClr val="000000"/>
              </a:solidFill>
            </a:endParaRPr>
          </a:p>
          <a:p>
            <a:pPr algn="ctr">
              <a:spcBef>
                <a:spcPts val="0"/>
              </a:spcBef>
            </a:pPr>
            <a:r>
              <a:rPr lang="es-ES" sz="1200" dirty="0">
                <a:solidFill>
                  <a:srgbClr val="003399"/>
                </a:solidFill>
              </a:rPr>
              <a:t>Más información sobre digitalización y SST en: </a:t>
            </a:r>
            <a:r>
              <a:rPr lang="es-ES" sz="1200" b="0" dirty="0">
                <a:hlinkClick r:id="rId7"/>
              </a:rPr>
              <a:t>https://osha.europa.eu/en/themes/digitalisation-work</a:t>
            </a:r>
            <a:r>
              <a:rPr lang="es-ES" sz="1200" b="0" dirty="0"/>
              <a:t> </a:t>
            </a:r>
          </a:p>
        </p:txBody>
      </p:sp>
      <p:pic>
        <p:nvPicPr>
          <p:cNvPr id="7" name="Pictur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0983796">
            <a:off x="589137" y="782733"/>
            <a:ext cx="3557396" cy="3588878"/>
          </a:xfrm>
          <a:prstGeom prst="rect">
            <a:avLst/>
          </a:prstGeom>
        </p:spPr>
      </p:pic>
      <p:pic>
        <p:nvPicPr>
          <p:cNvPr id="3" name="Picture 2" descr="A black cursor pointing towards the camera&#10;&#10;Description automatically generated">
            <a:extLst>
              <a:ext uri="{FF2B5EF4-FFF2-40B4-BE49-F238E27FC236}">
                <a16:creationId xmlns:a16="http://schemas.microsoft.com/office/drawing/2014/main" id="{8EC22009-050B-0897-C94E-E26C4321783E}"/>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67288" y="1491630"/>
            <a:ext cx="311080" cy="311080"/>
          </a:xfrm>
          <a:prstGeom prst="rect">
            <a:avLst/>
          </a:prstGeom>
        </p:spPr>
      </p:pic>
      <p:pic>
        <p:nvPicPr>
          <p:cNvPr id="4" name="Picture 3" descr="A black cursor pointing towards the camera&#10;&#10;Description automatically generated">
            <a:extLst>
              <a:ext uri="{FF2B5EF4-FFF2-40B4-BE49-F238E27FC236}">
                <a16:creationId xmlns:a16="http://schemas.microsoft.com/office/drawing/2014/main" id="{D1494468-377D-F1A5-C69C-391AF215CA9A}"/>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92280" y="1851670"/>
            <a:ext cx="311080" cy="311080"/>
          </a:xfrm>
          <a:prstGeom prst="rect">
            <a:avLst/>
          </a:prstGeom>
        </p:spPr>
      </p:pic>
      <p:pic>
        <p:nvPicPr>
          <p:cNvPr id="5" name="Picture 4" descr="A black cursor pointing towards the camera&#10;&#10;Description automatically generated">
            <a:extLst>
              <a:ext uri="{FF2B5EF4-FFF2-40B4-BE49-F238E27FC236}">
                <a16:creationId xmlns:a16="http://schemas.microsoft.com/office/drawing/2014/main" id="{5E7B73F3-C6FA-E4AB-F3F9-6AD1537F8BF4}"/>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33580" y="2385574"/>
            <a:ext cx="311080" cy="311080"/>
          </a:xfrm>
          <a:prstGeom prst="rect">
            <a:avLst/>
          </a:prstGeom>
        </p:spPr>
      </p:pic>
      <p:pic>
        <p:nvPicPr>
          <p:cNvPr id="6" name="Picture 5" descr="A black cursor pointing towards the camera&#10;&#10;Description automatically generated">
            <a:extLst>
              <a:ext uri="{FF2B5EF4-FFF2-40B4-BE49-F238E27FC236}">
                <a16:creationId xmlns:a16="http://schemas.microsoft.com/office/drawing/2014/main" id="{5C32FAE7-4833-5C96-A20A-6195203210C2}"/>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656758" y="3143626"/>
            <a:ext cx="311080" cy="311080"/>
          </a:xfrm>
          <a:prstGeom prst="rect">
            <a:avLst/>
          </a:prstGeom>
        </p:spPr>
      </p:pic>
    </p:spTree>
    <p:extLst>
      <p:ext uri="{BB962C8B-B14F-4D97-AF65-F5344CB8AC3E}">
        <p14:creationId xmlns:p14="http://schemas.microsoft.com/office/powerpoint/2010/main" val="163048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Introducción: Definiciones</a:t>
            </a:r>
          </a:p>
        </p:txBody>
      </p:sp>
      <p:sp>
        <p:nvSpPr>
          <p:cNvPr id="4" name="Rechteck 3"/>
          <p:cNvSpPr/>
          <p:nvPr/>
        </p:nvSpPr>
        <p:spPr>
          <a:xfrm>
            <a:off x="1085706" y="2030492"/>
            <a:ext cx="2351926" cy="369332"/>
          </a:xfrm>
          <a:prstGeom prst="rect">
            <a:avLst/>
          </a:prstGeom>
        </p:spPr>
        <p:txBody>
          <a:bodyPr wrap="none">
            <a:spAutoFit/>
          </a:bodyPr>
          <a:lstStyle/>
          <a:p>
            <a:r>
              <a:rPr lang="es-ES" b="1" dirty="0">
                <a:solidFill>
                  <a:srgbClr val="003399"/>
                </a:solidFill>
              </a:rPr>
              <a:t>Robótica avanzada:</a:t>
            </a:r>
          </a:p>
        </p:txBody>
      </p:sp>
      <p:sp>
        <p:nvSpPr>
          <p:cNvPr id="9" name="Rechteck 8"/>
          <p:cNvSpPr/>
          <p:nvPr/>
        </p:nvSpPr>
        <p:spPr>
          <a:xfrm>
            <a:off x="4211960" y="2030492"/>
            <a:ext cx="1980029" cy="369332"/>
          </a:xfrm>
          <a:prstGeom prst="rect">
            <a:avLst/>
          </a:prstGeom>
        </p:spPr>
        <p:txBody>
          <a:bodyPr wrap="none">
            <a:spAutoFit/>
          </a:bodyPr>
          <a:lstStyle/>
          <a:p>
            <a:r>
              <a:rPr lang="es-ES" b="1" dirty="0">
                <a:solidFill>
                  <a:srgbClr val="003399"/>
                </a:solidFill>
              </a:rPr>
              <a:t>TIC inteligentes:</a:t>
            </a:r>
          </a:p>
        </p:txBody>
      </p:sp>
      <p:sp>
        <p:nvSpPr>
          <p:cNvPr id="6" name="Textfeld 5"/>
          <p:cNvSpPr txBox="1"/>
          <p:nvPr/>
        </p:nvSpPr>
        <p:spPr>
          <a:xfrm>
            <a:off x="1428204" y="2427734"/>
            <a:ext cx="2711748" cy="1600438"/>
          </a:xfrm>
          <a:prstGeom prst="rect">
            <a:avLst/>
          </a:prstGeom>
          <a:noFill/>
        </p:spPr>
        <p:txBody>
          <a:bodyPr wrap="square" rtlCol="0">
            <a:spAutoFit/>
          </a:bodyPr>
          <a:lstStyle/>
          <a:p>
            <a:pPr marL="285750" indent="-285750">
              <a:buFont typeface="Wingdings" panose="05000000000000000000" pitchFamily="2" charset="2"/>
              <a:buChar char="§"/>
            </a:pPr>
            <a:r>
              <a:rPr lang="es-ES" sz="1400" dirty="0" err="1">
                <a:solidFill>
                  <a:srgbClr val="003399"/>
                </a:solidFill>
              </a:rPr>
              <a:t>Cobots</a:t>
            </a:r>
            <a:endParaRPr lang="es-ES" sz="1400" dirty="0">
              <a:solidFill>
                <a:srgbClr val="003399"/>
              </a:solidFill>
            </a:endParaRPr>
          </a:p>
          <a:p>
            <a:pPr marL="285750" indent="-285750">
              <a:buFont typeface="Wingdings" panose="05000000000000000000" pitchFamily="2" charset="2"/>
              <a:buChar char="§"/>
            </a:pPr>
            <a:r>
              <a:rPr lang="es-ES" sz="1400" dirty="0">
                <a:solidFill>
                  <a:srgbClr val="003399"/>
                </a:solidFill>
              </a:rPr>
              <a:t>Robots industriales</a:t>
            </a:r>
          </a:p>
          <a:p>
            <a:pPr marL="285750" indent="-285750">
              <a:buFont typeface="Wingdings" panose="05000000000000000000" pitchFamily="2" charset="2"/>
              <a:buChar char="§"/>
            </a:pPr>
            <a:r>
              <a:rPr lang="es-ES" sz="1400" dirty="0">
                <a:solidFill>
                  <a:srgbClr val="003399"/>
                </a:solidFill>
              </a:rPr>
              <a:t>Robots de servicio</a:t>
            </a:r>
          </a:p>
          <a:p>
            <a:pPr marL="285750" indent="-285750">
              <a:buFont typeface="Wingdings" panose="05000000000000000000" pitchFamily="2" charset="2"/>
              <a:buChar char="§"/>
            </a:pPr>
            <a:r>
              <a:rPr lang="es-ES" sz="1400" dirty="0">
                <a:solidFill>
                  <a:srgbClr val="003399"/>
                </a:solidFill>
              </a:rPr>
              <a:t>Robots de transporte</a:t>
            </a:r>
          </a:p>
          <a:p>
            <a:pPr marL="285750" indent="-285750">
              <a:buFont typeface="Wingdings" panose="05000000000000000000" pitchFamily="2" charset="2"/>
              <a:buChar char="§"/>
            </a:pPr>
            <a:r>
              <a:rPr lang="es-ES" sz="1400" dirty="0">
                <a:solidFill>
                  <a:srgbClr val="003399"/>
                </a:solidFill>
              </a:rPr>
              <a:t>Robots educativos</a:t>
            </a:r>
          </a:p>
          <a:p>
            <a:pPr marL="285750" indent="-285750">
              <a:buFont typeface="Wingdings" panose="05000000000000000000" pitchFamily="2" charset="2"/>
              <a:buChar char="§"/>
            </a:pPr>
            <a:r>
              <a:rPr lang="es-ES" sz="1400" dirty="0">
                <a:solidFill>
                  <a:srgbClr val="003399"/>
                </a:solidFill>
              </a:rPr>
              <a:t>Robots de construcción</a:t>
            </a:r>
          </a:p>
          <a:p>
            <a:pPr marL="285750" indent="-285750">
              <a:buFont typeface="Wingdings" panose="05000000000000000000" pitchFamily="2" charset="2"/>
              <a:buChar char="§"/>
            </a:pPr>
            <a:r>
              <a:rPr lang="es-ES" sz="1400" dirty="0">
                <a:solidFill>
                  <a:srgbClr val="003399"/>
                </a:solidFill>
              </a:rPr>
              <a:t>…</a:t>
            </a:r>
          </a:p>
        </p:txBody>
      </p:sp>
      <p:sp>
        <p:nvSpPr>
          <p:cNvPr id="14" name="Textfeld 13"/>
          <p:cNvSpPr txBox="1"/>
          <p:nvPr/>
        </p:nvSpPr>
        <p:spPr>
          <a:xfrm>
            <a:off x="4283968" y="2427734"/>
            <a:ext cx="3458550" cy="1384995"/>
          </a:xfrm>
          <a:prstGeom prst="rect">
            <a:avLst/>
          </a:prstGeom>
          <a:noFill/>
        </p:spPr>
        <p:txBody>
          <a:bodyPr wrap="square" rtlCol="0">
            <a:spAutoFit/>
          </a:bodyPr>
          <a:lstStyle/>
          <a:p>
            <a:pPr marL="285750" indent="-285750">
              <a:buFont typeface="Wingdings" panose="05000000000000000000" pitchFamily="2" charset="2"/>
              <a:buChar char="§"/>
            </a:pPr>
            <a:r>
              <a:rPr lang="es-ES" sz="1400" dirty="0">
                <a:solidFill>
                  <a:srgbClr val="003399"/>
                </a:solidFill>
              </a:rPr>
              <a:t>Software de inteligencia artificial</a:t>
            </a:r>
          </a:p>
          <a:p>
            <a:pPr marL="285750" indent="-285750">
              <a:buFont typeface="Wingdings" panose="05000000000000000000" pitchFamily="2" charset="2"/>
              <a:buChar char="§"/>
            </a:pPr>
            <a:r>
              <a:rPr lang="es-ES" sz="1400" dirty="0">
                <a:solidFill>
                  <a:srgbClr val="003399"/>
                </a:solidFill>
              </a:rPr>
              <a:t>Aprendizaje automático</a:t>
            </a:r>
          </a:p>
          <a:p>
            <a:pPr marL="285750" indent="-285750">
              <a:buFont typeface="Wingdings" panose="05000000000000000000" pitchFamily="2" charset="2"/>
              <a:buChar char="§"/>
            </a:pPr>
            <a:r>
              <a:rPr lang="es-ES" sz="1400" dirty="0">
                <a:solidFill>
                  <a:srgbClr val="003399"/>
                </a:solidFill>
              </a:rPr>
              <a:t>Computación en la nube</a:t>
            </a:r>
          </a:p>
          <a:p>
            <a:pPr marL="285750" indent="-285750">
              <a:buFont typeface="Wingdings" panose="05000000000000000000" pitchFamily="2" charset="2"/>
              <a:buChar char="§"/>
            </a:pPr>
            <a:r>
              <a:rPr lang="es-ES" sz="1400" dirty="0">
                <a:solidFill>
                  <a:srgbClr val="003399"/>
                </a:solidFill>
              </a:rPr>
              <a:t>Realidad aumentada</a:t>
            </a:r>
          </a:p>
          <a:p>
            <a:pPr marL="285750" indent="-285750">
              <a:buFont typeface="Wingdings" panose="05000000000000000000" pitchFamily="2" charset="2"/>
              <a:buChar char="§"/>
            </a:pPr>
            <a:r>
              <a:rPr lang="es-ES" sz="1400" dirty="0">
                <a:solidFill>
                  <a:srgbClr val="003399"/>
                </a:solidFill>
              </a:rPr>
              <a:t>Aprendizaje profundo</a:t>
            </a:r>
          </a:p>
          <a:p>
            <a:pPr marL="285750" indent="-285750">
              <a:buFont typeface="Wingdings" panose="05000000000000000000" pitchFamily="2" charset="2"/>
              <a:buChar char="§"/>
            </a:pPr>
            <a:r>
              <a:rPr lang="es-ES" sz="1400" dirty="0">
                <a:solidFill>
                  <a:srgbClr val="003399"/>
                </a:solidFill>
              </a:rPr>
              <a:t>…</a:t>
            </a:r>
          </a:p>
        </p:txBody>
      </p:sp>
      <p:sp>
        <p:nvSpPr>
          <p:cNvPr id="15" name="Textfeld 2"/>
          <p:cNvSpPr txBox="1">
            <a:spLocks noChangeArrowheads="1"/>
          </p:cNvSpPr>
          <p:nvPr/>
        </p:nvSpPr>
        <p:spPr bwMode="auto">
          <a:xfrm>
            <a:off x="1115616" y="968990"/>
            <a:ext cx="6408712" cy="923330"/>
          </a:xfrm>
          <a:prstGeom prst="rect">
            <a:avLst/>
          </a:prstGeom>
          <a:solidFill>
            <a:srgbClr val="FFFFFF"/>
          </a:solidFill>
          <a:ln w="12700">
            <a:solidFill>
              <a:srgbClr val="00499A"/>
            </a:solidFill>
            <a:miter lim="800000"/>
            <a:headEnd/>
            <a:tailEnd/>
          </a:ln>
        </p:spPr>
        <p:txBody>
          <a:bodyPr rot="0" vert="horz" wrap="square" lIns="91440" tIns="45720" rIns="91440" bIns="45720" anchor="t" anchorCtr="0">
            <a:spAutoFit/>
          </a:bodyPr>
          <a:lstStyle/>
          <a:p>
            <a:pPr algn="just">
              <a:spcBef>
                <a:spcPts val="600"/>
              </a:spcBef>
              <a:spcAft>
                <a:spcPts val="600"/>
              </a:spcAft>
            </a:pPr>
            <a:r>
              <a:rPr lang="es-ES" sz="1350" dirty="0">
                <a:solidFill>
                  <a:srgbClr val="003399"/>
                </a:solidFill>
                <a:effectLst/>
                <a:latin typeface="Arial" panose="020B0604020202020204" pitchFamily="34" charset="0"/>
                <a:ea typeface="SimSun" panose="02010600030101010101" pitchFamily="2" charset="-122"/>
                <a:cs typeface="Arial" panose="020B0604020202020204" pitchFamily="34" charset="0"/>
              </a:rPr>
              <a:t>La </a:t>
            </a:r>
            <a:r>
              <a:rPr lang="es-ES" sz="1350" b="1" dirty="0">
                <a:solidFill>
                  <a:srgbClr val="003399"/>
                </a:solidFill>
                <a:effectLst/>
                <a:latin typeface="Arial" panose="020B0604020202020204" pitchFamily="34" charset="0"/>
                <a:ea typeface="SimSun" panose="02010600030101010101" pitchFamily="2" charset="-122"/>
                <a:cs typeface="Arial" panose="020B0604020202020204" pitchFamily="34" charset="0"/>
              </a:rPr>
              <a:t>automatización</a:t>
            </a:r>
            <a:r>
              <a:rPr lang="es-ES" sz="1350" dirty="0">
                <a:solidFill>
                  <a:srgbClr val="003399"/>
                </a:solidFill>
                <a:effectLst/>
                <a:latin typeface="Arial" panose="020B0604020202020204" pitchFamily="34" charset="0"/>
                <a:ea typeface="SimSun" panose="02010600030101010101" pitchFamily="2" charset="-122"/>
                <a:cs typeface="Arial" panose="020B0604020202020204" pitchFamily="34" charset="0"/>
              </a:rPr>
              <a:t> se puede definir como «</a:t>
            </a:r>
            <a:r>
              <a:rPr lang="es-ES" sz="1350" i="1" dirty="0">
                <a:solidFill>
                  <a:srgbClr val="003399"/>
                </a:solidFill>
                <a:effectLst/>
                <a:latin typeface="Arial" panose="020B0604020202020204" pitchFamily="34" charset="0"/>
                <a:ea typeface="SimSun" panose="02010600030101010101" pitchFamily="2" charset="-122"/>
                <a:cs typeface="Arial" panose="020B0604020202020204" pitchFamily="34" charset="0"/>
              </a:rPr>
              <a:t>un dispositivo o sistema que lleva a cabo (parcial o totalmente) una función que anteriormente era o podía ser realizada (parcial o totalmente) por un ser humano</a:t>
            </a:r>
            <a:r>
              <a:rPr lang="es-ES" sz="1350" dirty="0">
                <a:solidFill>
                  <a:srgbClr val="003399"/>
                </a:solidFill>
                <a:effectLst/>
                <a:latin typeface="Arial" panose="020B0604020202020204" pitchFamily="34" charset="0"/>
                <a:ea typeface="SimSun" panose="02010600030101010101" pitchFamily="2" charset="-122"/>
                <a:cs typeface="Arial" panose="020B0604020202020204" pitchFamily="34" charset="0"/>
              </a:rPr>
              <a:t>».</a:t>
            </a:r>
            <a:br>
              <a:rPr lang="es-ES" sz="1350" dirty="0">
                <a:solidFill>
                  <a:srgbClr val="003399"/>
                </a:solidFill>
                <a:effectLst/>
                <a:latin typeface="Arial" panose="020B0604020202020204" pitchFamily="34" charset="0"/>
                <a:ea typeface="SimSun" panose="02010600030101010101" pitchFamily="2" charset="-122"/>
                <a:cs typeface="Arial" panose="020B0604020202020204" pitchFamily="34" charset="0"/>
              </a:rPr>
            </a:br>
            <a:r>
              <a:rPr lang="es-ES" sz="1350" dirty="0">
                <a:solidFill>
                  <a:srgbClr val="003399"/>
                </a:solidFill>
                <a:effectLst/>
                <a:latin typeface="Arial" panose="020B0604020202020204" pitchFamily="34" charset="0"/>
                <a:ea typeface="SimSun" panose="02010600030101010101" pitchFamily="2" charset="-122"/>
                <a:cs typeface="Arial" panose="020B0604020202020204" pitchFamily="34" charset="0"/>
              </a:rPr>
              <a:t>(Parasuraman et al., 2000).</a:t>
            </a:r>
          </a:p>
        </p:txBody>
      </p:sp>
    </p:spTree>
    <p:extLst>
      <p:ext uri="{BB962C8B-B14F-4D97-AF65-F5344CB8AC3E}">
        <p14:creationId xmlns:p14="http://schemas.microsoft.com/office/powerpoint/2010/main" val="54210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123478"/>
            <a:ext cx="7559873" cy="367200"/>
          </a:xfrm>
        </p:spPr>
        <p:txBody>
          <a:bodyPr>
            <a:spAutoFit/>
          </a:bodyPr>
          <a:lstStyle/>
          <a:p>
            <a:r>
              <a:rPr lang="es-ES"/>
              <a:t>Introducción: Definiciones</a:t>
            </a:r>
          </a:p>
        </p:txBody>
      </p:sp>
      <p:sp>
        <p:nvSpPr>
          <p:cNvPr id="3" name="Content Placeholder 2"/>
          <p:cNvSpPr>
            <a:spLocks noGrp="1"/>
          </p:cNvSpPr>
          <p:nvPr>
            <p:ph sz="half" idx="1"/>
          </p:nvPr>
        </p:nvSpPr>
        <p:spPr>
          <a:xfrm>
            <a:off x="472793" y="780175"/>
            <a:ext cx="7560000" cy="3603551"/>
          </a:xfrm>
        </p:spPr>
        <p:txBody>
          <a:bodyPr>
            <a:spAutoFit/>
          </a:bodyPr>
          <a:lstStyle/>
          <a:p>
            <a:pPr marL="0" indent="0">
              <a:buNone/>
            </a:pPr>
            <a:r>
              <a:rPr lang="es-ES" sz="1400" b="0" i="1" dirty="0"/>
              <a:t>La</a:t>
            </a:r>
            <a:r>
              <a:rPr lang="es-ES" sz="1400" i="1" dirty="0"/>
              <a:t> inteligencia artificial (IA) </a:t>
            </a:r>
            <a:r>
              <a:rPr lang="es-ES" sz="1400" b="0" i="1" dirty="0"/>
              <a:t>hace referencia a sistemas que muestran un comportamiento inteligente al analizar su entorno y tomar medidas, con cierto grado de autonomía, para lograr objetivos específicos. Los sistemas de IA pueden basarse enteramente en programas informáticos, actuando en el mundo virtual (por ejemplo, asistentes de voz, programas informáticos de análisis de imágenes, motores de búsqueda, sistemas de reconocimiento facial y de voz), o la IA puede estar integrada en dispositivos de hardware (por ejemplo, robots avanzados, vehículos autónomos, drones o aplicaciones del internet de las cosas).</a:t>
            </a:r>
            <a:br>
              <a:rPr lang="es-ES" sz="1400" i="1" dirty="0"/>
            </a:br>
            <a:br>
              <a:rPr lang="es-ES" sz="1400" i="1" dirty="0"/>
            </a:br>
            <a:r>
              <a:rPr lang="es-ES" sz="1400" b="0" i="1" dirty="0"/>
              <a:t>Grupo de expertos de alto nivel de la Comisión Europea.*</a:t>
            </a:r>
          </a:p>
          <a:p>
            <a:endParaRPr lang="es-ES" sz="1400" b="0" i="1" u="sng" dirty="0">
              <a:hlinkClick r:id="rId2"/>
            </a:endParaRPr>
          </a:p>
          <a:p>
            <a:endParaRPr lang="es-ES" sz="1400" b="0" i="1" u="sng" dirty="0">
              <a:hlinkClick r:id="rId2"/>
            </a:endParaRPr>
          </a:p>
          <a:p>
            <a:endParaRPr lang="en-GB" sz="1000" u="sng" dirty="0">
              <a:hlinkClick r:id="rId2"/>
            </a:endParaRPr>
          </a:p>
          <a:p>
            <a:pPr marL="0" indent="0">
              <a:buNone/>
            </a:pPr>
            <a:endParaRPr lang="en-GB" sz="1000" u="sng" dirty="0">
              <a:hlinkClick r:id="rId2"/>
            </a:endParaRPr>
          </a:p>
          <a:p>
            <a:pPr marL="0" indent="0">
              <a:buNone/>
            </a:pPr>
            <a:endParaRPr lang="en-GB" sz="1000" u="sng" dirty="0">
              <a:hlinkClick r:id="rId2"/>
            </a:endParaRPr>
          </a:p>
          <a:p>
            <a:pPr marL="0" indent="0" algn="r">
              <a:buNone/>
            </a:pPr>
            <a:endParaRPr lang="en-GB" sz="600" u="sng" dirty="0">
              <a:hlinkClick r:id="rId2"/>
            </a:endParaRPr>
          </a:p>
          <a:p>
            <a:pPr marL="0" indent="0" algn="r">
              <a:buNone/>
            </a:pPr>
            <a:r>
              <a:rPr lang="es-ES" sz="900" u="sng" dirty="0">
                <a:hlinkClick r:id="rId2"/>
              </a:rPr>
              <a:t>*https://digital-strategy.ec.europa.eu/en/library/definition-artificial-intelligence-main-capabilities-and-scientific-disciplines</a:t>
            </a:r>
          </a:p>
        </p:txBody>
      </p:sp>
    </p:spTree>
    <p:extLst>
      <p:ext uri="{BB962C8B-B14F-4D97-AF65-F5344CB8AC3E}">
        <p14:creationId xmlns:p14="http://schemas.microsoft.com/office/powerpoint/2010/main" val="17439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Framework: the automation of tasks"/>
          <p:cNvSpPr txBox="1">
            <a:spLocks noGrp="1"/>
          </p:cNvSpPr>
          <p:nvPr>
            <p:ph type="title"/>
          </p:nvPr>
        </p:nvSpPr>
        <p:spPr>
          <a:xfrm>
            <a:off x="395536" y="135000"/>
            <a:ext cx="7559873" cy="367200"/>
          </a:xfrm>
          <a:prstGeom prst="rect">
            <a:avLst/>
          </a:prstGeom>
        </p:spPr>
        <p:txBody>
          <a:bodyPr>
            <a:spAutoFit/>
          </a:bodyPr>
          <a:lstStyle/>
          <a:p>
            <a:pPr lvl="1"/>
            <a:r>
              <a:rPr lang="es-ES" b="1"/>
              <a:t>Metodología: </a:t>
            </a:r>
            <a:r>
              <a:rPr lang="es-ES" b="1">
                <a:sym typeface="Arial"/>
              </a:rPr>
              <a:t>Investigación documental</a:t>
            </a:r>
          </a:p>
        </p:txBody>
      </p:sp>
      <p:sp>
        <p:nvSpPr>
          <p:cNvPr id="5" name="Rechteck 3">
            <a:extLst>
              <a:ext uri="{FF2B5EF4-FFF2-40B4-BE49-F238E27FC236}">
                <a16:creationId xmlns:a16="http://schemas.microsoft.com/office/drawing/2014/main" id="{7ACE394A-04F0-4C66-BB6A-8E81A1A4213A}"/>
              </a:ext>
            </a:extLst>
          </p:cNvPr>
          <p:cNvSpPr/>
          <p:nvPr/>
        </p:nvSpPr>
        <p:spPr>
          <a:xfrm>
            <a:off x="1187624" y="915566"/>
            <a:ext cx="6301741" cy="3614738"/>
          </a:xfrm>
          <a:prstGeom prst="rect">
            <a:avLst/>
          </a:prstGeom>
          <a:solidFill>
            <a:srgbClr val="EA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4">
            <a:extLst>
              <a:ext uri="{FF2B5EF4-FFF2-40B4-BE49-F238E27FC236}">
                <a16:creationId xmlns:a16="http://schemas.microsoft.com/office/drawing/2014/main" id="{462A49DF-28D6-42AE-A6AF-ED09339CFAC1}"/>
              </a:ext>
            </a:extLst>
          </p:cNvPr>
          <p:cNvSpPr/>
          <p:nvPr/>
        </p:nvSpPr>
        <p:spPr>
          <a:xfrm rot="16200000">
            <a:off x="-403843" y="2507035"/>
            <a:ext cx="3614737" cy="431800"/>
          </a:xfrm>
          <a:prstGeom prst="rect">
            <a:avLst/>
          </a:prstGeom>
          <a:solidFill>
            <a:srgbClr val="00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5">
            <a:extLst>
              <a:ext uri="{FF2B5EF4-FFF2-40B4-BE49-F238E27FC236}">
                <a16:creationId xmlns:a16="http://schemas.microsoft.com/office/drawing/2014/main" id="{DA04DDDA-1E47-42AC-92C3-F80993B933FB}"/>
              </a:ext>
            </a:extLst>
          </p:cNvPr>
          <p:cNvSpPr/>
          <p:nvPr/>
        </p:nvSpPr>
        <p:spPr>
          <a:xfrm rot="16200000">
            <a:off x="950932" y="1279257"/>
            <a:ext cx="889638" cy="230832"/>
          </a:xfrm>
          <a:prstGeom prst="rect">
            <a:avLst/>
          </a:prstGeom>
          <a:solidFill>
            <a:schemeClr val="bg1"/>
          </a:solidFill>
          <a:ln w="6350">
            <a:solidFill>
              <a:srgbClr val="BAC8E4"/>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s-ES" sz="900" b="1" dirty="0">
                <a:solidFill>
                  <a:srgbClr val="0E3399"/>
                </a:solidFill>
                <a:latin typeface="Arial" panose="020B0604020202020204" pitchFamily="34" charset="0"/>
                <a:cs typeface="Arial" panose="020B0604020202020204" pitchFamily="34" charset="0"/>
              </a:rPr>
              <a:t>Identificación</a:t>
            </a:r>
          </a:p>
        </p:txBody>
      </p:sp>
      <p:sp>
        <p:nvSpPr>
          <p:cNvPr id="8" name="Rechteck 6">
            <a:extLst>
              <a:ext uri="{FF2B5EF4-FFF2-40B4-BE49-F238E27FC236}">
                <a16:creationId xmlns:a16="http://schemas.microsoft.com/office/drawing/2014/main" id="{4E4C2865-5D07-4ADC-BBA2-C57BAE075391}"/>
              </a:ext>
            </a:extLst>
          </p:cNvPr>
          <p:cNvSpPr/>
          <p:nvPr/>
        </p:nvSpPr>
        <p:spPr>
          <a:xfrm rot="16200000">
            <a:off x="973313" y="2178814"/>
            <a:ext cx="842486" cy="230832"/>
          </a:xfrm>
          <a:prstGeom prst="rect">
            <a:avLst/>
          </a:prstGeom>
          <a:solidFill>
            <a:schemeClr val="bg1"/>
          </a:solidFill>
          <a:ln w="6350">
            <a:solidFill>
              <a:srgbClr val="BAC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900" b="1">
                <a:solidFill>
                  <a:srgbClr val="0E3399"/>
                </a:solidFill>
                <a:latin typeface="Arial" panose="020B0604020202020204" pitchFamily="34" charset="0"/>
                <a:cs typeface="Arial" panose="020B0604020202020204" pitchFamily="34" charset="0"/>
              </a:rPr>
              <a:t>Selección</a:t>
            </a:r>
          </a:p>
        </p:txBody>
      </p:sp>
      <p:sp>
        <p:nvSpPr>
          <p:cNvPr id="9" name="Rechteck 7">
            <a:extLst>
              <a:ext uri="{FF2B5EF4-FFF2-40B4-BE49-F238E27FC236}">
                <a16:creationId xmlns:a16="http://schemas.microsoft.com/office/drawing/2014/main" id="{73F54A19-EBBB-433D-BECC-526959335793}"/>
              </a:ext>
            </a:extLst>
          </p:cNvPr>
          <p:cNvSpPr/>
          <p:nvPr/>
        </p:nvSpPr>
        <p:spPr>
          <a:xfrm rot="16200000">
            <a:off x="977997" y="3060281"/>
            <a:ext cx="842486" cy="216377"/>
          </a:xfrm>
          <a:prstGeom prst="rect">
            <a:avLst/>
          </a:prstGeom>
          <a:solidFill>
            <a:schemeClr val="bg1"/>
          </a:solidFill>
          <a:ln w="6350">
            <a:solidFill>
              <a:srgbClr val="BAC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s-ES" sz="900" b="1">
                <a:solidFill>
                  <a:srgbClr val="0E3399"/>
                </a:solidFill>
                <a:latin typeface="Arial" panose="020B0604020202020204" pitchFamily="34" charset="0"/>
                <a:cs typeface="Arial" panose="020B0604020202020204" pitchFamily="34" charset="0"/>
              </a:rPr>
              <a:t>Elegibilidad</a:t>
            </a:r>
          </a:p>
        </p:txBody>
      </p:sp>
      <p:sp>
        <p:nvSpPr>
          <p:cNvPr id="10" name="Rechteck 8">
            <a:extLst>
              <a:ext uri="{FF2B5EF4-FFF2-40B4-BE49-F238E27FC236}">
                <a16:creationId xmlns:a16="http://schemas.microsoft.com/office/drawing/2014/main" id="{B38466FD-366B-483F-A3BE-BBCE02BEC01F}"/>
              </a:ext>
            </a:extLst>
          </p:cNvPr>
          <p:cNvSpPr/>
          <p:nvPr/>
        </p:nvSpPr>
        <p:spPr>
          <a:xfrm rot="16200000">
            <a:off x="973314" y="3934520"/>
            <a:ext cx="842486" cy="216377"/>
          </a:xfrm>
          <a:prstGeom prst="rect">
            <a:avLst/>
          </a:prstGeom>
          <a:solidFill>
            <a:schemeClr val="bg1"/>
          </a:solidFill>
          <a:ln w="6350">
            <a:solidFill>
              <a:srgbClr val="BAC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s-ES" sz="900" b="1">
                <a:solidFill>
                  <a:srgbClr val="0E3399"/>
                </a:solidFill>
                <a:latin typeface="Arial" panose="020B0604020202020204" pitchFamily="34" charset="0"/>
                <a:cs typeface="Arial" panose="020B0604020202020204" pitchFamily="34" charset="0"/>
              </a:rPr>
              <a:t>Inclusión</a:t>
            </a:r>
          </a:p>
        </p:txBody>
      </p:sp>
      <p:sp>
        <p:nvSpPr>
          <p:cNvPr id="11" name="Rechteck 9">
            <a:extLst>
              <a:ext uri="{FF2B5EF4-FFF2-40B4-BE49-F238E27FC236}">
                <a16:creationId xmlns:a16="http://schemas.microsoft.com/office/drawing/2014/main" id="{0EB0EAE8-D497-4007-B8E1-3B378A8AE974}"/>
              </a:ext>
            </a:extLst>
          </p:cNvPr>
          <p:cNvSpPr/>
          <p:nvPr/>
        </p:nvSpPr>
        <p:spPr>
          <a:xfrm>
            <a:off x="5518348" y="1101304"/>
            <a:ext cx="1892696" cy="649646"/>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900" b="1" dirty="0">
                <a:solidFill>
                  <a:srgbClr val="0E3399"/>
                </a:solidFill>
                <a:latin typeface="Arial" panose="020B0604020202020204" pitchFamily="34" charset="0"/>
                <a:cs typeface="Arial" panose="020B0604020202020204" pitchFamily="34" charset="0"/>
              </a:rPr>
              <a:t>ADT</a:t>
            </a:r>
          </a:p>
          <a:p>
            <a:pPr algn="ctr"/>
            <a:r>
              <a:rPr lang="es-ES" sz="800" dirty="0">
                <a:solidFill>
                  <a:srgbClr val="0E3399"/>
                </a:solidFill>
                <a:latin typeface="Arial" panose="020B0604020202020204" pitchFamily="34" charset="0"/>
                <a:cs typeface="Arial" panose="020B0604020202020204" pitchFamily="34" charset="0"/>
              </a:rPr>
              <a:t>Referencias identificadas mediante búsqueda en bases de datos e investigación documental </a:t>
            </a:r>
            <a:r>
              <a:rPr lang="es-ES" sz="800" i="1" dirty="0">
                <a:solidFill>
                  <a:srgbClr val="0E3399"/>
                </a:solidFill>
                <a:latin typeface="Arial" panose="020B0604020202020204" pitchFamily="34" charset="0"/>
                <a:cs typeface="Arial" panose="020B0604020202020204" pitchFamily="34" charset="0"/>
              </a:rPr>
              <a:t>(n = 845)</a:t>
            </a:r>
          </a:p>
        </p:txBody>
      </p:sp>
      <p:sp>
        <p:nvSpPr>
          <p:cNvPr id="12" name="Rechteck 10">
            <a:extLst>
              <a:ext uri="{FF2B5EF4-FFF2-40B4-BE49-F238E27FC236}">
                <a16:creationId xmlns:a16="http://schemas.microsoft.com/office/drawing/2014/main" id="{979B83C1-1A87-4945-B103-BF68FFFA6ACC}"/>
              </a:ext>
            </a:extLst>
          </p:cNvPr>
          <p:cNvSpPr/>
          <p:nvPr/>
        </p:nvSpPr>
        <p:spPr>
          <a:xfrm>
            <a:off x="3593851" y="1101303"/>
            <a:ext cx="1811892" cy="649647"/>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es-ES" sz="900" b="1" dirty="0">
                <a:solidFill>
                  <a:srgbClr val="0E3399"/>
                </a:solidFill>
                <a:latin typeface="Arial" panose="020B0604020202020204" pitchFamily="34" charset="0"/>
                <a:cs typeface="Arial" panose="020B0604020202020204" pitchFamily="34" charset="0"/>
              </a:rPr>
              <a:t>IA</a:t>
            </a:r>
          </a:p>
          <a:p>
            <a:pPr algn="ctr"/>
            <a:r>
              <a:rPr lang="es-ES" sz="900" dirty="0">
                <a:solidFill>
                  <a:srgbClr val="0E3399"/>
                </a:solidFill>
                <a:latin typeface="Arial" panose="020B0604020202020204" pitchFamily="34" charset="0"/>
                <a:cs typeface="Arial" panose="020B0604020202020204" pitchFamily="34" charset="0"/>
              </a:rPr>
              <a:t>Referencias identificadas mediante búsqueda en bases de datos e investigación documental </a:t>
            </a:r>
            <a:r>
              <a:rPr lang="es-ES" sz="900" i="1" dirty="0">
                <a:solidFill>
                  <a:srgbClr val="0E3399"/>
                </a:solidFill>
                <a:latin typeface="Arial" panose="020B0604020202020204" pitchFamily="34" charset="0"/>
                <a:cs typeface="Arial" panose="020B0604020202020204" pitchFamily="34" charset="0"/>
              </a:rPr>
              <a:t>(n = 2 500)</a:t>
            </a:r>
          </a:p>
        </p:txBody>
      </p:sp>
      <p:sp>
        <p:nvSpPr>
          <p:cNvPr id="13" name="Rechteck 11">
            <a:extLst>
              <a:ext uri="{FF2B5EF4-FFF2-40B4-BE49-F238E27FC236}">
                <a16:creationId xmlns:a16="http://schemas.microsoft.com/office/drawing/2014/main" id="{C2617BC5-FA4B-45E8-BBE4-2AA2B9AA96F6}"/>
              </a:ext>
            </a:extLst>
          </p:cNvPr>
          <p:cNvSpPr/>
          <p:nvPr/>
        </p:nvSpPr>
        <p:spPr>
          <a:xfrm>
            <a:off x="1651257" y="1101304"/>
            <a:ext cx="1829989" cy="654248"/>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algn="ctr"/>
            <a:r>
              <a:rPr lang="es-ES" sz="900" b="1" dirty="0">
                <a:solidFill>
                  <a:srgbClr val="0E3399"/>
                </a:solidFill>
                <a:latin typeface="Arial" panose="020B0604020202020204" pitchFamily="34" charset="0"/>
                <a:cs typeface="Arial" panose="020B0604020202020204" pitchFamily="34" charset="0"/>
              </a:rPr>
              <a:t>IHR</a:t>
            </a:r>
          </a:p>
          <a:p>
            <a:pPr algn="ctr"/>
            <a:r>
              <a:rPr lang="es-ES" sz="850" dirty="0">
                <a:solidFill>
                  <a:srgbClr val="0E3399"/>
                </a:solidFill>
                <a:latin typeface="Arial" panose="020B0604020202020204" pitchFamily="34" charset="0"/>
                <a:cs typeface="Arial" panose="020B0604020202020204" pitchFamily="34" charset="0"/>
              </a:rPr>
              <a:t>Referencias identificadas mediante búsqueda en bases de datos e investigación documental </a:t>
            </a:r>
            <a:r>
              <a:rPr lang="es-ES" sz="850" i="1" dirty="0">
                <a:solidFill>
                  <a:srgbClr val="0E3399"/>
                </a:solidFill>
                <a:latin typeface="Arial" panose="020B0604020202020204" pitchFamily="34" charset="0"/>
                <a:cs typeface="Arial" panose="020B0604020202020204" pitchFamily="34" charset="0"/>
              </a:rPr>
              <a:t>(n = 630)</a:t>
            </a:r>
          </a:p>
        </p:txBody>
      </p:sp>
      <p:sp>
        <p:nvSpPr>
          <p:cNvPr id="14" name="Rechteck 12">
            <a:extLst>
              <a:ext uri="{FF2B5EF4-FFF2-40B4-BE49-F238E27FC236}">
                <a16:creationId xmlns:a16="http://schemas.microsoft.com/office/drawing/2014/main" id="{12AB4E18-8245-46B3-B41B-57C1B6791A97}"/>
              </a:ext>
            </a:extLst>
          </p:cNvPr>
          <p:cNvSpPr/>
          <p:nvPr/>
        </p:nvSpPr>
        <p:spPr>
          <a:xfrm>
            <a:off x="3593851" y="2142981"/>
            <a:ext cx="1811892" cy="491412"/>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800" dirty="0">
                <a:solidFill>
                  <a:srgbClr val="0E3399"/>
                </a:solidFill>
                <a:latin typeface="Arial" panose="020B0604020202020204" pitchFamily="34" charset="0"/>
                <a:cs typeface="Arial" panose="020B0604020202020204" pitchFamily="34" charset="0"/>
              </a:rPr>
              <a:t>Referencias seleccionadas a nivel de título, resumen y palabra clave</a:t>
            </a:r>
            <a:br>
              <a:rPr lang="es-ES" sz="800" dirty="0">
                <a:solidFill>
                  <a:srgbClr val="0E3399"/>
                </a:solidFill>
                <a:latin typeface="Arial" panose="020B0604020202020204" pitchFamily="34" charset="0"/>
                <a:cs typeface="Arial" panose="020B0604020202020204" pitchFamily="34" charset="0"/>
              </a:rPr>
            </a:br>
            <a:r>
              <a:rPr lang="es-ES" sz="800" i="1" dirty="0">
                <a:solidFill>
                  <a:srgbClr val="0E3399"/>
                </a:solidFill>
                <a:latin typeface="Arial" panose="020B0604020202020204" pitchFamily="34" charset="0"/>
                <a:cs typeface="Arial" panose="020B0604020202020204" pitchFamily="34" charset="0"/>
              </a:rPr>
              <a:t>(n = 3 975)</a:t>
            </a:r>
          </a:p>
        </p:txBody>
      </p:sp>
      <p:sp>
        <p:nvSpPr>
          <p:cNvPr id="15" name="Rechteck 13">
            <a:extLst>
              <a:ext uri="{FF2B5EF4-FFF2-40B4-BE49-F238E27FC236}">
                <a16:creationId xmlns:a16="http://schemas.microsoft.com/office/drawing/2014/main" id="{A0677D34-D792-4226-B531-DDBE6C7BF8A4}"/>
              </a:ext>
            </a:extLst>
          </p:cNvPr>
          <p:cNvSpPr/>
          <p:nvPr/>
        </p:nvSpPr>
        <p:spPr>
          <a:xfrm>
            <a:off x="3593851" y="3014638"/>
            <a:ext cx="1811892" cy="491412"/>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800" dirty="0">
                <a:solidFill>
                  <a:srgbClr val="0E3399"/>
                </a:solidFill>
                <a:latin typeface="Arial" panose="020B0604020202020204" pitchFamily="34" charset="0"/>
                <a:cs typeface="Arial" panose="020B0604020202020204" pitchFamily="34" charset="0"/>
              </a:rPr>
              <a:t>Textos completos sometidos a evaluación de la elegibilidad</a:t>
            </a:r>
            <a:br>
              <a:rPr lang="es-ES" sz="800" i="1" dirty="0">
                <a:solidFill>
                  <a:srgbClr val="0E3399"/>
                </a:solidFill>
                <a:latin typeface="Arial" panose="020B0604020202020204" pitchFamily="34" charset="0"/>
                <a:cs typeface="Arial" panose="020B0604020202020204" pitchFamily="34" charset="0"/>
              </a:rPr>
            </a:br>
            <a:r>
              <a:rPr lang="es-ES" sz="800" i="1" dirty="0">
                <a:solidFill>
                  <a:srgbClr val="0E3399"/>
                </a:solidFill>
                <a:latin typeface="Arial" panose="020B0604020202020204" pitchFamily="34" charset="0"/>
                <a:cs typeface="Arial" panose="020B0604020202020204" pitchFamily="34" charset="0"/>
              </a:rPr>
              <a:t>(n = 444)</a:t>
            </a:r>
          </a:p>
        </p:txBody>
      </p:sp>
      <p:sp>
        <p:nvSpPr>
          <p:cNvPr id="16" name="Rechteck 14">
            <a:extLst>
              <a:ext uri="{FF2B5EF4-FFF2-40B4-BE49-F238E27FC236}">
                <a16:creationId xmlns:a16="http://schemas.microsoft.com/office/drawing/2014/main" id="{B7ED91DA-B425-4027-95C2-C7A00349CD5D}"/>
              </a:ext>
            </a:extLst>
          </p:cNvPr>
          <p:cNvSpPr/>
          <p:nvPr/>
        </p:nvSpPr>
        <p:spPr>
          <a:xfrm>
            <a:off x="3601471" y="3888877"/>
            <a:ext cx="1795106" cy="491412"/>
          </a:xfrm>
          <a:prstGeom prst="rect">
            <a:avLst/>
          </a:prstGeom>
          <a:solidFill>
            <a:schemeClr val="bg1"/>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800" dirty="0">
                <a:solidFill>
                  <a:srgbClr val="0E3399"/>
                </a:solidFill>
                <a:latin typeface="Arial" panose="020B0604020202020204" pitchFamily="34" charset="0"/>
                <a:cs typeface="Arial" panose="020B0604020202020204" pitchFamily="34" charset="0"/>
              </a:rPr>
              <a:t>Artículos incluidos</a:t>
            </a:r>
            <a:br>
              <a:rPr lang="es-ES" sz="800" i="1" dirty="0">
                <a:solidFill>
                  <a:srgbClr val="0E3399"/>
                </a:solidFill>
                <a:latin typeface="Arial" panose="020B0604020202020204" pitchFamily="34" charset="0"/>
                <a:cs typeface="Arial" panose="020B0604020202020204" pitchFamily="34" charset="0"/>
              </a:rPr>
            </a:br>
            <a:r>
              <a:rPr lang="es-ES" sz="800" i="1" dirty="0">
                <a:solidFill>
                  <a:srgbClr val="0E3399"/>
                </a:solidFill>
                <a:latin typeface="Arial" panose="020B0604020202020204" pitchFamily="34" charset="0"/>
                <a:cs typeface="Arial" panose="020B0604020202020204" pitchFamily="34" charset="0"/>
              </a:rPr>
              <a:t>(n = 183)</a:t>
            </a:r>
          </a:p>
        </p:txBody>
      </p:sp>
      <p:sp>
        <p:nvSpPr>
          <p:cNvPr id="17" name="Rechteck 15">
            <a:extLst>
              <a:ext uri="{FF2B5EF4-FFF2-40B4-BE49-F238E27FC236}">
                <a16:creationId xmlns:a16="http://schemas.microsoft.com/office/drawing/2014/main" id="{B7C43091-45B7-41D6-BBE4-F38823D7C27E}"/>
              </a:ext>
            </a:extLst>
          </p:cNvPr>
          <p:cNvSpPr/>
          <p:nvPr/>
        </p:nvSpPr>
        <p:spPr>
          <a:xfrm>
            <a:off x="5874670" y="2147581"/>
            <a:ext cx="1327066" cy="491412"/>
          </a:xfrm>
          <a:prstGeom prst="rect">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ES" sz="800" dirty="0">
                <a:solidFill>
                  <a:srgbClr val="0E3399"/>
                </a:solidFill>
                <a:latin typeface="Arial" panose="020B0604020202020204" pitchFamily="34" charset="0"/>
                <a:cs typeface="Arial" panose="020B0604020202020204" pitchFamily="34" charset="0"/>
              </a:rPr>
              <a:t>Referencias excluidas,</a:t>
            </a:r>
            <a:br>
              <a:rPr lang="es-ES" sz="800" dirty="0">
                <a:solidFill>
                  <a:srgbClr val="0E3399"/>
                </a:solidFill>
                <a:latin typeface="Arial" panose="020B0604020202020204" pitchFamily="34" charset="0"/>
                <a:cs typeface="Arial" panose="020B0604020202020204" pitchFamily="34" charset="0"/>
              </a:rPr>
            </a:br>
            <a:r>
              <a:rPr lang="es-ES" sz="800" dirty="0">
                <a:solidFill>
                  <a:srgbClr val="0E3399"/>
                </a:solidFill>
                <a:latin typeface="Arial" panose="020B0604020202020204" pitchFamily="34" charset="0"/>
                <a:cs typeface="Arial" panose="020B0604020202020204" pitchFamily="34" charset="0"/>
              </a:rPr>
              <a:t>incluidas referencias duplicadas</a:t>
            </a:r>
            <a:br>
              <a:rPr lang="es-ES" sz="800" i="1" dirty="0">
                <a:solidFill>
                  <a:srgbClr val="0E3399"/>
                </a:solidFill>
                <a:latin typeface="Arial" panose="020B0604020202020204" pitchFamily="34" charset="0"/>
                <a:cs typeface="Arial" panose="020B0604020202020204" pitchFamily="34" charset="0"/>
              </a:rPr>
            </a:br>
            <a:r>
              <a:rPr lang="es-ES" sz="800" i="1" dirty="0">
                <a:solidFill>
                  <a:srgbClr val="0E3399"/>
                </a:solidFill>
                <a:latin typeface="Arial" panose="020B0604020202020204" pitchFamily="34" charset="0"/>
                <a:cs typeface="Arial" panose="020B0604020202020204" pitchFamily="34" charset="0"/>
              </a:rPr>
              <a:t>(n = 3 531)</a:t>
            </a:r>
          </a:p>
        </p:txBody>
      </p:sp>
      <p:sp>
        <p:nvSpPr>
          <p:cNvPr id="18" name="Rechteck 16">
            <a:extLst>
              <a:ext uri="{FF2B5EF4-FFF2-40B4-BE49-F238E27FC236}">
                <a16:creationId xmlns:a16="http://schemas.microsoft.com/office/drawing/2014/main" id="{D1005FB3-8346-402E-BE30-A10F05F1FBFD}"/>
              </a:ext>
            </a:extLst>
          </p:cNvPr>
          <p:cNvSpPr/>
          <p:nvPr/>
        </p:nvSpPr>
        <p:spPr>
          <a:xfrm>
            <a:off x="5874670" y="3021821"/>
            <a:ext cx="1211699" cy="491412"/>
          </a:xfrm>
          <a:prstGeom prst="rect">
            <a:avLst/>
          </a:prstGeom>
          <a:solidFill>
            <a:schemeClr val="bg1"/>
          </a:solid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800" dirty="0">
                <a:solidFill>
                  <a:srgbClr val="0E3399"/>
                </a:solidFill>
                <a:latin typeface="Arial" panose="020B0604020202020204" pitchFamily="34" charset="0"/>
                <a:cs typeface="Arial" panose="020B0604020202020204" pitchFamily="34" charset="0"/>
              </a:rPr>
              <a:t>Textos completos excluidos</a:t>
            </a:r>
            <a:br>
              <a:rPr lang="es-ES" sz="800" dirty="0">
                <a:solidFill>
                  <a:srgbClr val="0E3399"/>
                </a:solidFill>
                <a:latin typeface="Arial" panose="020B0604020202020204" pitchFamily="34" charset="0"/>
                <a:cs typeface="Arial" panose="020B0604020202020204" pitchFamily="34" charset="0"/>
              </a:rPr>
            </a:br>
            <a:r>
              <a:rPr lang="es-ES" sz="800" i="1" dirty="0">
                <a:solidFill>
                  <a:srgbClr val="0E3399"/>
                </a:solidFill>
                <a:latin typeface="Arial" panose="020B0604020202020204" pitchFamily="34" charset="0"/>
                <a:cs typeface="Arial" panose="020B0604020202020204" pitchFamily="34" charset="0"/>
              </a:rPr>
              <a:t>(n = 261)</a:t>
            </a:r>
          </a:p>
        </p:txBody>
      </p:sp>
      <p:cxnSp>
        <p:nvCxnSpPr>
          <p:cNvPr id="19" name="Gewinkelter Verbinder 17">
            <a:extLst>
              <a:ext uri="{FF2B5EF4-FFF2-40B4-BE49-F238E27FC236}">
                <a16:creationId xmlns:a16="http://schemas.microsoft.com/office/drawing/2014/main" id="{AFF5CCEE-ADBA-41B6-8C21-1B9205898FFF}"/>
              </a:ext>
            </a:extLst>
          </p:cNvPr>
          <p:cNvCxnSpPr>
            <a:stCxn id="13" idx="2"/>
            <a:endCxn id="14" idx="0"/>
          </p:cNvCxnSpPr>
          <p:nvPr/>
        </p:nvCxnSpPr>
        <p:spPr>
          <a:xfrm rot="16200000" flipH="1">
            <a:off x="3339310" y="982493"/>
            <a:ext cx="387429" cy="1933545"/>
          </a:xfrm>
          <a:prstGeom prst="bentConnector3">
            <a:avLst/>
          </a:prstGeom>
          <a:ln w="12700">
            <a:solidFill>
              <a:srgbClr val="F8B73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8">
            <a:extLst>
              <a:ext uri="{FF2B5EF4-FFF2-40B4-BE49-F238E27FC236}">
                <a16:creationId xmlns:a16="http://schemas.microsoft.com/office/drawing/2014/main" id="{640AAA15-76A1-45DD-A8D9-0F5E39413FD4}"/>
              </a:ext>
            </a:extLst>
          </p:cNvPr>
          <p:cNvCxnSpPr>
            <a:stCxn id="12" idx="2"/>
            <a:endCxn id="14" idx="0"/>
          </p:cNvCxnSpPr>
          <p:nvPr/>
        </p:nvCxnSpPr>
        <p:spPr>
          <a:xfrm>
            <a:off x="4499797" y="1750950"/>
            <a:ext cx="0" cy="392031"/>
          </a:xfrm>
          <a:prstGeom prst="straightConnector1">
            <a:avLst/>
          </a:prstGeom>
          <a:ln w="12700">
            <a:solidFill>
              <a:srgbClr val="F8B73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winkelter Verbinder 19">
            <a:extLst>
              <a:ext uri="{FF2B5EF4-FFF2-40B4-BE49-F238E27FC236}">
                <a16:creationId xmlns:a16="http://schemas.microsoft.com/office/drawing/2014/main" id="{DD4136B7-7515-4FD4-A10C-EF62362CAD55}"/>
              </a:ext>
            </a:extLst>
          </p:cNvPr>
          <p:cNvCxnSpPr>
            <a:stCxn id="11" idx="2"/>
            <a:endCxn id="14" idx="0"/>
          </p:cNvCxnSpPr>
          <p:nvPr/>
        </p:nvCxnSpPr>
        <p:spPr>
          <a:xfrm rot="5400000">
            <a:off x="5286232" y="964516"/>
            <a:ext cx="392031" cy="1964899"/>
          </a:xfrm>
          <a:prstGeom prst="bentConnector3">
            <a:avLst/>
          </a:prstGeom>
          <a:ln w="12700">
            <a:solidFill>
              <a:srgbClr val="F6A4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0">
            <a:extLst>
              <a:ext uri="{FF2B5EF4-FFF2-40B4-BE49-F238E27FC236}">
                <a16:creationId xmlns:a16="http://schemas.microsoft.com/office/drawing/2014/main" id="{F3B7D73D-0F5E-4BBB-A7EC-8373930437F5}"/>
              </a:ext>
            </a:extLst>
          </p:cNvPr>
          <p:cNvCxnSpPr>
            <a:stCxn id="14" idx="2"/>
            <a:endCxn id="15" idx="0"/>
          </p:cNvCxnSpPr>
          <p:nvPr/>
        </p:nvCxnSpPr>
        <p:spPr>
          <a:xfrm>
            <a:off x="4499797" y="2634393"/>
            <a:ext cx="0" cy="380245"/>
          </a:xfrm>
          <a:prstGeom prst="straightConnector1">
            <a:avLst/>
          </a:prstGeom>
          <a:ln w="12700">
            <a:solidFill>
              <a:srgbClr val="F8B73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1">
            <a:extLst>
              <a:ext uri="{FF2B5EF4-FFF2-40B4-BE49-F238E27FC236}">
                <a16:creationId xmlns:a16="http://schemas.microsoft.com/office/drawing/2014/main" id="{71C52662-BEDB-49CA-9484-19693AE996FE}"/>
              </a:ext>
            </a:extLst>
          </p:cNvPr>
          <p:cNvCxnSpPr>
            <a:stCxn id="15" idx="3"/>
            <a:endCxn id="18" idx="1"/>
          </p:cNvCxnSpPr>
          <p:nvPr/>
        </p:nvCxnSpPr>
        <p:spPr>
          <a:xfrm>
            <a:off x="5405743" y="3260344"/>
            <a:ext cx="468927" cy="7183"/>
          </a:xfrm>
          <a:prstGeom prst="straightConnector1">
            <a:avLst/>
          </a:prstGeom>
          <a:ln w="12700">
            <a:solidFill>
              <a:srgbClr val="F6A4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2">
            <a:extLst>
              <a:ext uri="{FF2B5EF4-FFF2-40B4-BE49-F238E27FC236}">
                <a16:creationId xmlns:a16="http://schemas.microsoft.com/office/drawing/2014/main" id="{D6DD26FC-419C-48C8-8407-07FB0B85AC48}"/>
              </a:ext>
            </a:extLst>
          </p:cNvPr>
          <p:cNvCxnSpPr>
            <a:cxnSpLocks/>
            <a:stCxn id="14" idx="3"/>
            <a:endCxn id="17" idx="1"/>
          </p:cNvCxnSpPr>
          <p:nvPr/>
        </p:nvCxnSpPr>
        <p:spPr>
          <a:xfrm>
            <a:off x="5405743" y="2388687"/>
            <a:ext cx="468927" cy="4600"/>
          </a:xfrm>
          <a:prstGeom prst="straightConnector1">
            <a:avLst/>
          </a:prstGeom>
          <a:ln w="12700">
            <a:solidFill>
              <a:srgbClr val="F6A4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3">
            <a:extLst>
              <a:ext uri="{FF2B5EF4-FFF2-40B4-BE49-F238E27FC236}">
                <a16:creationId xmlns:a16="http://schemas.microsoft.com/office/drawing/2014/main" id="{2116B766-F7E8-4520-B61B-5CD6885D4919}"/>
              </a:ext>
            </a:extLst>
          </p:cNvPr>
          <p:cNvCxnSpPr>
            <a:stCxn id="15" idx="2"/>
            <a:endCxn id="16" idx="0"/>
          </p:cNvCxnSpPr>
          <p:nvPr/>
        </p:nvCxnSpPr>
        <p:spPr>
          <a:xfrm flipH="1">
            <a:off x="4499024" y="3506050"/>
            <a:ext cx="773" cy="382827"/>
          </a:xfrm>
          <a:prstGeom prst="straightConnector1">
            <a:avLst/>
          </a:prstGeom>
          <a:ln w="12700">
            <a:solidFill>
              <a:srgbClr val="F8B7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53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Metodología: Enfoque basado en tareas</a:t>
            </a:r>
          </a:p>
        </p:txBody>
      </p:sp>
      <p:sp>
        <p:nvSpPr>
          <p:cNvPr id="3" name="Content Placeholder 2"/>
          <p:cNvSpPr>
            <a:spLocks noGrp="1"/>
          </p:cNvSpPr>
          <p:nvPr>
            <p:ph sz="half" idx="1"/>
          </p:nvPr>
        </p:nvSpPr>
        <p:spPr>
          <a:xfrm>
            <a:off x="449874" y="843558"/>
            <a:ext cx="7560000" cy="3234219"/>
          </a:xfrm>
        </p:spPr>
        <p:txBody>
          <a:bodyPr>
            <a:spAutoFit/>
          </a:bodyPr>
          <a:lstStyle/>
          <a:p>
            <a:pPr marL="0" indent="0">
              <a:spcBef>
                <a:spcPts val="600"/>
              </a:spcBef>
              <a:spcAft>
                <a:spcPts val="600"/>
              </a:spcAft>
              <a:buNone/>
            </a:pPr>
            <a:r>
              <a:rPr lang="es-ES" sz="1400" b="0" dirty="0">
                <a:solidFill>
                  <a:srgbClr val="003399"/>
                </a:solidFill>
              </a:rPr>
              <a:t>La robótica avanzada y las TIC inteligentes amplían sus capacidades, su autonomía y su flexibilidad.</a:t>
            </a:r>
          </a:p>
          <a:p>
            <a:pPr lvl="3">
              <a:spcBef>
                <a:spcPts val="600"/>
              </a:spcBef>
              <a:spcAft>
                <a:spcPts val="600"/>
              </a:spcAft>
              <a:buFont typeface="Wingdings" panose="05000000000000000000" pitchFamily="2" charset="2"/>
              <a:buChar char="§"/>
            </a:pPr>
            <a:r>
              <a:rPr lang="es-ES" sz="1250" dirty="0">
                <a:solidFill>
                  <a:srgbClr val="003399"/>
                </a:solidFill>
              </a:rPr>
              <a:t>Un simple análisis de la tecnología no proporciona información en profundidad sobre la gama de aplicaciones y el impacto que la tecnología puede tener.</a:t>
            </a:r>
          </a:p>
          <a:p>
            <a:pPr marL="0" indent="0">
              <a:spcBef>
                <a:spcPts val="600"/>
              </a:spcBef>
              <a:spcAft>
                <a:spcPts val="600"/>
              </a:spcAft>
              <a:buNone/>
            </a:pPr>
            <a:r>
              <a:rPr lang="es-ES" sz="1400" b="0" dirty="0">
                <a:solidFill>
                  <a:srgbClr val="003399"/>
                </a:solidFill>
              </a:rPr>
              <a:t>«</a:t>
            </a:r>
            <a:r>
              <a:rPr lang="es-ES" sz="1400" b="0" i="1" dirty="0">
                <a:solidFill>
                  <a:srgbClr val="003399"/>
                </a:solidFill>
              </a:rPr>
              <a:t>Las tareas son una base de análisis mejor a la hora de estudiar</a:t>
            </a:r>
            <a:r>
              <a:rPr lang="es-ES" sz="1400" b="0" i="1" dirty="0">
                <a:solidFill>
                  <a:srgbClr val="FF0000"/>
                </a:solidFill>
              </a:rPr>
              <a:t> </a:t>
            </a:r>
            <a:r>
              <a:rPr lang="es-ES" sz="1400" b="0" i="1" dirty="0">
                <a:solidFill>
                  <a:srgbClr val="003399"/>
                </a:solidFill>
              </a:rPr>
              <a:t>las repercusiones del potencial de la automatización. El enfoque basado en tareas permite una comprensión más matizada y detallada de los aspectos específicos del trabajo humano que pueden automatizarse con mayor facilidad</a:t>
            </a:r>
            <a:r>
              <a:rPr lang="es-ES" sz="1400" b="0" dirty="0">
                <a:solidFill>
                  <a:srgbClr val="003399"/>
                </a:solidFill>
              </a:rPr>
              <a:t>». (</a:t>
            </a:r>
            <a:r>
              <a:rPr lang="es-ES" sz="1400" b="0" dirty="0" err="1">
                <a:solidFill>
                  <a:srgbClr val="003399"/>
                </a:solidFill>
              </a:rPr>
              <a:t>Bisello</a:t>
            </a:r>
            <a:r>
              <a:rPr lang="es-ES" sz="1400" b="0" dirty="0">
                <a:solidFill>
                  <a:srgbClr val="003399"/>
                </a:solidFill>
              </a:rPr>
              <a:t> et al., 2019, p. 3)</a:t>
            </a:r>
          </a:p>
          <a:p>
            <a:pPr marL="0" indent="0">
              <a:spcBef>
                <a:spcPts val="600"/>
              </a:spcBef>
              <a:spcAft>
                <a:spcPts val="600"/>
              </a:spcAft>
              <a:buNone/>
            </a:pPr>
            <a:r>
              <a:rPr lang="es-ES" sz="1400" b="0" dirty="0">
                <a:solidFill>
                  <a:srgbClr val="003399"/>
                </a:solidFill>
              </a:rPr>
              <a:t>En este proyecto se ha creado una taxonomía especializada para la robótica avanzada y los sistemas de IA basada en una revisión de la literatura de varios aspectos</a:t>
            </a:r>
            <a:r>
              <a:rPr lang="es-ES" sz="1400" b="0" dirty="0">
                <a:solidFill>
                  <a:srgbClr val="FF0000"/>
                </a:solidFill>
              </a:rPr>
              <a:t> </a:t>
            </a:r>
            <a:r>
              <a:rPr lang="es-ES" sz="1400" b="0" dirty="0">
                <a:solidFill>
                  <a:srgbClr val="003399"/>
                </a:solidFill>
              </a:rPr>
              <a:t>relacionados con las tareas.</a:t>
            </a:r>
          </a:p>
          <a:p>
            <a:endParaRPr lang="es-ES" sz="1400" dirty="0">
              <a:solidFill>
                <a:srgbClr val="003399"/>
              </a:solidFill>
            </a:endParaRPr>
          </a:p>
        </p:txBody>
      </p:sp>
    </p:spTree>
    <p:extLst>
      <p:ext uri="{BB962C8B-B14F-4D97-AF65-F5344CB8AC3E}">
        <p14:creationId xmlns:p14="http://schemas.microsoft.com/office/powerpoint/2010/main" val="153358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pAutoFit/>
          </a:bodyPr>
          <a:lstStyle/>
          <a:p>
            <a:r>
              <a:rPr lang="es-ES"/>
              <a:t>Metodología: Enfoque basado en tareas</a:t>
            </a:r>
          </a:p>
        </p:txBody>
      </p:sp>
      <p:sp>
        <p:nvSpPr>
          <p:cNvPr id="7" name="The narrowness of most AI technologies means it is more appropriate to talk about the automation of tasks, not occupations…"/>
          <p:cNvSpPr txBox="1">
            <a:spLocks/>
          </p:cNvSpPr>
          <p:nvPr/>
        </p:nvSpPr>
        <p:spPr>
          <a:xfrm>
            <a:off x="449874" y="699542"/>
            <a:ext cx="7560000" cy="2154436"/>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spcBef>
                <a:spcPts val="600"/>
              </a:spcBef>
              <a:spcAft>
                <a:spcPts val="600"/>
              </a:spcAft>
              <a:buNone/>
            </a:pPr>
            <a:r>
              <a:rPr lang="es-ES" sz="1300" b="0" dirty="0"/>
              <a:t>Basado en la investigación documental: las tareas pueden clasificarse en </a:t>
            </a:r>
            <a:r>
              <a:rPr lang="es-ES" sz="1300" dirty="0"/>
              <a:t>tareas relacionadas con objetos</a:t>
            </a:r>
            <a:r>
              <a:rPr lang="es-ES" sz="1300" b="0" dirty="0"/>
              <a:t>, </a:t>
            </a:r>
            <a:r>
              <a:rPr lang="es-ES" sz="1300" dirty="0"/>
              <a:t>relacionadas con personas </a:t>
            </a:r>
            <a:r>
              <a:rPr lang="es-ES" sz="1300" b="0" dirty="0"/>
              <a:t>y </a:t>
            </a:r>
            <a:r>
              <a:rPr lang="es-ES" sz="1300" dirty="0"/>
              <a:t>relacionadas con la información</a:t>
            </a:r>
            <a:r>
              <a:rPr lang="es-ES" sz="1300" b="0" dirty="0"/>
              <a:t>.</a:t>
            </a:r>
          </a:p>
          <a:p>
            <a:pPr marL="0" indent="0">
              <a:spcBef>
                <a:spcPts val="600"/>
              </a:spcBef>
              <a:spcAft>
                <a:spcPts val="600"/>
              </a:spcAft>
              <a:buNone/>
            </a:pPr>
            <a:r>
              <a:rPr lang="es-ES" sz="1300" b="0" dirty="0"/>
              <a:t>Dentro de estas tres categorías, las tareas también pueden dividirse en </a:t>
            </a:r>
            <a:r>
              <a:rPr lang="es-ES" sz="1300" dirty="0"/>
              <a:t>tareas físicas y cognitivas</a:t>
            </a:r>
            <a:r>
              <a:rPr lang="es-ES" sz="1300" b="0" dirty="0"/>
              <a:t>.</a:t>
            </a:r>
          </a:p>
          <a:p>
            <a:pPr marL="0" indent="0">
              <a:spcBef>
                <a:spcPts val="600"/>
              </a:spcBef>
              <a:spcAft>
                <a:spcPts val="600"/>
              </a:spcAft>
              <a:buNone/>
            </a:pPr>
            <a:r>
              <a:rPr lang="es-ES" sz="1300" b="0" dirty="0"/>
              <a:t>En su contexto laboral, las tareas también pueden estar </a:t>
            </a:r>
            <a:r>
              <a:rPr lang="es-ES" sz="1300" dirty="0"/>
              <a:t>totalmente automatizadas o semiautomatizadas</a:t>
            </a:r>
            <a:r>
              <a:rPr lang="es-ES" sz="1300" b="0" dirty="0"/>
              <a:t>.</a:t>
            </a:r>
          </a:p>
          <a:p>
            <a:pPr marL="0" indent="0">
              <a:spcBef>
                <a:spcPts val="600"/>
              </a:spcBef>
              <a:spcAft>
                <a:spcPts val="600"/>
              </a:spcAft>
              <a:buNone/>
            </a:pPr>
            <a:r>
              <a:rPr lang="es-ES" sz="1300" b="0" dirty="0"/>
              <a:t>Con la automatización de tareas a través de sistemas de IA, existe una fuerte tendencia a la automatización cognitiva.</a:t>
            </a:r>
          </a:p>
        </p:txBody>
      </p:sp>
      <p:sp>
        <p:nvSpPr>
          <p:cNvPr id="5" name="Rechteck 3">
            <a:extLst>
              <a:ext uri="{FF2B5EF4-FFF2-40B4-BE49-F238E27FC236}">
                <a16:creationId xmlns:a16="http://schemas.microsoft.com/office/drawing/2014/main" id="{E4A93C60-655F-4E52-BC89-5290B1EC8646}"/>
              </a:ext>
            </a:extLst>
          </p:cNvPr>
          <p:cNvSpPr/>
          <p:nvPr/>
        </p:nvSpPr>
        <p:spPr>
          <a:xfrm>
            <a:off x="1376360" y="2882996"/>
            <a:ext cx="6391280" cy="1704978"/>
          </a:xfrm>
          <a:prstGeom prst="rect">
            <a:avLst/>
          </a:prstGeom>
          <a:solidFill>
            <a:srgbClr val="EA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4">
            <a:extLst>
              <a:ext uri="{FF2B5EF4-FFF2-40B4-BE49-F238E27FC236}">
                <a16:creationId xmlns:a16="http://schemas.microsoft.com/office/drawing/2014/main" id="{3DE4AF9D-8930-44D6-9E93-526934CB89FC}"/>
              </a:ext>
            </a:extLst>
          </p:cNvPr>
          <p:cNvSpPr/>
          <p:nvPr/>
        </p:nvSpPr>
        <p:spPr>
          <a:xfrm rot="16200000">
            <a:off x="6891656" y="3711990"/>
            <a:ext cx="1704978" cy="46990"/>
          </a:xfrm>
          <a:prstGeom prst="rect">
            <a:avLst/>
          </a:prstGeom>
          <a:solidFill>
            <a:srgbClr val="00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5">
            <a:extLst>
              <a:ext uri="{FF2B5EF4-FFF2-40B4-BE49-F238E27FC236}">
                <a16:creationId xmlns:a16="http://schemas.microsoft.com/office/drawing/2014/main" id="{C18B7122-33FC-4508-BB42-52EDC031F119}"/>
              </a:ext>
            </a:extLst>
          </p:cNvPr>
          <p:cNvSpPr/>
          <p:nvPr/>
        </p:nvSpPr>
        <p:spPr>
          <a:xfrm rot="16200000">
            <a:off x="552769" y="3706593"/>
            <a:ext cx="1704977" cy="57785"/>
          </a:xfrm>
          <a:prstGeom prst="rect">
            <a:avLst/>
          </a:prstGeom>
          <a:solidFill>
            <a:srgbClr val="00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6">
            <a:extLst>
              <a:ext uri="{FF2B5EF4-FFF2-40B4-BE49-F238E27FC236}">
                <a16:creationId xmlns:a16="http://schemas.microsoft.com/office/drawing/2014/main" id="{A0156C7E-5A43-4AE3-8102-754A6EF76FA5}"/>
              </a:ext>
            </a:extLst>
          </p:cNvPr>
          <p:cNvSpPr/>
          <p:nvPr/>
        </p:nvSpPr>
        <p:spPr>
          <a:xfrm>
            <a:off x="2301875" y="2882998"/>
            <a:ext cx="4533899" cy="1323975"/>
          </a:xfrm>
          <a:prstGeom prst="rect">
            <a:avLst/>
          </a:prstGeom>
          <a:solidFill>
            <a:schemeClr val="bg1"/>
          </a:solidFill>
          <a:ln>
            <a:solidFill>
              <a:srgbClr val="005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7">
            <a:extLst>
              <a:ext uri="{FF2B5EF4-FFF2-40B4-BE49-F238E27FC236}">
                <a16:creationId xmlns:a16="http://schemas.microsoft.com/office/drawing/2014/main" id="{8742844E-19C7-49C0-892D-4081544899B0}"/>
              </a:ext>
            </a:extLst>
          </p:cNvPr>
          <p:cNvSpPr/>
          <p:nvPr/>
        </p:nvSpPr>
        <p:spPr>
          <a:xfrm>
            <a:off x="2301875" y="4183707"/>
            <a:ext cx="4533899" cy="404267"/>
          </a:xfrm>
          <a:prstGeom prst="rect">
            <a:avLst/>
          </a:prstGeom>
          <a:solidFill>
            <a:schemeClr val="bg1"/>
          </a:solidFill>
          <a:ln>
            <a:solidFill>
              <a:srgbClr val="005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 name="Gerader Verbinder 8">
            <a:extLst>
              <a:ext uri="{FF2B5EF4-FFF2-40B4-BE49-F238E27FC236}">
                <a16:creationId xmlns:a16="http://schemas.microsoft.com/office/drawing/2014/main" id="{A49D61E2-9664-4EEF-BAD7-269E1E0B3AEB}"/>
              </a:ext>
            </a:extLst>
          </p:cNvPr>
          <p:cNvCxnSpPr/>
          <p:nvPr/>
        </p:nvCxnSpPr>
        <p:spPr>
          <a:xfrm>
            <a:off x="2301875" y="2882998"/>
            <a:ext cx="4533899" cy="1300709"/>
          </a:xfrm>
          <a:prstGeom prst="line">
            <a:avLst/>
          </a:prstGeom>
          <a:ln w="12700">
            <a:solidFill>
              <a:srgbClr val="F8B734"/>
            </a:solidFill>
            <a:prstDash val="dash"/>
          </a:ln>
        </p:spPr>
        <p:style>
          <a:lnRef idx="1">
            <a:schemeClr val="accent1"/>
          </a:lnRef>
          <a:fillRef idx="0">
            <a:schemeClr val="accent1"/>
          </a:fillRef>
          <a:effectRef idx="0">
            <a:schemeClr val="accent1"/>
          </a:effectRef>
          <a:fontRef idx="minor">
            <a:schemeClr val="tx1"/>
          </a:fontRef>
        </p:style>
      </p:cxnSp>
      <p:sp>
        <p:nvSpPr>
          <p:cNvPr id="12" name="Textfeld 9">
            <a:extLst>
              <a:ext uri="{FF2B5EF4-FFF2-40B4-BE49-F238E27FC236}">
                <a16:creationId xmlns:a16="http://schemas.microsoft.com/office/drawing/2014/main" id="{1BD564FC-076E-4DA9-B894-5A752266D0B3}"/>
              </a:ext>
            </a:extLst>
          </p:cNvPr>
          <p:cNvSpPr txBox="1"/>
          <p:nvPr/>
        </p:nvSpPr>
        <p:spPr>
          <a:xfrm>
            <a:off x="1376360" y="3442403"/>
            <a:ext cx="925515" cy="369332"/>
          </a:xfrm>
          <a:prstGeom prst="rect">
            <a:avLst/>
          </a:prstGeom>
          <a:noFill/>
        </p:spPr>
        <p:txBody>
          <a:bodyPr wrap="square" rtlCol="0">
            <a:spAutoFit/>
          </a:bodyPr>
          <a:lstStyle/>
          <a:p>
            <a:pPr algn="ctr"/>
            <a:r>
              <a:rPr lang="es-ES" sz="900" b="1">
                <a:solidFill>
                  <a:srgbClr val="0E3399"/>
                </a:solidFill>
                <a:latin typeface="Arial" panose="020B0604020202020204" pitchFamily="34" charset="0"/>
                <a:cs typeface="Arial" panose="020B0604020202020204" pitchFamily="34" charset="0"/>
              </a:rPr>
              <a:t>Manipulación física</a:t>
            </a:r>
          </a:p>
        </p:txBody>
      </p:sp>
      <p:sp>
        <p:nvSpPr>
          <p:cNvPr id="13" name="Textfeld 10">
            <a:extLst>
              <a:ext uri="{FF2B5EF4-FFF2-40B4-BE49-F238E27FC236}">
                <a16:creationId xmlns:a16="http://schemas.microsoft.com/office/drawing/2014/main" id="{87FA78B0-6BFB-4A76-AEE7-9D1F6DB68B80}"/>
              </a:ext>
            </a:extLst>
          </p:cNvPr>
          <p:cNvSpPr txBox="1"/>
          <p:nvPr/>
        </p:nvSpPr>
        <p:spPr>
          <a:xfrm>
            <a:off x="6715918" y="3364075"/>
            <a:ext cx="1119030" cy="507831"/>
          </a:xfrm>
          <a:prstGeom prst="rect">
            <a:avLst/>
          </a:prstGeom>
          <a:noFill/>
        </p:spPr>
        <p:txBody>
          <a:bodyPr wrap="square" rtlCol="0">
            <a:spAutoFit/>
          </a:bodyPr>
          <a:lstStyle/>
          <a:p>
            <a:pPr algn="ctr"/>
            <a:r>
              <a:rPr lang="es-ES" sz="900" b="1" dirty="0">
                <a:solidFill>
                  <a:srgbClr val="0E3399"/>
                </a:solidFill>
                <a:latin typeface="Arial" panose="020B0604020202020204" pitchFamily="34" charset="0"/>
                <a:cs typeface="Arial" panose="020B0604020202020204" pitchFamily="34" charset="0"/>
              </a:rPr>
              <a:t>Cognitiva</a:t>
            </a:r>
            <a:br>
              <a:rPr lang="es-ES" sz="900" b="1" dirty="0">
                <a:solidFill>
                  <a:srgbClr val="0E3399"/>
                </a:solidFill>
                <a:latin typeface="Arial" panose="020B0604020202020204" pitchFamily="34" charset="0"/>
                <a:cs typeface="Arial" panose="020B0604020202020204" pitchFamily="34" charset="0"/>
              </a:rPr>
            </a:br>
            <a:r>
              <a:rPr lang="es-ES" sz="900" b="1" dirty="0">
                <a:solidFill>
                  <a:srgbClr val="0E3399"/>
                </a:solidFill>
                <a:latin typeface="Arial" panose="020B0604020202020204" pitchFamily="34" charset="0"/>
                <a:cs typeface="Arial" panose="020B0604020202020204" pitchFamily="34" charset="0"/>
              </a:rPr>
              <a:t>(manipulación no física)</a:t>
            </a:r>
          </a:p>
        </p:txBody>
      </p:sp>
      <p:sp>
        <p:nvSpPr>
          <p:cNvPr id="14" name="Textfeld 11">
            <a:extLst>
              <a:ext uri="{FF2B5EF4-FFF2-40B4-BE49-F238E27FC236}">
                <a16:creationId xmlns:a16="http://schemas.microsoft.com/office/drawing/2014/main" id="{30877702-055B-41AB-8CDD-BBAD5DA5687E}"/>
              </a:ext>
            </a:extLst>
          </p:cNvPr>
          <p:cNvSpPr txBox="1"/>
          <p:nvPr/>
        </p:nvSpPr>
        <p:spPr>
          <a:xfrm>
            <a:off x="2515393" y="3780957"/>
            <a:ext cx="1123950" cy="369332"/>
          </a:xfrm>
          <a:prstGeom prst="rect">
            <a:avLst/>
          </a:prstGeom>
          <a:noFill/>
        </p:spPr>
        <p:txBody>
          <a:bodyPr wrap="square" rtlCol="0">
            <a:spAutoFit/>
          </a:bodyPr>
          <a:lstStyle/>
          <a:p>
            <a:pPr algn="ctr"/>
            <a:r>
              <a:rPr lang="es-ES" sz="900" dirty="0">
                <a:solidFill>
                  <a:srgbClr val="0E3399"/>
                </a:solidFill>
                <a:latin typeface="Arial" panose="020B0604020202020204" pitchFamily="34" charset="0"/>
                <a:cs typeface="Arial" panose="020B0604020202020204" pitchFamily="34" charset="0"/>
              </a:rPr>
              <a:t>montaje de piezas sueltas</a:t>
            </a:r>
          </a:p>
        </p:txBody>
      </p:sp>
      <p:sp>
        <p:nvSpPr>
          <p:cNvPr id="15" name="Textfeld 12">
            <a:extLst>
              <a:ext uri="{FF2B5EF4-FFF2-40B4-BE49-F238E27FC236}">
                <a16:creationId xmlns:a16="http://schemas.microsoft.com/office/drawing/2014/main" id="{B22FA859-A807-440D-ADFF-2F1BCFD2F70A}"/>
              </a:ext>
            </a:extLst>
          </p:cNvPr>
          <p:cNvSpPr txBox="1"/>
          <p:nvPr/>
        </p:nvSpPr>
        <p:spPr>
          <a:xfrm>
            <a:off x="5549899" y="2954260"/>
            <a:ext cx="1123950" cy="369332"/>
          </a:xfrm>
          <a:prstGeom prst="rect">
            <a:avLst/>
          </a:prstGeom>
          <a:noFill/>
        </p:spPr>
        <p:txBody>
          <a:bodyPr wrap="square" rtlCol="0">
            <a:spAutoFit/>
          </a:bodyPr>
          <a:lstStyle/>
          <a:p>
            <a:pPr algn="ctr"/>
            <a:r>
              <a:rPr lang="es-ES" sz="900" dirty="0">
                <a:solidFill>
                  <a:srgbClr val="0E3399"/>
                </a:solidFill>
                <a:latin typeface="Arial" panose="020B0604020202020204" pitchFamily="34" charset="0"/>
                <a:cs typeface="Arial" panose="020B0604020202020204" pitchFamily="34" charset="0"/>
              </a:rPr>
              <a:t>análisis de las ventas datos</a:t>
            </a:r>
          </a:p>
        </p:txBody>
      </p:sp>
      <p:sp>
        <p:nvSpPr>
          <p:cNvPr id="16" name="Textfeld 13">
            <a:extLst>
              <a:ext uri="{FF2B5EF4-FFF2-40B4-BE49-F238E27FC236}">
                <a16:creationId xmlns:a16="http://schemas.microsoft.com/office/drawing/2014/main" id="{AC173935-4848-4E30-8F60-1A7DF0AE45A1}"/>
              </a:ext>
            </a:extLst>
          </p:cNvPr>
          <p:cNvSpPr txBox="1"/>
          <p:nvPr/>
        </p:nvSpPr>
        <p:spPr>
          <a:xfrm>
            <a:off x="4006849" y="2954260"/>
            <a:ext cx="1123950" cy="230832"/>
          </a:xfrm>
          <a:prstGeom prst="rect">
            <a:avLst/>
          </a:prstGeom>
          <a:noFill/>
        </p:spPr>
        <p:txBody>
          <a:bodyPr wrap="square" rtlCol="0">
            <a:spAutoFit/>
          </a:bodyPr>
          <a:lstStyle/>
          <a:p>
            <a:pPr algn="ctr"/>
            <a:r>
              <a:rPr lang="es-ES" sz="900">
                <a:solidFill>
                  <a:srgbClr val="0E3399"/>
                </a:solidFill>
                <a:latin typeface="Arial" panose="020B0604020202020204" pitchFamily="34" charset="0"/>
                <a:cs typeface="Arial" panose="020B0604020202020204" pitchFamily="34" charset="0"/>
              </a:rPr>
              <a:t>administración de tratamiento</a:t>
            </a:r>
          </a:p>
        </p:txBody>
      </p:sp>
      <p:sp>
        <p:nvSpPr>
          <p:cNvPr id="17" name="Textfeld 14">
            <a:extLst>
              <a:ext uri="{FF2B5EF4-FFF2-40B4-BE49-F238E27FC236}">
                <a16:creationId xmlns:a16="http://schemas.microsoft.com/office/drawing/2014/main" id="{07E8AAE8-CF2B-4B50-8AFD-0321AB5CC7E9}"/>
              </a:ext>
            </a:extLst>
          </p:cNvPr>
          <p:cNvSpPr txBox="1"/>
          <p:nvPr/>
        </p:nvSpPr>
        <p:spPr>
          <a:xfrm>
            <a:off x="4043363" y="3783807"/>
            <a:ext cx="1123950" cy="230832"/>
          </a:xfrm>
          <a:prstGeom prst="rect">
            <a:avLst/>
          </a:prstGeom>
          <a:noFill/>
        </p:spPr>
        <p:txBody>
          <a:bodyPr wrap="square" rtlCol="0">
            <a:spAutoFit/>
          </a:bodyPr>
          <a:lstStyle/>
          <a:p>
            <a:pPr algn="ctr"/>
            <a:r>
              <a:rPr lang="es-ES" sz="900">
                <a:solidFill>
                  <a:srgbClr val="0E3399"/>
                </a:solidFill>
                <a:latin typeface="Arial" panose="020B0604020202020204" pitchFamily="34" charset="0"/>
                <a:cs typeface="Arial" panose="020B0604020202020204" pitchFamily="34" charset="0"/>
              </a:rPr>
              <a:t>levantamiento de un paciente</a:t>
            </a:r>
          </a:p>
        </p:txBody>
      </p:sp>
      <p:sp>
        <p:nvSpPr>
          <p:cNvPr id="18" name="Textfeld 15">
            <a:extLst>
              <a:ext uri="{FF2B5EF4-FFF2-40B4-BE49-F238E27FC236}">
                <a16:creationId xmlns:a16="http://schemas.microsoft.com/office/drawing/2014/main" id="{D5B7312D-3FFE-445B-B665-A5AC9A9C400F}"/>
              </a:ext>
            </a:extLst>
          </p:cNvPr>
          <p:cNvSpPr txBox="1"/>
          <p:nvPr/>
        </p:nvSpPr>
        <p:spPr>
          <a:xfrm>
            <a:off x="2470547" y="4236512"/>
            <a:ext cx="1123950" cy="230832"/>
          </a:xfrm>
          <a:prstGeom prst="rect">
            <a:avLst/>
          </a:prstGeom>
          <a:noFill/>
        </p:spPr>
        <p:txBody>
          <a:bodyPr wrap="square" rtlCol="0">
            <a:spAutoFit/>
          </a:bodyPr>
          <a:lstStyle/>
          <a:p>
            <a:pPr algn="ctr"/>
            <a:r>
              <a:rPr lang="es-ES" sz="900" dirty="0">
                <a:solidFill>
                  <a:srgbClr val="0E3399"/>
                </a:solidFill>
                <a:latin typeface="Arial" panose="020B0604020202020204" pitchFamily="34" charset="0"/>
                <a:cs typeface="Arial" panose="020B0604020202020204" pitchFamily="34" charset="0"/>
              </a:rPr>
              <a:t>relacionada con objetos</a:t>
            </a:r>
          </a:p>
        </p:txBody>
      </p:sp>
      <p:sp>
        <p:nvSpPr>
          <p:cNvPr id="19" name="Textfeld 16">
            <a:extLst>
              <a:ext uri="{FF2B5EF4-FFF2-40B4-BE49-F238E27FC236}">
                <a16:creationId xmlns:a16="http://schemas.microsoft.com/office/drawing/2014/main" id="{3E514B25-21E8-4BEC-BC2A-DD3B48226A9B}"/>
              </a:ext>
            </a:extLst>
          </p:cNvPr>
          <p:cNvSpPr txBox="1"/>
          <p:nvPr/>
        </p:nvSpPr>
        <p:spPr>
          <a:xfrm>
            <a:off x="4006849" y="4236512"/>
            <a:ext cx="1123950" cy="230832"/>
          </a:xfrm>
          <a:prstGeom prst="rect">
            <a:avLst/>
          </a:prstGeom>
          <a:noFill/>
        </p:spPr>
        <p:txBody>
          <a:bodyPr wrap="square" rtlCol="0">
            <a:spAutoFit/>
          </a:bodyPr>
          <a:lstStyle/>
          <a:p>
            <a:pPr algn="ctr"/>
            <a:r>
              <a:rPr lang="es-ES" sz="900">
                <a:solidFill>
                  <a:srgbClr val="0E3399"/>
                </a:solidFill>
                <a:latin typeface="Arial" panose="020B0604020202020204" pitchFamily="34" charset="0"/>
                <a:cs typeface="Arial" panose="020B0604020202020204" pitchFamily="34" charset="0"/>
              </a:rPr>
              <a:t>relacionada con personas</a:t>
            </a:r>
          </a:p>
        </p:txBody>
      </p:sp>
      <p:sp>
        <p:nvSpPr>
          <p:cNvPr id="20" name="Textfeld 17">
            <a:extLst>
              <a:ext uri="{FF2B5EF4-FFF2-40B4-BE49-F238E27FC236}">
                <a16:creationId xmlns:a16="http://schemas.microsoft.com/office/drawing/2014/main" id="{232D3194-1CC5-4488-A306-84244C3B2839}"/>
              </a:ext>
            </a:extLst>
          </p:cNvPr>
          <p:cNvSpPr txBox="1"/>
          <p:nvPr/>
        </p:nvSpPr>
        <p:spPr>
          <a:xfrm>
            <a:off x="5531642" y="4227685"/>
            <a:ext cx="1160464" cy="230832"/>
          </a:xfrm>
          <a:prstGeom prst="rect">
            <a:avLst/>
          </a:prstGeom>
          <a:noFill/>
        </p:spPr>
        <p:txBody>
          <a:bodyPr wrap="square" rtlCol="0">
            <a:spAutoFit/>
          </a:bodyPr>
          <a:lstStyle/>
          <a:p>
            <a:pPr algn="ctr"/>
            <a:r>
              <a:rPr lang="es-ES" sz="900">
                <a:solidFill>
                  <a:srgbClr val="0E3399"/>
                </a:solidFill>
                <a:latin typeface="Arial" panose="020B0604020202020204" pitchFamily="34" charset="0"/>
                <a:cs typeface="Arial" panose="020B0604020202020204" pitchFamily="34" charset="0"/>
              </a:rPr>
              <a:t>relacionada con información</a:t>
            </a:r>
          </a:p>
        </p:txBody>
      </p:sp>
      <p:cxnSp>
        <p:nvCxnSpPr>
          <p:cNvPr id="21" name="Gerader Verbinder 18">
            <a:extLst>
              <a:ext uri="{FF2B5EF4-FFF2-40B4-BE49-F238E27FC236}">
                <a16:creationId xmlns:a16="http://schemas.microsoft.com/office/drawing/2014/main" id="{4FC8EED6-7CA4-4830-A4E9-04CEB1E2C168}"/>
              </a:ext>
            </a:extLst>
          </p:cNvPr>
          <p:cNvCxnSpPr/>
          <p:nvPr/>
        </p:nvCxnSpPr>
        <p:spPr>
          <a:xfrm flipH="1">
            <a:off x="3772693" y="2882998"/>
            <a:ext cx="794" cy="1688617"/>
          </a:xfrm>
          <a:prstGeom prst="line">
            <a:avLst/>
          </a:prstGeom>
          <a:ln>
            <a:solidFill>
              <a:srgbClr val="005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Gerader Verbinder 19">
            <a:extLst>
              <a:ext uri="{FF2B5EF4-FFF2-40B4-BE49-F238E27FC236}">
                <a16:creationId xmlns:a16="http://schemas.microsoft.com/office/drawing/2014/main" id="{C1D27CEC-21D5-4C12-9DAC-FCBDABA6FAC7}"/>
              </a:ext>
            </a:extLst>
          </p:cNvPr>
          <p:cNvCxnSpPr/>
          <p:nvPr/>
        </p:nvCxnSpPr>
        <p:spPr>
          <a:xfrm>
            <a:off x="5378449" y="2882998"/>
            <a:ext cx="9525" cy="1704976"/>
          </a:xfrm>
          <a:prstGeom prst="line">
            <a:avLst/>
          </a:prstGeom>
          <a:ln>
            <a:solidFill>
              <a:srgbClr val="0054A8"/>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03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468765" y="1053673"/>
            <a:ext cx="8010432" cy="2911053"/>
          </a:xfrm>
          <a:prstGeom prst="rect">
            <a:avLst/>
          </a:prstGeom>
        </p:spPr>
        <p:txBody>
          <a:bodyPr vert="horz" lIns="91440" tIns="45720" rIns="91440" bIns="45720" rtlCol="0" anchor="t" anchorCtr="0">
            <a:sp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indent="0">
              <a:buNone/>
            </a:pPr>
            <a:r>
              <a:rPr lang="es-ES" sz="1400" b="0" dirty="0"/>
              <a:t>Más allá de la tarea automatizada mediante sistemas de IA y robótica avanzada, sus </a:t>
            </a:r>
            <a:r>
              <a:rPr lang="es-ES" sz="1400" dirty="0"/>
              <a:t>características</a:t>
            </a:r>
            <a:r>
              <a:rPr lang="es-ES" sz="1400" b="0" dirty="0"/>
              <a:t> desempeñan un papel fundamental en la comprensión de su alcance e impacto en el lugar de trabajo.</a:t>
            </a:r>
          </a:p>
          <a:p>
            <a:pPr marL="0" indent="0">
              <a:buNone/>
            </a:pPr>
            <a:r>
              <a:rPr lang="es-ES" sz="1400" b="0" dirty="0"/>
              <a:t>Niveles y factores de la taxonomía:</a:t>
            </a:r>
          </a:p>
          <a:p>
            <a:endParaRPr lang="en-GB" sz="1400" dirty="0"/>
          </a:p>
          <a:p>
            <a:endParaRPr lang="en-GB" sz="1400" dirty="0"/>
          </a:p>
          <a:p>
            <a:endParaRPr lang="en-GB" sz="1400" dirty="0"/>
          </a:p>
          <a:p>
            <a:pPr marL="0" indent="0">
              <a:buNone/>
            </a:pPr>
            <a:r>
              <a:rPr lang="es-ES" sz="1400" b="0" dirty="0"/>
              <a:t>Cada uno de estos factores tiene múltiples expresiones.</a:t>
            </a:r>
          </a:p>
          <a:p>
            <a:pPr marL="0" indent="0">
              <a:buNone/>
            </a:pPr>
            <a:r>
              <a:rPr lang="es-ES" sz="1400" b="0" dirty="0"/>
              <a:t>Esta taxonomía nos permite evaluar los sistemas de IA y la robótica avanzada en trabajos, sectores y tareas.</a:t>
            </a:r>
          </a:p>
          <a:p>
            <a:pPr marL="0" indent="0">
              <a:buNone/>
            </a:pPr>
            <a:r>
              <a:rPr lang="es-ES" sz="1400" b="0" dirty="0"/>
              <a:t>La literatura revisada se clasificó utilizando la taxonomía desarrollada.</a:t>
            </a:r>
          </a:p>
        </p:txBody>
      </p:sp>
      <p:sp>
        <p:nvSpPr>
          <p:cNvPr id="16" name="Rechteck 19"/>
          <p:cNvSpPr>
            <a:spLocks noChangeArrowheads="1"/>
          </p:cNvSpPr>
          <p:nvPr/>
        </p:nvSpPr>
        <p:spPr bwMode="auto">
          <a:xfrm>
            <a:off x="2014504" y="2120389"/>
            <a:ext cx="1120775" cy="667385"/>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Backend</a:t>
            </a:r>
            <a:b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b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(software)</a:t>
            </a:r>
          </a:p>
        </p:txBody>
      </p:sp>
      <p:sp>
        <p:nvSpPr>
          <p:cNvPr id="17" name="Rechteck 22"/>
          <p:cNvSpPr>
            <a:spLocks noChangeArrowheads="1"/>
          </p:cNvSpPr>
          <p:nvPr/>
        </p:nvSpPr>
        <p:spPr bwMode="auto">
          <a:xfrm>
            <a:off x="774902" y="2120388"/>
            <a:ext cx="1120775" cy="667385"/>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Frontend</a:t>
            </a:r>
            <a:b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b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(dispositivo)</a:t>
            </a:r>
          </a:p>
        </p:txBody>
      </p:sp>
      <p:sp>
        <p:nvSpPr>
          <p:cNvPr id="18" name="Rechteck 23"/>
          <p:cNvSpPr>
            <a:spLocks noChangeArrowheads="1"/>
          </p:cNvSpPr>
          <p:nvPr/>
        </p:nvSpPr>
        <p:spPr bwMode="auto">
          <a:xfrm>
            <a:off x="3254106" y="2120389"/>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Tipo de tarea</a:t>
            </a:r>
          </a:p>
        </p:txBody>
      </p:sp>
      <p:sp>
        <p:nvSpPr>
          <p:cNvPr id="19" name="Rechteck 24"/>
          <p:cNvSpPr>
            <a:spLocks noChangeArrowheads="1"/>
          </p:cNvSpPr>
          <p:nvPr/>
        </p:nvSpPr>
        <p:spPr bwMode="auto">
          <a:xfrm>
            <a:off x="4518092" y="2120389"/>
            <a:ext cx="1120775" cy="656412"/>
          </a:xfrm>
          <a:prstGeom prst="rect">
            <a:avLst/>
          </a:prstGeom>
          <a:solidFill>
            <a:srgbClr val="FFFFFF"/>
          </a:solidFill>
          <a:ln w="6350">
            <a:solidFill>
              <a:srgbClr val="003399"/>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Características de la tarea</a:t>
            </a:r>
          </a:p>
        </p:txBody>
      </p:sp>
      <p:sp>
        <p:nvSpPr>
          <p:cNvPr id="20" name="Rechteck 26"/>
          <p:cNvSpPr>
            <a:spLocks noChangeArrowheads="1"/>
          </p:cNvSpPr>
          <p:nvPr/>
        </p:nvSpPr>
        <p:spPr bwMode="auto">
          <a:xfrm>
            <a:off x="5777246" y="2120389"/>
            <a:ext cx="1120775" cy="667385"/>
          </a:xfrm>
          <a:prstGeom prst="rect">
            <a:avLst/>
          </a:prstGeom>
          <a:solidFill>
            <a:srgbClr val="FFFFFF"/>
          </a:solidFill>
          <a:ln w="6350">
            <a:solidFill>
              <a:srgbClr val="00499A"/>
            </a:solidFill>
            <a:miter lim="800000"/>
            <a:headEnd/>
            <a:tailEnd/>
          </a:ln>
        </p:spPr>
        <p:txBody>
          <a:bodyPr vert="horz" wrap="square" lIns="72000" tIns="45720" rIns="7200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a:ln>
                  <a:noFill/>
                </a:ln>
                <a:solidFill>
                  <a:srgbClr val="0E3399"/>
                </a:solidFill>
                <a:effectLst/>
                <a:latin typeface="Arial" panose="020B0604020202020204" pitchFamily="34" charset="0"/>
                <a:cs typeface="Arial" panose="020B0604020202020204" pitchFamily="34" charset="0"/>
              </a:rPr>
              <a:t>Grado de automatización (semi/completa)</a:t>
            </a:r>
          </a:p>
        </p:txBody>
      </p:sp>
      <p:sp>
        <p:nvSpPr>
          <p:cNvPr id="21" name="Rechteck 29"/>
          <p:cNvSpPr>
            <a:spLocks noChangeArrowheads="1"/>
          </p:cNvSpPr>
          <p:nvPr/>
        </p:nvSpPr>
        <p:spPr bwMode="auto">
          <a:xfrm>
            <a:off x="7051625" y="2125534"/>
            <a:ext cx="1120775" cy="662240"/>
          </a:xfrm>
          <a:prstGeom prst="rect">
            <a:avLst/>
          </a:prstGeom>
          <a:solidFill>
            <a:srgbClr val="FFFFFF"/>
          </a:solidFill>
          <a:ln w="6350">
            <a:solidFill>
              <a:srgbClr val="00499A"/>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a:ln>
                  <a:noFill/>
                </a:ln>
                <a:solidFill>
                  <a:srgbClr val="0E3399"/>
                </a:solidFill>
                <a:effectLst/>
                <a:latin typeface="Arial" panose="020B0604020202020204" pitchFamily="34" charset="0"/>
                <a:cs typeface="Arial" panose="020B0604020202020204" pitchFamily="34" charset="0"/>
              </a:rPr>
              <a:t>Dimensión de SST</a:t>
            </a:r>
          </a:p>
        </p:txBody>
      </p:sp>
      <p:sp>
        <p:nvSpPr>
          <p:cNvPr id="11" name="Title 1"/>
          <p:cNvSpPr>
            <a:spLocks noGrp="1"/>
          </p:cNvSpPr>
          <p:nvPr>
            <p:ph type="title"/>
          </p:nvPr>
        </p:nvSpPr>
        <p:spPr/>
        <p:txBody>
          <a:bodyPr/>
          <a:lstStyle/>
          <a:p>
            <a:r>
              <a:rPr lang="es-ES"/>
              <a:t>Taxonomía: Evaluar los sistemas de IA, así como la SST</a:t>
            </a:r>
          </a:p>
        </p:txBody>
      </p:sp>
    </p:spTree>
    <p:extLst>
      <p:ext uri="{BB962C8B-B14F-4D97-AF65-F5344CB8AC3E}">
        <p14:creationId xmlns:p14="http://schemas.microsoft.com/office/powerpoint/2010/main" val="2522027546"/>
      </p:ext>
    </p:extLst>
  </p:cSld>
  <p:clrMapOvr>
    <a:masterClrMapping/>
  </p:clrMapOvr>
</p:sld>
</file>

<file path=ppt/theme/theme1.xml><?xml version="1.0" encoding="utf-8"?>
<a:theme xmlns:a="http://schemas.openxmlformats.org/drawingml/2006/main" name="Theme1">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Theme1" id="{2D40523A-FC90-40DF-AD1B-C789E794E536}" vid="{990FE133-34F6-4D54-9561-34895C33DE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5" ma:contentTypeDescription="Create a new document." ma:contentTypeScope="" ma:versionID="14cb5ec47a78f6f21a28dc48c05142d0">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106ec0db1ee8807cfc6a1759492fe3b5"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Props1.xml><?xml version="1.0" encoding="utf-8"?>
<ds:datastoreItem xmlns:ds="http://schemas.openxmlformats.org/officeDocument/2006/customXml" ds:itemID="{989FF6B3-1859-4B1A-BC8E-0B06E0A5E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280E20-E03D-47F1-9085-980CE8F978A5}">
  <ds:schemaRefs>
    <ds:schemaRef ds:uri="http://schemas.microsoft.com/sharepoint/v3/contenttype/forms"/>
  </ds:schemaRefs>
</ds:datastoreItem>
</file>

<file path=customXml/itemProps3.xml><?xml version="1.0" encoding="utf-8"?>
<ds:datastoreItem xmlns:ds="http://schemas.openxmlformats.org/officeDocument/2006/customXml" ds:itemID="{DD63A80B-7728-4B4C-9399-36820D095D81}">
  <ds:schemaRefs>
    <ds:schemaRef ds:uri="http://purl.org/dc/elements/1.1/"/>
    <ds:schemaRef ds:uri="http://schemas.microsoft.com/office/infopath/2007/PartnerControls"/>
    <ds:schemaRef ds:uri="6976e29a-8670-4f9c-afee-c255a09d55c2"/>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80b70bcf-9351-4e71-b19f-1201847c9328"/>
  </ds:schemaRefs>
</ds:datastoreItem>
</file>

<file path=docProps/app.xml><?xml version="1.0" encoding="utf-8"?>
<Properties xmlns="http://schemas.openxmlformats.org/officeDocument/2006/extended-properties" xmlns:vt="http://schemas.openxmlformats.org/officeDocument/2006/docPropsVTypes">
  <Template>EUOSHA Digitalisation</Template>
  <TotalTime>6542</TotalTime>
  <Words>3300</Words>
  <Application>Microsoft Office PowerPoint</Application>
  <PresentationFormat>On-screen Show (16:9)</PresentationFormat>
  <Paragraphs>296</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Wingdings</vt:lpstr>
      <vt:lpstr>Theme1</vt:lpstr>
      <vt:lpstr>Robótica avanzada, inteligencia artificial y automatización de tareas:  definiciones, usos, políticas y estrategias y la seguridad y salud en el trabajo</vt:lpstr>
      <vt:lpstr>Introducción</vt:lpstr>
      <vt:lpstr>La robótica avanzada y los sistemas de IA para la automatización de tareas: objetivos del proyecto</vt:lpstr>
      <vt:lpstr>Introducción: Definiciones</vt:lpstr>
      <vt:lpstr>Introducción: Definiciones</vt:lpstr>
      <vt:lpstr>Metodología: Investigación documental</vt:lpstr>
      <vt:lpstr>Metodología: Enfoque basado en tareas</vt:lpstr>
      <vt:lpstr>Metodología: Enfoque basado en tareas</vt:lpstr>
      <vt:lpstr>Taxonomía: Evaluar los sistemas de IA, así como la SST</vt:lpstr>
      <vt:lpstr>Taxonomía para los sistemas de IA y la robótica avanzada para la automatización de las tareas</vt:lpstr>
      <vt:lpstr>Descripción de usos actuales y potenciales: Automatización de las tareas cognitivas</vt:lpstr>
      <vt:lpstr>Descripción de usos: Distribución de tecnologías para las tareas cognitivas</vt:lpstr>
      <vt:lpstr>Repercusión en los puestos de trabajo (tareas)</vt:lpstr>
      <vt:lpstr>Descripción de usos actuales y potenciales: Automatización de las tareas físicas</vt:lpstr>
      <vt:lpstr>Descripción de usos actuales y potenciales: Automatización de las tareas físicas</vt:lpstr>
      <vt:lpstr>Descripción de usos: Distribución de tecnologías</vt:lpstr>
      <vt:lpstr>Repercusión en los puestos de trabajo (tareas)</vt:lpstr>
      <vt:lpstr>Repercusión en los puestos de trabajo (tareas)</vt:lpstr>
      <vt:lpstr>Políticas, estrategias y programas</vt:lpstr>
      <vt:lpstr>Políticas, estrategias y programas: Normativa europea</vt:lpstr>
      <vt:lpstr>Políticas, estrategias y programas</vt:lpstr>
      <vt:lpstr>Políticas, estrategias y programas</vt:lpstr>
      <vt:lpstr>Políticas, estrategias y programas: Carencias y necesidades</vt:lpstr>
      <vt:lpstr>Políticas, estrategias y programas: Escala nacional</vt:lpstr>
      <vt:lpstr>Políticas, estrategias y programas: Escala nacional</vt:lpstr>
      <vt:lpstr>Políticas, estrategias y programas: Escala nacional</vt:lpstr>
      <vt:lpstr>Políticas, estrategias y programas: Escala nacional</vt:lpstr>
      <vt:lpstr>Políticas, estrategias y programas: Carencias y necesidades</vt:lpstr>
      <vt:lpstr>Políticas, estrategias y programas: Resumen</vt:lpstr>
      <vt:lpstr>¡Gracias!</vt:lpstr>
    </vt:vector>
  </TitlesOfParts>
  <Company>CDT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OSH overview</dc:title>
  <dc:creator>CDT</dc:creator>
  <cp:lastModifiedBy>Rosario ORTIZ - PRU Assistant</cp:lastModifiedBy>
  <cp:revision>507</cp:revision>
  <cp:lastPrinted>2022-03-29T16:34:58Z</cp:lastPrinted>
  <dcterms:created xsi:type="dcterms:W3CDTF">2018-03-07T08:04:16Z</dcterms:created>
  <dcterms:modified xsi:type="dcterms:W3CDTF">2023-12-04T11:52:11Z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