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853" r:id="rId4"/>
  </p:sldMasterIdLst>
  <p:notesMasterIdLst>
    <p:notesMasterId r:id="rId35"/>
  </p:notesMasterIdLst>
  <p:handoutMasterIdLst>
    <p:handoutMasterId r:id="rId36"/>
  </p:handoutMasterIdLst>
  <p:sldIdLst>
    <p:sldId id="347" r:id="rId5"/>
    <p:sldId id="348" r:id="rId6"/>
    <p:sldId id="311" r:id="rId7"/>
    <p:sldId id="320" r:id="rId8"/>
    <p:sldId id="363" r:id="rId9"/>
    <p:sldId id="319" r:id="rId10"/>
    <p:sldId id="321" r:id="rId11"/>
    <p:sldId id="322" r:id="rId12"/>
    <p:sldId id="323" r:id="rId13"/>
    <p:sldId id="315" r:id="rId14"/>
    <p:sldId id="325" r:id="rId15"/>
    <p:sldId id="326" r:id="rId16"/>
    <p:sldId id="328" r:id="rId17"/>
    <p:sldId id="330" r:id="rId18"/>
    <p:sldId id="331" r:id="rId19"/>
    <p:sldId id="332" r:id="rId20"/>
    <p:sldId id="333" r:id="rId21"/>
    <p:sldId id="334" r:id="rId22"/>
    <p:sldId id="349" r:id="rId23"/>
    <p:sldId id="350" r:id="rId24"/>
    <p:sldId id="352" r:id="rId25"/>
    <p:sldId id="354" r:id="rId26"/>
    <p:sldId id="355" r:id="rId27"/>
    <p:sldId id="356" r:id="rId28"/>
    <p:sldId id="357" r:id="rId29"/>
    <p:sldId id="358" r:id="rId30"/>
    <p:sldId id="359" r:id="rId31"/>
    <p:sldId id="360" r:id="rId32"/>
    <p:sldId id="361" r:id="rId33"/>
    <p:sldId id="287" r:id="rId34"/>
  </p:sldIdLst>
  <p:sldSz cx="9144000" cy="5143500" type="screen16x9"/>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9E25C9-B118-7DD1-6F0A-B3BB56C9B414}" name="Ioannis ANYFANTIS" initials="IA" userId="S::anyfantis@osha.europa.eu::48f6c060-5a30-4b50-94b7-83e259c85c8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editor" initials="editor" lastIdx="18" clrIdx="0">
    <p:extLst>
      <p:ext uri="{19B8F6BF-5375-455C-9EA6-DF929625EA0E}">
        <p15:presenceInfo xmlns:p15="http://schemas.microsoft.com/office/powerpoint/2012/main" userId="edi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3A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43" autoAdjust="0"/>
    <p:restoredTop sz="85627" autoAdjust="0"/>
  </p:normalViewPr>
  <p:slideViewPr>
    <p:cSldViewPr>
      <p:cViewPr varScale="1">
        <p:scale>
          <a:sx n="121" d="100"/>
          <a:sy n="121" d="100"/>
        </p:scale>
        <p:origin x="834" y="10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40" d="100"/>
        <a:sy n="140" d="100"/>
      </p:scale>
      <p:origin x="0" y="-1063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DFS-D\DFS\fb_2\fb23\281%20Ergonomie\281%2003%20HF%20und%20Mensch%20System%20Interaktion\A188\Project%20phase\Reports\2021-02-Draft%20Report%20WP1T1\Tender_Task%20Type%20Cognitive%20OR%20Physical_v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FS-D\DFS\fb_2\fb23\281%20Ergonomie\281%2003%20HF%20und%20Mensch%20System%20Interaktion\A188\Project%20phase\Reports\2021-02-Draft%20Report%20WP1T1\Tender_Task%20Type%20Cognitive%20OR%20Physical_v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1.6600837516669641E-2"/>
          <c:y val="8.4723916552684436E-2"/>
          <c:w val="0.61504438158822383"/>
          <c:h val="0.8922474831491134"/>
        </c:manualLayout>
      </c:layout>
      <c:doughnutChart>
        <c:varyColors val="1"/>
        <c:ser>
          <c:idx val="0"/>
          <c:order val="0"/>
          <c:dPt>
            <c:idx val="0"/>
            <c:bubble3D val="0"/>
            <c:spPr>
              <a:solidFill>
                <a:srgbClr val="00499A"/>
              </a:solidFill>
              <a:ln w="19050">
                <a:solidFill>
                  <a:schemeClr val="lt1"/>
                </a:solidFill>
              </a:ln>
              <a:effectLst/>
            </c:spPr>
            <c:extLst>
              <c:ext xmlns:c16="http://schemas.microsoft.com/office/drawing/2014/chart" uri="{C3380CC4-5D6E-409C-BE32-E72D297353CC}">
                <c16:uniqueId val="{00000001-0883-4141-A760-A23781B098A0}"/>
              </c:ext>
            </c:extLst>
          </c:dPt>
          <c:dPt>
            <c:idx val="1"/>
            <c:bubble3D val="0"/>
            <c:spPr>
              <a:solidFill>
                <a:srgbClr val="F6A400"/>
              </a:solidFill>
              <a:ln w="19050">
                <a:solidFill>
                  <a:schemeClr val="lt1"/>
                </a:solidFill>
              </a:ln>
              <a:effectLst/>
            </c:spPr>
            <c:extLst>
              <c:ext xmlns:c16="http://schemas.microsoft.com/office/drawing/2014/chart" uri="{C3380CC4-5D6E-409C-BE32-E72D297353CC}">
                <c16:uniqueId val="{00000003-0883-4141-A760-A23781B098A0}"/>
              </c:ext>
            </c:extLst>
          </c:dPt>
          <c:dPt>
            <c:idx val="2"/>
            <c:bubble3D val="0"/>
            <c:spPr>
              <a:solidFill>
                <a:srgbClr val="4E72BA"/>
              </a:solidFill>
              <a:ln w="19050">
                <a:solidFill>
                  <a:schemeClr val="lt1"/>
                </a:solidFill>
              </a:ln>
              <a:effectLst/>
            </c:spPr>
            <c:extLst>
              <c:ext xmlns:c16="http://schemas.microsoft.com/office/drawing/2014/chart" uri="{C3380CC4-5D6E-409C-BE32-E72D297353CC}">
                <c16:uniqueId val="{00000005-0883-4141-A760-A23781B098A0}"/>
              </c:ext>
            </c:extLst>
          </c:dPt>
          <c:dPt>
            <c:idx val="3"/>
            <c:bubble3D val="0"/>
            <c:spPr>
              <a:solidFill>
                <a:srgbClr val="F9C254"/>
              </a:solidFill>
              <a:ln w="19050">
                <a:solidFill>
                  <a:schemeClr val="lt1"/>
                </a:solidFill>
              </a:ln>
              <a:effectLst/>
            </c:spPr>
            <c:extLst>
              <c:ext xmlns:c16="http://schemas.microsoft.com/office/drawing/2014/chart" uri="{C3380CC4-5D6E-409C-BE32-E72D297353CC}">
                <c16:uniqueId val="{00000007-0883-4141-A760-A23781B098A0}"/>
              </c:ext>
            </c:extLst>
          </c:dPt>
          <c:dPt>
            <c:idx val="4"/>
            <c:bubble3D val="0"/>
            <c:spPr>
              <a:solidFill>
                <a:srgbClr val="809ACD"/>
              </a:solidFill>
              <a:ln w="19050">
                <a:solidFill>
                  <a:schemeClr val="lt1"/>
                </a:solidFill>
              </a:ln>
              <a:effectLst/>
            </c:spPr>
            <c:extLst>
              <c:ext xmlns:c16="http://schemas.microsoft.com/office/drawing/2014/chart" uri="{C3380CC4-5D6E-409C-BE32-E72D297353CC}">
                <c16:uniqueId val="{00000009-0883-4141-A760-A23781B098A0}"/>
              </c:ext>
            </c:extLst>
          </c:dPt>
          <c:dPt>
            <c:idx val="5"/>
            <c:bubble3D val="0"/>
            <c:spPr>
              <a:solidFill>
                <a:srgbClr val="FBD280"/>
              </a:solidFill>
              <a:ln w="19050">
                <a:solidFill>
                  <a:schemeClr val="lt1"/>
                </a:solidFill>
              </a:ln>
              <a:effectLst/>
            </c:spPr>
            <c:extLst>
              <c:ext xmlns:c16="http://schemas.microsoft.com/office/drawing/2014/chart" uri="{C3380CC4-5D6E-409C-BE32-E72D297353CC}">
                <c16:uniqueId val="{0000000B-0883-4141-A760-A23781B098A0}"/>
              </c:ext>
            </c:extLst>
          </c:dPt>
          <c:dPt>
            <c:idx val="6"/>
            <c:bubble3D val="0"/>
            <c:spPr>
              <a:solidFill>
                <a:srgbClr val="BAC8E4"/>
              </a:solidFill>
              <a:ln w="19050">
                <a:solidFill>
                  <a:schemeClr val="lt1"/>
                </a:solidFill>
              </a:ln>
              <a:effectLst/>
            </c:spPr>
            <c:extLst>
              <c:ext xmlns:c16="http://schemas.microsoft.com/office/drawing/2014/chart" uri="{C3380CC4-5D6E-409C-BE32-E72D297353CC}">
                <c16:uniqueId val="{0000000D-0883-4141-A760-A23781B098A0}"/>
              </c:ext>
            </c:extLst>
          </c:dPt>
          <c:dPt>
            <c:idx val="7"/>
            <c:bubble3D val="0"/>
            <c:spPr>
              <a:solidFill>
                <a:srgbClr val="FCE2AE"/>
              </a:solidFill>
              <a:ln w="19050">
                <a:solidFill>
                  <a:schemeClr val="lt1"/>
                </a:solidFill>
              </a:ln>
              <a:effectLst/>
            </c:spPr>
            <c:extLst>
              <c:ext xmlns:c16="http://schemas.microsoft.com/office/drawing/2014/chart" uri="{C3380CC4-5D6E-409C-BE32-E72D297353CC}">
                <c16:uniqueId val="{0000000F-0883-4141-A760-A23781B098A0}"/>
              </c:ext>
            </c:extLst>
          </c:dPt>
          <c:dPt>
            <c:idx val="8"/>
            <c:bubble3D val="0"/>
            <c:spPr>
              <a:solidFill>
                <a:srgbClr val="C9D4EA"/>
              </a:solidFill>
              <a:ln w="19050">
                <a:solidFill>
                  <a:schemeClr val="lt1"/>
                </a:solidFill>
              </a:ln>
              <a:effectLst/>
            </c:spPr>
            <c:extLst>
              <c:ext xmlns:c16="http://schemas.microsoft.com/office/drawing/2014/chart" uri="{C3380CC4-5D6E-409C-BE32-E72D297353CC}">
                <c16:uniqueId val="{00000011-0883-4141-A760-A23781B098A0}"/>
              </c:ext>
            </c:extLst>
          </c:dPt>
          <c:dLbls>
            <c:dLbl>
              <c:idx val="8"/>
              <c:layout>
                <c:manualLayout>
                  <c:x val="8.6299892125134836E-3"/>
                  <c:y val="0"/>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0883-4141-A760-A23781B098A0}"/>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95000"/>
                        <a:lumOff val="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Sheet1!$A$27:$A$35</c:f>
              <c:strCache>
                <c:ptCount val="9"/>
                <c:pt idx="0">
                  <c:v>Human Health and 
Social Work Activities </c:v>
                </c:pt>
                <c:pt idx="1">
                  <c:v>Education</c:v>
                </c:pt>
                <c:pt idx="2">
                  <c:v>Professional, Scientific 
and Technical Activities</c:v>
                </c:pt>
                <c:pt idx="3">
                  <c:v> Other</c:v>
                </c:pt>
                <c:pt idx="4">
                  <c:v>Administrative and 
Support Service Activities</c:v>
                </c:pt>
                <c:pt idx="5">
                  <c:v>Information and 
Communication</c:v>
                </c:pt>
                <c:pt idx="6">
                  <c:v>Other 
Service Activites</c:v>
                </c:pt>
                <c:pt idx="7">
                  <c:v>Construction </c:v>
                </c:pt>
                <c:pt idx="8">
                  <c:v>Manufacturing</c:v>
                </c:pt>
              </c:strCache>
            </c:strRef>
          </c:cat>
          <c:val>
            <c:numRef>
              <c:f>Sheet1!$B$27:$B$35</c:f>
              <c:numCache>
                <c:formatCode>General</c:formatCode>
                <c:ptCount val="9"/>
                <c:pt idx="0">
                  <c:v>41</c:v>
                </c:pt>
                <c:pt idx="1">
                  <c:v>19</c:v>
                </c:pt>
                <c:pt idx="2">
                  <c:v>13</c:v>
                </c:pt>
                <c:pt idx="3">
                  <c:v>12</c:v>
                </c:pt>
                <c:pt idx="4">
                  <c:v>6</c:v>
                </c:pt>
                <c:pt idx="5">
                  <c:v>4</c:v>
                </c:pt>
                <c:pt idx="6">
                  <c:v>4</c:v>
                </c:pt>
                <c:pt idx="7">
                  <c:v>2</c:v>
                </c:pt>
                <c:pt idx="8">
                  <c:v>1</c:v>
                </c:pt>
              </c:numCache>
            </c:numRef>
          </c:val>
          <c:extLst>
            <c:ext xmlns:c16="http://schemas.microsoft.com/office/drawing/2014/chart" uri="{C3380CC4-5D6E-409C-BE32-E72D297353CC}">
              <c16:uniqueId val="{00000012-0883-4141-A760-A23781B098A0}"/>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66615906021456062"/>
          <c:y val="0.13486771899991373"/>
          <c:w val="0.2753981225709129"/>
          <c:h val="0.86513240740740738"/>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003399"/>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6350" cap="flat" cmpd="sng" algn="ctr">
      <a:solidFill>
        <a:srgbClr val="07499A"/>
      </a:solidFill>
      <a:round/>
    </a:ln>
    <a:effectLst/>
  </c:spPr>
  <c:txPr>
    <a:bodyPr/>
    <a:lstStyle/>
    <a:p>
      <a:pPr algn="jus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5.8010921181710057E-2"/>
          <c:y val="0.109403080872914"/>
          <c:w val="0.59952408650131528"/>
          <c:h val="0.87254227608583601"/>
        </c:manualLayout>
      </c:layout>
      <c:doughnutChart>
        <c:varyColors val="1"/>
        <c:ser>
          <c:idx val="0"/>
          <c:order val="0"/>
          <c:dPt>
            <c:idx val="0"/>
            <c:bubble3D val="0"/>
            <c:spPr>
              <a:solidFill>
                <a:srgbClr val="00499A"/>
              </a:solidFill>
              <a:ln w="19050">
                <a:solidFill>
                  <a:schemeClr val="lt1"/>
                </a:solidFill>
              </a:ln>
              <a:effectLst/>
            </c:spPr>
            <c:extLst>
              <c:ext xmlns:c16="http://schemas.microsoft.com/office/drawing/2014/chart" uri="{C3380CC4-5D6E-409C-BE32-E72D297353CC}">
                <c16:uniqueId val="{00000001-BAB0-49AC-9360-3A6FE3C97C11}"/>
              </c:ext>
            </c:extLst>
          </c:dPt>
          <c:dPt>
            <c:idx val="1"/>
            <c:bubble3D val="0"/>
            <c:spPr>
              <a:solidFill>
                <a:srgbClr val="F6A400"/>
              </a:solidFill>
              <a:ln w="19050">
                <a:solidFill>
                  <a:schemeClr val="lt1"/>
                </a:solidFill>
              </a:ln>
              <a:effectLst/>
            </c:spPr>
            <c:extLst>
              <c:ext xmlns:c16="http://schemas.microsoft.com/office/drawing/2014/chart" uri="{C3380CC4-5D6E-409C-BE32-E72D297353CC}">
                <c16:uniqueId val="{00000003-BAB0-49AC-9360-3A6FE3C97C11}"/>
              </c:ext>
            </c:extLst>
          </c:dPt>
          <c:dPt>
            <c:idx val="2"/>
            <c:bubble3D val="0"/>
            <c:spPr>
              <a:solidFill>
                <a:srgbClr val="4E72BA"/>
              </a:solidFill>
              <a:ln w="19050">
                <a:solidFill>
                  <a:schemeClr val="lt1"/>
                </a:solidFill>
              </a:ln>
              <a:effectLst/>
            </c:spPr>
            <c:extLst>
              <c:ext xmlns:c16="http://schemas.microsoft.com/office/drawing/2014/chart" uri="{C3380CC4-5D6E-409C-BE32-E72D297353CC}">
                <c16:uniqueId val="{00000005-BAB0-49AC-9360-3A6FE3C97C11}"/>
              </c:ext>
            </c:extLst>
          </c:dPt>
          <c:dPt>
            <c:idx val="3"/>
            <c:bubble3D val="0"/>
            <c:spPr>
              <a:solidFill>
                <a:srgbClr val="F9C254"/>
              </a:solidFill>
              <a:ln w="19050">
                <a:solidFill>
                  <a:schemeClr val="lt1"/>
                </a:solidFill>
              </a:ln>
              <a:effectLst/>
            </c:spPr>
            <c:extLst>
              <c:ext xmlns:c16="http://schemas.microsoft.com/office/drawing/2014/chart" uri="{C3380CC4-5D6E-409C-BE32-E72D297353CC}">
                <c16:uniqueId val="{00000007-BAB0-49AC-9360-3A6FE3C97C11}"/>
              </c:ext>
            </c:extLst>
          </c:dPt>
          <c:dPt>
            <c:idx val="4"/>
            <c:bubble3D val="0"/>
            <c:spPr>
              <a:solidFill>
                <a:srgbClr val="809ACD"/>
              </a:solidFill>
              <a:ln w="19050">
                <a:solidFill>
                  <a:schemeClr val="lt1"/>
                </a:solidFill>
              </a:ln>
              <a:effectLst/>
            </c:spPr>
            <c:extLst>
              <c:ext xmlns:c16="http://schemas.microsoft.com/office/drawing/2014/chart" uri="{C3380CC4-5D6E-409C-BE32-E72D297353CC}">
                <c16:uniqueId val="{00000009-BAB0-49AC-9360-3A6FE3C97C11}"/>
              </c:ext>
            </c:extLst>
          </c:dPt>
          <c:dPt>
            <c:idx val="5"/>
            <c:bubble3D val="0"/>
            <c:spPr>
              <a:solidFill>
                <a:srgbClr val="FBD280"/>
              </a:solidFill>
              <a:ln w="19050">
                <a:solidFill>
                  <a:schemeClr val="lt1"/>
                </a:solidFill>
              </a:ln>
              <a:effectLst/>
            </c:spPr>
            <c:extLst>
              <c:ext xmlns:c16="http://schemas.microsoft.com/office/drawing/2014/chart" uri="{C3380CC4-5D6E-409C-BE32-E72D297353CC}">
                <c16:uniqueId val="{0000000B-BAB0-49AC-9360-3A6FE3C97C11}"/>
              </c:ext>
            </c:extLst>
          </c:dPt>
          <c:dPt>
            <c:idx val="6"/>
            <c:bubble3D val="0"/>
            <c:spPr>
              <a:solidFill>
                <a:srgbClr val="BAC8E4"/>
              </a:solidFill>
              <a:ln w="19050">
                <a:solidFill>
                  <a:schemeClr val="lt1"/>
                </a:solidFill>
              </a:ln>
              <a:effectLst/>
            </c:spPr>
            <c:extLst>
              <c:ext xmlns:c16="http://schemas.microsoft.com/office/drawing/2014/chart" uri="{C3380CC4-5D6E-409C-BE32-E72D297353CC}">
                <c16:uniqueId val="{0000000D-BAB0-49AC-9360-3A6FE3C97C11}"/>
              </c:ext>
            </c:extLst>
          </c:dPt>
          <c:dLbls>
            <c:dLbl>
              <c:idx val="0"/>
              <c:tx>
                <c:rich>
                  <a:bodyPr rot="0" spcFirstLastPara="1" vertOverflow="ellipsis" horzOverflow="clip" vert="horz" wrap="square" lIns="38100" tIns="19050" rIns="38100" bIns="19050" anchor="ctr" anchorCtr="1">
                    <a:noAutofit/>
                  </a:bodyPr>
                  <a:lstStyle/>
                  <a:p>
                    <a:pPr>
                      <a:defRPr sz="1000" b="1" i="0" u="none" strike="noStrike" kern="1200" baseline="0">
                        <a:ln w="0">
                          <a:noFill/>
                        </a:ln>
                        <a:solidFill>
                          <a:schemeClr val="tx1">
                            <a:lumMod val="95000"/>
                            <a:lumOff val="5000"/>
                          </a:schemeClr>
                        </a:solidFill>
                        <a:latin typeface="+mn-lt"/>
                        <a:ea typeface="+mn-ea"/>
                        <a:cs typeface="+mn-cs"/>
                      </a:defRPr>
                    </a:pPr>
                    <a:r>
                      <a:rPr lang="en-US" sz="1000" b="1">
                        <a:ln w="0">
                          <a:noFill/>
                        </a:ln>
                        <a:solidFill>
                          <a:schemeClr val="tx1">
                            <a:lumMod val="95000"/>
                            <a:lumOff val="5000"/>
                          </a:schemeClr>
                        </a:solidFill>
                      </a:rPr>
                      <a:t>51%</a:t>
                    </a:r>
                  </a:p>
                </c:rich>
              </c:tx>
              <c:numFmt formatCode="0.00%" sourceLinked="0"/>
              <c:spPr>
                <a:noFill/>
                <a:ln>
                  <a:noFill/>
                </a:ln>
                <a:effectLst/>
              </c:spPr>
              <c:txPr>
                <a:bodyPr rot="0" spcFirstLastPara="1" vertOverflow="ellipsis" horzOverflow="clip" vert="horz" wrap="square" lIns="38100" tIns="19050" rIns="38100" bIns="19050" anchor="ctr" anchorCtr="1">
                  <a:noAutofit/>
                </a:bodyPr>
                <a:lstStyle/>
                <a:p>
                  <a:pPr>
                    <a:defRPr sz="1000" b="1" i="0" u="none" strike="noStrike" kern="1200" baseline="0">
                      <a:ln w="0">
                        <a:noFill/>
                      </a:ln>
                      <a:solidFill>
                        <a:schemeClr val="tx1">
                          <a:lumMod val="95000"/>
                          <a:lumOff val="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showDataLabelsRange val="0"/>
                </c:ext>
                <c:ext xmlns:c16="http://schemas.microsoft.com/office/drawing/2014/chart" uri="{C3380CC4-5D6E-409C-BE32-E72D297353CC}">
                  <c16:uniqueId val="{00000001-BAB0-49AC-9360-3A6FE3C97C11}"/>
                </c:ext>
              </c:extLst>
            </c:dLbl>
            <c:dLbl>
              <c:idx val="1"/>
              <c:tx>
                <c:rich>
                  <a:bodyPr/>
                  <a:lstStyle/>
                  <a:p>
                    <a:r>
                      <a:rPr lang="en-US" sz="1000" b="1">
                        <a:solidFill>
                          <a:sysClr val="windowText" lastClr="000000"/>
                        </a:solidFill>
                      </a:rPr>
                      <a:t>15%</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BAB0-49AC-9360-3A6FE3C97C11}"/>
                </c:ext>
              </c:extLst>
            </c:dLbl>
            <c:dLbl>
              <c:idx val="2"/>
              <c:tx>
                <c:rich>
                  <a:bodyPr rot="0" spcFirstLastPara="1" vertOverflow="ellipsis" horzOverflow="clip" vert="horz" wrap="square" lIns="38100" tIns="19050" rIns="38100" bIns="19050" anchor="ctr" anchorCtr="1">
                    <a:spAutoFit/>
                  </a:bodyPr>
                  <a:lstStyle/>
                  <a:p>
                    <a:pPr>
                      <a:defRPr sz="1000" b="1" i="0" u="none" strike="noStrike" kern="1200" baseline="0">
                        <a:ln w="0">
                          <a:noFill/>
                        </a:ln>
                        <a:solidFill>
                          <a:schemeClr val="tx1">
                            <a:lumMod val="95000"/>
                            <a:lumOff val="5000"/>
                          </a:schemeClr>
                        </a:solidFill>
                        <a:latin typeface="+mn-lt"/>
                        <a:ea typeface="+mn-ea"/>
                        <a:cs typeface="+mn-cs"/>
                      </a:defRPr>
                    </a:pPr>
                    <a:r>
                      <a:rPr lang="en-US" sz="1000" b="1">
                        <a:ln w="0">
                          <a:noFill/>
                        </a:ln>
                        <a:solidFill>
                          <a:schemeClr val="tx1">
                            <a:lumMod val="95000"/>
                            <a:lumOff val="5000"/>
                          </a:schemeClr>
                        </a:solidFill>
                      </a:rPr>
                      <a:t>15%</a:t>
                    </a:r>
                  </a:p>
                </c:rich>
              </c:tx>
              <c:numFmt formatCode="0.00%" sourceLinked="0"/>
              <c:spPr>
                <a:noFill/>
                <a:ln>
                  <a:noFill/>
                </a:ln>
                <a:effectLst/>
              </c:spPr>
              <c:txPr>
                <a:bodyPr rot="0" spcFirstLastPara="1" vertOverflow="ellipsis" horzOverflow="clip" vert="horz" wrap="square" lIns="38100" tIns="19050" rIns="38100" bIns="19050" anchor="ctr" anchorCtr="1">
                  <a:spAutoFit/>
                </a:bodyPr>
                <a:lstStyle/>
                <a:p>
                  <a:pPr>
                    <a:defRPr sz="1000" b="1" i="0" u="none" strike="noStrike" kern="1200" baseline="0">
                      <a:ln w="0">
                        <a:noFill/>
                      </a:ln>
                      <a:solidFill>
                        <a:schemeClr val="tx1">
                          <a:lumMod val="95000"/>
                          <a:lumOff val="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showDataLabelsRange val="0"/>
                </c:ext>
                <c:ext xmlns:c16="http://schemas.microsoft.com/office/drawing/2014/chart" uri="{C3380CC4-5D6E-409C-BE32-E72D297353CC}">
                  <c16:uniqueId val="{00000005-BAB0-49AC-9360-3A6FE3C97C11}"/>
                </c:ext>
              </c:extLst>
            </c:dLbl>
            <c:dLbl>
              <c:idx val="3"/>
              <c:tx>
                <c:rich>
                  <a:bodyPr/>
                  <a:lstStyle/>
                  <a:p>
                    <a:r>
                      <a:rPr lang="en-US" sz="1000" b="1">
                        <a:solidFill>
                          <a:sysClr val="windowText" lastClr="000000"/>
                        </a:solidFill>
                      </a:rPr>
                      <a:t>13%</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BAB0-49AC-9360-3A6FE3C97C11}"/>
                </c:ext>
              </c:extLst>
            </c:dLbl>
            <c:dLbl>
              <c:idx val="4"/>
              <c:tx>
                <c:rich>
                  <a:bodyPr/>
                  <a:lstStyle/>
                  <a:p>
                    <a:r>
                      <a:rPr lang="en-US" sz="1000" b="1">
                        <a:solidFill>
                          <a:sysClr val="windowText" lastClr="000000"/>
                        </a:solidFill>
                      </a:rPr>
                      <a:t>2%</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BAB0-49AC-9360-3A6FE3C97C11}"/>
                </c:ext>
              </c:extLst>
            </c:dLbl>
            <c:dLbl>
              <c:idx val="5"/>
              <c:tx>
                <c:rich>
                  <a:bodyPr/>
                  <a:lstStyle/>
                  <a:p>
                    <a:r>
                      <a:rPr lang="en-US" sz="1000" b="1">
                        <a:solidFill>
                          <a:sysClr val="windowText" lastClr="000000"/>
                        </a:solidFill>
                      </a:rPr>
                      <a:t>2%</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B-BAB0-49AC-9360-3A6FE3C97C11}"/>
                </c:ext>
              </c:extLst>
            </c:dLbl>
            <c:dLbl>
              <c:idx val="6"/>
              <c:tx>
                <c:rich>
                  <a:bodyPr/>
                  <a:lstStyle/>
                  <a:p>
                    <a:r>
                      <a:rPr lang="en-US" sz="1000" b="1">
                        <a:solidFill>
                          <a:sysClr val="windowText" lastClr="000000"/>
                        </a:solidFill>
                      </a:rPr>
                      <a:t>2%</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D-BAB0-49AC-9360-3A6FE3C97C11}"/>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ln w="0">
                      <a:noFill/>
                    </a:ln>
                    <a:solidFill>
                      <a:schemeClr val="tx1">
                        <a:lumMod val="95000"/>
                        <a:lumOff val="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Sheet1!$A$43:$A$49</c:f>
              <c:strCache>
                <c:ptCount val="7"/>
                <c:pt idx="0">
                  <c:v>Human Health and 
Social Work Activities </c:v>
                </c:pt>
                <c:pt idx="1">
                  <c:v>Manufacturing</c:v>
                </c:pt>
                <c:pt idx="2">
                  <c:v>Other</c:v>
                </c:pt>
                <c:pt idx="3">
                  <c:v>Transportation and Storage</c:v>
                </c:pt>
                <c:pt idx="4">
                  <c:v>Construction </c:v>
                </c:pt>
                <c:pt idx="5">
                  <c:v>Mining and Quarrying</c:v>
                </c:pt>
                <c:pt idx="6">
                  <c:v>Public Administration and Defence</c:v>
                </c:pt>
              </c:strCache>
            </c:strRef>
          </c:cat>
          <c:val>
            <c:numRef>
              <c:f>Sheet1!$B$43:$B$49</c:f>
              <c:numCache>
                <c:formatCode>General</c:formatCode>
                <c:ptCount val="7"/>
                <c:pt idx="0">
                  <c:v>24</c:v>
                </c:pt>
                <c:pt idx="1">
                  <c:v>7</c:v>
                </c:pt>
                <c:pt idx="2">
                  <c:v>7</c:v>
                </c:pt>
                <c:pt idx="3">
                  <c:v>6</c:v>
                </c:pt>
                <c:pt idx="4">
                  <c:v>1</c:v>
                </c:pt>
                <c:pt idx="5">
                  <c:v>1</c:v>
                </c:pt>
                <c:pt idx="6">
                  <c:v>1</c:v>
                </c:pt>
              </c:numCache>
            </c:numRef>
          </c:val>
          <c:extLst>
            <c:ext xmlns:c16="http://schemas.microsoft.com/office/drawing/2014/chart" uri="{C3380CC4-5D6E-409C-BE32-E72D297353CC}">
              <c16:uniqueId val="{0000000E-BAB0-49AC-9360-3A6FE3C97C1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b"/>
      <c:layout>
        <c:manualLayout>
          <c:xMode val="edge"/>
          <c:yMode val="edge"/>
          <c:x val="0.67289498129161629"/>
          <c:y val="0.13470530561086796"/>
          <c:w val="0.29809096354686643"/>
          <c:h val="0.82999302558297028"/>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003399"/>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6350" cap="flat" cmpd="sng" algn="ctr">
      <a:solidFill>
        <a:srgbClr val="07499A"/>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50475" cy="498773"/>
          </a:xfrm>
          <a:prstGeom prst="rect">
            <a:avLst/>
          </a:prstGeom>
        </p:spPr>
        <p:txBody>
          <a:bodyPr vert="horz" lIns="91563" tIns="45781" rIns="91563" bIns="45781" rtlCol="0"/>
          <a:lstStyle>
            <a:lvl1pPr algn="l">
              <a:defRPr sz="1200"/>
            </a:lvl1pPr>
          </a:lstStyle>
          <a:p>
            <a:endParaRPr lang="en-GB"/>
          </a:p>
        </p:txBody>
      </p:sp>
      <p:sp>
        <p:nvSpPr>
          <p:cNvPr id="3" name="Date Placeholder 2"/>
          <p:cNvSpPr>
            <a:spLocks noGrp="1"/>
          </p:cNvSpPr>
          <p:nvPr>
            <p:ph type="dt" sz="quarter" idx="1"/>
          </p:nvPr>
        </p:nvSpPr>
        <p:spPr>
          <a:xfrm>
            <a:off x="3856740" y="2"/>
            <a:ext cx="2950475" cy="498773"/>
          </a:xfrm>
          <a:prstGeom prst="rect">
            <a:avLst/>
          </a:prstGeom>
        </p:spPr>
        <p:txBody>
          <a:bodyPr vert="horz" lIns="91563" tIns="45781" rIns="91563" bIns="45781" rtlCol="0"/>
          <a:lstStyle>
            <a:lvl1pPr algn="r">
              <a:defRPr sz="1200"/>
            </a:lvl1pPr>
          </a:lstStyle>
          <a:p>
            <a:fld id="{FD63CC2E-FB01-43A1-8CD5-5B65221A7D97}" type="datetimeFigureOut">
              <a:rPr lang="en-GB" smtClean="0"/>
              <a:t>04/12/2023</a:t>
            </a:fld>
            <a:endParaRPr lang="en-GB"/>
          </a:p>
        </p:txBody>
      </p:sp>
      <p:sp>
        <p:nvSpPr>
          <p:cNvPr id="4" name="Footer Placeholder 3"/>
          <p:cNvSpPr>
            <a:spLocks noGrp="1"/>
          </p:cNvSpPr>
          <p:nvPr>
            <p:ph type="ftr" sz="quarter" idx="2"/>
          </p:nvPr>
        </p:nvSpPr>
        <p:spPr>
          <a:xfrm>
            <a:off x="2" y="9442155"/>
            <a:ext cx="2950475" cy="498772"/>
          </a:xfrm>
          <a:prstGeom prst="rect">
            <a:avLst/>
          </a:prstGeom>
        </p:spPr>
        <p:txBody>
          <a:bodyPr vert="horz" lIns="91563" tIns="45781" rIns="91563" bIns="45781" rtlCol="0" anchor="b"/>
          <a:lstStyle>
            <a:lvl1pPr algn="l">
              <a:defRPr sz="1200"/>
            </a:lvl1pPr>
          </a:lstStyle>
          <a:p>
            <a:endParaRPr lang="en-GB"/>
          </a:p>
        </p:txBody>
      </p:sp>
      <p:sp>
        <p:nvSpPr>
          <p:cNvPr id="5" name="Slide Number Placeholder 4"/>
          <p:cNvSpPr>
            <a:spLocks noGrp="1"/>
          </p:cNvSpPr>
          <p:nvPr>
            <p:ph type="sldNum" sz="quarter" idx="3"/>
          </p:nvPr>
        </p:nvSpPr>
        <p:spPr>
          <a:xfrm>
            <a:off x="3856740" y="9442155"/>
            <a:ext cx="2950475" cy="498772"/>
          </a:xfrm>
          <a:prstGeom prst="rect">
            <a:avLst/>
          </a:prstGeom>
        </p:spPr>
        <p:txBody>
          <a:bodyPr vert="horz" lIns="91563" tIns="45781" rIns="91563" bIns="45781" rtlCol="0" anchor="b"/>
          <a:lstStyle>
            <a:lvl1pPr algn="r">
              <a:defRPr sz="1200"/>
            </a:lvl1pPr>
          </a:lstStyle>
          <a:p>
            <a:fld id="{4731076A-F0C9-4BCB-AE41-AF077B14DA44}" type="slidenum">
              <a:rPr lang="en-GB" smtClean="0"/>
              <a:t>‹#›</a:t>
            </a:fld>
            <a:endParaRPr lang="en-GB"/>
          </a:p>
        </p:txBody>
      </p:sp>
    </p:spTree>
    <p:extLst>
      <p:ext uri="{BB962C8B-B14F-4D97-AF65-F5344CB8AC3E}">
        <p14:creationId xmlns:p14="http://schemas.microsoft.com/office/powerpoint/2010/main" val="3427726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51217" cy="497603"/>
          </a:xfrm>
          <a:prstGeom prst="rect">
            <a:avLst/>
          </a:prstGeom>
        </p:spPr>
        <p:txBody>
          <a:bodyPr vert="horz" lIns="91563" tIns="45781" rIns="91563" bIns="45781" rtlCol="0"/>
          <a:lstStyle>
            <a:lvl1pPr algn="l">
              <a:defRPr sz="1200"/>
            </a:lvl1pPr>
          </a:lstStyle>
          <a:p>
            <a:endParaRPr lang="en-GB"/>
          </a:p>
        </p:txBody>
      </p:sp>
      <p:sp>
        <p:nvSpPr>
          <p:cNvPr id="3" name="Date Placeholder 2"/>
          <p:cNvSpPr>
            <a:spLocks noGrp="1"/>
          </p:cNvSpPr>
          <p:nvPr>
            <p:ph type="dt" idx="1"/>
          </p:nvPr>
        </p:nvSpPr>
        <p:spPr>
          <a:xfrm>
            <a:off x="3855983" y="2"/>
            <a:ext cx="2951217" cy="497603"/>
          </a:xfrm>
          <a:prstGeom prst="rect">
            <a:avLst/>
          </a:prstGeom>
        </p:spPr>
        <p:txBody>
          <a:bodyPr vert="horz" lIns="91563" tIns="45781" rIns="91563" bIns="45781" rtlCol="0"/>
          <a:lstStyle>
            <a:lvl1pPr algn="r">
              <a:defRPr sz="1200"/>
            </a:lvl1pPr>
          </a:lstStyle>
          <a:p>
            <a:fld id="{54F62133-BA6D-4225-9ABE-1F431127E7C5}" type="datetimeFigureOut">
              <a:rPr lang="en-GB" smtClean="0"/>
              <a:t>04/12/2023</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563" tIns="45781" rIns="91563" bIns="45781" rtlCol="0" anchor="ctr"/>
          <a:lstStyle/>
          <a:p>
            <a:endParaRPr lang="en-GB"/>
          </a:p>
        </p:txBody>
      </p:sp>
      <p:sp>
        <p:nvSpPr>
          <p:cNvPr id="5" name="Notes Placeholder 4"/>
          <p:cNvSpPr>
            <a:spLocks noGrp="1"/>
          </p:cNvSpPr>
          <p:nvPr>
            <p:ph type="body" sz="quarter" idx="3"/>
          </p:nvPr>
        </p:nvSpPr>
        <p:spPr>
          <a:xfrm>
            <a:off x="680562" y="4783664"/>
            <a:ext cx="5447666" cy="3914050"/>
          </a:xfrm>
          <a:prstGeom prst="rect">
            <a:avLst/>
          </a:prstGeom>
        </p:spPr>
        <p:txBody>
          <a:bodyPr vert="horz" lIns="91563" tIns="45781" rIns="91563" bIns="4578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43322"/>
            <a:ext cx="2951217" cy="497603"/>
          </a:xfrm>
          <a:prstGeom prst="rect">
            <a:avLst/>
          </a:prstGeom>
        </p:spPr>
        <p:txBody>
          <a:bodyPr vert="horz" lIns="91563" tIns="45781" rIns="91563" bIns="45781" rtlCol="0" anchor="b"/>
          <a:lstStyle>
            <a:lvl1pPr algn="l">
              <a:defRPr sz="1200"/>
            </a:lvl1pPr>
          </a:lstStyle>
          <a:p>
            <a:endParaRPr lang="en-GB"/>
          </a:p>
        </p:txBody>
      </p:sp>
      <p:sp>
        <p:nvSpPr>
          <p:cNvPr id="7" name="Slide Number Placeholder 6"/>
          <p:cNvSpPr>
            <a:spLocks noGrp="1"/>
          </p:cNvSpPr>
          <p:nvPr>
            <p:ph type="sldNum" sz="quarter" idx="5"/>
          </p:nvPr>
        </p:nvSpPr>
        <p:spPr>
          <a:xfrm>
            <a:off x="3855983" y="9443322"/>
            <a:ext cx="2951217" cy="497603"/>
          </a:xfrm>
          <a:prstGeom prst="rect">
            <a:avLst/>
          </a:prstGeom>
        </p:spPr>
        <p:txBody>
          <a:bodyPr vert="horz" lIns="91563" tIns="45781" rIns="91563" bIns="45781" rtlCol="0" anchor="b"/>
          <a:lstStyle>
            <a:lvl1pPr algn="r">
              <a:defRPr sz="1200"/>
            </a:lvl1pPr>
          </a:lstStyle>
          <a:p>
            <a:fld id="{F833C4CB-BE14-4280-AD17-7132132A2C34}" type="slidenum">
              <a:rPr lang="en-GB" smtClean="0"/>
              <a:t>‹#›</a:t>
            </a:fld>
            <a:endParaRPr lang="en-GB"/>
          </a:p>
        </p:txBody>
      </p:sp>
    </p:spTree>
    <p:extLst>
      <p:ext uri="{BB962C8B-B14F-4D97-AF65-F5344CB8AC3E}">
        <p14:creationId xmlns:p14="http://schemas.microsoft.com/office/powerpoint/2010/main" val="106009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33C4CB-BE14-4280-AD17-7132132A2C34}" type="slidenum">
              <a:rPr lang="en-GB" smtClean="0"/>
              <a:t>1</a:t>
            </a:fld>
            <a:endParaRPr lang="en-GB"/>
          </a:p>
        </p:txBody>
      </p:sp>
    </p:spTree>
    <p:extLst>
      <p:ext uri="{BB962C8B-B14F-4D97-AF65-F5344CB8AC3E}">
        <p14:creationId xmlns:p14="http://schemas.microsoft.com/office/powerpoint/2010/main" val="3660775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33C4CB-BE14-4280-AD17-7132132A2C34}" type="slidenum">
              <a:rPr lang="en-GB" smtClean="0"/>
              <a:t>3</a:t>
            </a:fld>
            <a:endParaRPr lang="en-GB"/>
          </a:p>
        </p:txBody>
      </p:sp>
    </p:spTree>
    <p:extLst>
      <p:ext uri="{BB962C8B-B14F-4D97-AF65-F5344CB8AC3E}">
        <p14:creationId xmlns:p14="http://schemas.microsoft.com/office/powerpoint/2010/main" val="2188107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833C4CB-BE14-4280-AD17-7132132A2C34}" type="slidenum">
              <a:rPr lang="en-GB" smtClean="0"/>
              <a:t>4</a:t>
            </a:fld>
            <a:endParaRPr lang="en-GB"/>
          </a:p>
        </p:txBody>
      </p:sp>
    </p:spTree>
    <p:extLst>
      <p:ext uri="{BB962C8B-B14F-4D97-AF65-F5344CB8AC3E}">
        <p14:creationId xmlns:p14="http://schemas.microsoft.com/office/powerpoint/2010/main" val="4125394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493445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833C4CB-BE14-4280-AD17-7132132A2C34}" type="slidenum">
              <a:rPr lang="en-GB" smtClean="0"/>
              <a:t>9</a:t>
            </a:fld>
            <a:endParaRPr lang="en-GB"/>
          </a:p>
        </p:txBody>
      </p:sp>
    </p:spTree>
    <p:extLst>
      <p:ext uri="{BB962C8B-B14F-4D97-AF65-F5344CB8AC3E}">
        <p14:creationId xmlns:p14="http://schemas.microsoft.com/office/powerpoint/2010/main" val="1226189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833C4CB-BE14-4280-AD17-7132132A2C34}" type="slidenum">
              <a:rPr lang="en-GB" smtClean="0"/>
              <a:t>14</a:t>
            </a:fld>
            <a:endParaRPr lang="en-GB"/>
          </a:p>
        </p:txBody>
      </p:sp>
    </p:spTree>
    <p:extLst>
      <p:ext uri="{BB962C8B-B14F-4D97-AF65-F5344CB8AC3E}">
        <p14:creationId xmlns:p14="http://schemas.microsoft.com/office/powerpoint/2010/main" val="260862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33C4CB-BE14-4280-AD17-7132132A2C34}" type="slidenum">
              <a:rPr lang="en-GB" smtClean="0"/>
              <a:t>30</a:t>
            </a:fld>
            <a:endParaRPr lang="en-GB"/>
          </a:p>
        </p:txBody>
      </p:sp>
    </p:spTree>
    <p:extLst>
      <p:ext uri="{BB962C8B-B14F-4D97-AF65-F5344CB8AC3E}">
        <p14:creationId xmlns:p14="http://schemas.microsoft.com/office/powerpoint/2010/main" val="421719438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file://localhost/Volumes/XRAID/Equipo%20Rojo/EU-OSHA/18-0115%20PPT%20templates%20update/PNG/PORTADA-RESEARCH.png" TargetMode="External"/><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file://localhost/Volumes/XRAID/Equipo%20Rojo/EU-OSHA/18-0115%20PPT%20templates%20update/PNG/PORTADA-RESEARCH.png" TargetMode="External"/><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file://localhost/Volumes/XRAID/Equipo%20Rojo/EU-OSHA/18-0115%20PPT%20templates%20update/PNG/PORTADA-RESEARCH.png" TargetMode="External"/><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1.jp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file://localhost/Volumes/XRAID/Equipo%20Rojo/EU-OSHA/18-0115%20PPT%20templates%20update/PNG/PORTADA-RESEARCH.png" TargetMode="External"/><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8" name="PORTADA-RESEARCH.png" descr="/Volumes/XRAID/Equipo Rojo/EU-OSHA/18-0115 PPT templates update/PNG/PORTADA-RESEARCH.png"/>
          <p:cNvPicPr>
            <a:picLocks/>
          </p:cNvPicPr>
          <p:nvPr/>
        </p:nvPicPr>
        <p:blipFill>
          <a:blip r:embed="rId2" r:link="rId3">
            <a:extLst>
              <a:ext uri="{28A0092B-C50C-407E-A947-70E740481C1C}">
                <a14:useLocalDpi xmlns:a14="http://schemas.microsoft.com/office/drawing/2010/main" val="0"/>
              </a:ext>
            </a:extLst>
          </a:blip>
          <a:stretch>
            <a:fillRect/>
          </a:stretch>
        </p:blipFill>
        <p:spPr>
          <a:xfrm>
            <a:off x="-1588" y="0"/>
            <a:ext cx="9144000" cy="5144400"/>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US"/>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pic>
        <p:nvPicPr>
          <p:cNvPr id="14" name="Bild 2" descr="111004_EU-OSHA_PPT_Corporate logo.png"/>
          <p:cNvPicPr>
            <a:picLocks noChangeAspect="1"/>
          </p:cNvPicPr>
          <p:nvPr/>
        </p:nvPicPr>
        <p:blipFill>
          <a:blip r:embed="rId4" cstate="print"/>
          <a:srcRect/>
          <a:stretch>
            <a:fillRect/>
          </a:stretch>
        </p:blipFill>
        <p:spPr bwMode="auto">
          <a:xfrm>
            <a:off x="444501" y="4131469"/>
            <a:ext cx="959147" cy="542925"/>
          </a:xfrm>
          <a:prstGeom prst="rect">
            <a:avLst/>
          </a:prstGeom>
          <a:noFill/>
          <a:ln w="9525">
            <a:noFill/>
            <a:miter lim="800000"/>
            <a:headEnd/>
            <a:tailEnd/>
          </a:ln>
        </p:spPr>
      </p:pic>
      <p:pic>
        <p:nvPicPr>
          <p:cNvPr id="15" name="Bild 4" descr="111004_EU-OSHA_PPT_EU logo.png"/>
          <p:cNvPicPr>
            <a:picLocks noChangeAspect="1"/>
          </p:cNvPicPr>
          <p:nvPr/>
        </p:nvPicPr>
        <p:blipFill>
          <a:blip r:embed="rId5" cstate="print"/>
          <a:srcRect/>
          <a:stretch>
            <a:fillRect/>
          </a:stretch>
        </p:blipFill>
        <p:spPr bwMode="auto">
          <a:xfrm>
            <a:off x="7723909" y="4431506"/>
            <a:ext cx="372491" cy="242888"/>
          </a:xfrm>
          <a:prstGeom prst="rect">
            <a:avLst/>
          </a:prstGeom>
          <a:noFill/>
          <a:ln w="9525">
            <a:noFill/>
            <a:miter lim="800000"/>
            <a:headEnd/>
            <a:tailEnd/>
          </a:ln>
        </p:spPr>
      </p:pic>
      <p:sp>
        <p:nvSpPr>
          <p:cNvPr id="11"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675" dirty="0"/>
              <a:t>Safety and health at work is everyone’s concern. It’s good for you. It’s good for business.</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pic>
        <p:nvPicPr>
          <p:cNvPr id="16" name="Picture 15"/>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442512" y="-34497"/>
            <a:ext cx="694508" cy="5209298"/>
          </a:xfrm>
          <a:prstGeom prst="rect">
            <a:avLst/>
          </a:prstGeom>
        </p:spPr>
      </p:pic>
      <p:pic>
        <p:nvPicPr>
          <p:cNvPr id="17" name="Picture 16"/>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36512" y="-177784"/>
            <a:ext cx="9180512" cy="2750884"/>
          </a:xfrm>
          <a:prstGeom prst="rect">
            <a:avLst/>
          </a:prstGeom>
        </p:spPr>
      </p:pic>
    </p:spTree>
    <p:extLst>
      <p:ext uri="{BB962C8B-B14F-4D97-AF65-F5344CB8AC3E}">
        <p14:creationId xmlns:p14="http://schemas.microsoft.com/office/powerpoint/2010/main" val="3598383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US"/>
              <a:t>Click to edit Master title style</a:t>
            </a:r>
            <a:endParaRPr lang="en-US" dirty="0"/>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Tree>
    <p:extLst>
      <p:ext uri="{BB962C8B-B14F-4D97-AF65-F5344CB8AC3E}">
        <p14:creationId xmlns:p14="http://schemas.microsoft.com/office/powerpoint/2010/main" val="2600734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US"/>
              <a:t>Click to edit Master title style</a:t>
            </a:r>
            <a:endParaRPr lang="en-US" dirty="0"/>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US"/>
              <a:t>Click icon to add picture</a:t>
            </a:r>
            <a:endParaRPr lang="en-US" dirty="0"/>
          </a:p>
        </p:txBody>
      </p:sp>
    </p:spTree>
    <p:extLst>
      <p:ext uri="{BB962C8B-B14F-4D97-AF65-F5344CB8AC3E}">
        <p14:creationId xmlns:p14="http://schemas.microsoft.com/office/powerpoint/2010/main" val="2133424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37564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0001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457200" y="4767263"/>
            <a:ext cx="2133600" cy="273844"/>
          </a:xfrm>
          <a:prstGeom prst="rect">
            <a:avLst/>
          </a:prstGeom>
        </p:spPr>
        <p:txBody>
          <a:bodyPr/>
          <a:lstStyle>
            <a:lvl1pPr>
              <a:defRPr/>
            </a:lvl1pPr>
          </a:lstStyle>
          <a:p>
            <a:pPr>
              <a:defRPr/>
            </a:pPr>
            <a:fld id="{8AB5DB9F-9970-41C3-AED9-E4403E188927}" type="datetimeFigureOut">
              <a:rPr lang="nl-NL"/>
              <a:pPr>
                <a:defRPr/>
              </a:pPr>
              <a:t>4-12-2023</a:t>
            </a:fld>
            <a:endParaRPr lang="nl-NL"/>
          </a:p>
        </p:txBody>
      </p:sp>
      <p:sp>
        <p:nvSpPr>
          <p:cNvPr id="5" name="Tijdelijke aanduiding voor voettekst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A045C468-3A06-4B4D-91EE-47039CFF6E3B}" type="slidenum">
              <a:rPr lang="nl-NL"/>
              <a:pPr>
                <a:defRPr/>
              </a:pPr>
              <a:t>‹#›</a:t>
            </a:fld>
            <a:endParaRPr lang="nl-NL"/>
          </a:p>
        </p:txBody>
      </p:sp>
    </p:spTree>
    <p:extLst>
      <p:ext uri="{BB962C8B-B14F-4D97-AF65-F5344CB8AC3E}">
        <p14:creationId xmlns:p14="http://schemas.microsoft.com/office/powerpoint/2010/main" val="3627772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162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US"/>
              <a:t>Click to edit Master title style</a:t>
            </a:r>
            <a:endParaRPr lang="en-US" dirty="0"/>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pic>
        <p:nvPicPr>
          <p:cNvPr id="13" name="PORTADA-RESEARCH.png" descr="/Volumes/XRAID/Equipo Rojo/EU-OSHA/18-0115 PPT templates update/PNG/PORTADA-RESEARCH.png"/>
          <p:cNvPicPr>
            <a:picLocks/>
          </p:cNvPicPr>
          <p:nvPr/>
        </p:nvPicPr>
        <p:blipFill>
          <a:blip r:embed="rId2" r:link="rId3">
            <a:extLst>
              <a:ext uri="{28A0092B-C50C-407E-A947-70E740481C1C}">
                <a14:useLocalDpi xmlns:a14="http://schemas.microsoft.com/office/drawing/2010/main" val="0"/>
              </a:ext>
            </a:extLst>
          </a:blip>
          <a:stretch>
            <a:fillRect/>
          </a:stretch>
        </p:blipFill>
        <p:spPr>
          <a:xfrm>
            <a:off x="-1588" y="0"/>
            <a:ext cx="9144000" cy="5144400"/>
          </a:xfrm>
          <a:prstGeom prst="rect">
            <a:avLst/>
          </a:prstGeom>
        </p:spPr>
      </p:pic>
      <p:pic>
        <p:nvPicPr>
          <p:cNvPr id="14" name="Bild 2" descr="111004_EU-OSHA_PPT_Corporate logo.png"/>
          <p:cNvPicPr>
            <a:picLocks noChangeAspect="1"/>
          </p:cNvPicPr>
          <p:nvPr/>
        </p:nvPicPr>
        <p:blipFill>
          <a:blip r:embed="rId4" cstate="print"/>
          <a:srcRect/>
          <a:stretch>
            <a:fillRect/>
          </a:stretch>
        </p:blipFill>
        <p:spPr bwMode="auto">
          <a:xfrm>
            <a:off x="444501" y="4131469"/>
            <a:ext cx="959147" cy="542925"/>
          </a:xfrm>
          <a:prstGeom prst="rect">
            <a:avLst/>
          </a:prstGeom>
          <a:noFill/>
          <a:ln w="9525">
            <a:noFill/>
            <a:miter lim="800000"/>
            <a:headEnd/>
            <a:tailEnd/>
          </a:ln>
        </p:spPr>
      </p:pic>
      <p:pic>
        <p:nvPicPr>
          <p:cNvPr id="15" name="Bild 4" descr="111004_EU-OSHA_PPT_EU logo.png"/>
          <p:cNvPicPr>
            <a:picLocks noChangeAspect="1"/>
          </p:cNvPicPr>
          <p:nvPr/>
        </p:nvPicPr>
        <p:blipFill>
          <a:blip r:embed="rId5" cstate="print"/>
          <a:srcRect/>
          <a:stretch>
            <a:fillRect/>
          </a:stretch>
        </p:blipFill>
        <p:spPr bwMode="auto">
          <a:xfrm>
            <a:off x="7723909" y="4431506"/>
            <a:ext cx="372491" cy="242888"/>
          </a:xfrm>
          <a:prstGeom prst="rect">
            <a:avLst/>
          </a:prstGeom>
          <a:noFill/>
          <a:ln w="9525">
            <a:noFill/>
            <a:miter lim="800000"/>
            <a:headEnd/>
            <a:tailEnd/>
          </a:ln>
        </p:spPr>
      </p:pic>
      <p:sp>
        <p:nvSpPr>
          <p:cNvPr id="16"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675" dirty="0"/>
              <a:t>Safety and health at work is everyone’s concern. It’s good for you. It’s good for business.</a:t>
            </a:r>
          </a:p>
        </p:txBody>
      </p:sp>
      <p:pic>
        <p:nvPicPr>
          <p:cNvPr id="9" name="PORTADA-RESEARCH.png" descr="/Volumes/XRAID/Equipo Rojo/EU-OSHA/18-0115 PPT templates update/PNG/PORTADA-RESEARCH.png"/>
          <p:cNvPicPr>
            <a:picLocks/>
          </p:cNvPicPr>
          <p:nvPr userDrawn="1"/>
        </p:nvPicPr>
        <p:blipFill>
          <a:blip r:embed="rId2" r:link="rId3" cstate="email">
            <a:extLst>
              <a:ext uri="{28A0092B-C50C-407E-A947-70E740481C1C}">
                <a14:useLocalDpi xmlns:a14="http://schemas.microsoft.com/office/drawing/2010/main"/>
              </a:ext>
            </a:extLst>
          </a:blip>
          <a:stretch>
            <a:fillRect/>
          </a:stretch>
        </p:blipFill>
        <p:spPr>
          <a:xfrm>
            <a:off x="-1588" y="0"/>
            <a:ext cx="9144000" cy="5144400"/>
          </a:xfrm>
          <a:prstGeom prst="rect">
            <a:avLst/>
          </a:prstGeom>
        </p:spPr>
      </p:pic>
      <p:pic>
        <p:nvPicPr>
          <p:cNvPr id="10" name="Bild 2" descr="111004_EU-OSHA_PPT_Corporate logo.png"/>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444501" y="4131469"/>
            <a:ext cx="959147" cy="542925"/>
          </a:xfrm>
          <a:prstGeom prst="rect">
            <a:avLst/>
          </a:prstGeom>
          <a:noFill/>
          <a:ln w="9525">
            <a:noFill/>
            <a:miter lim="800000"/>
            <a:headEnd/>
            <a:tailEnd/>
          </a:ln>
        </p:spPr>
      </p:pic>
      <p:pic>
        <p:nvPicPr>
          <p:cNvPr id="11" name="Bild 4" descr="111004_EU-OSHA_PPT_EU logo.png"/>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7723909" y="4431506"/>
            <a:ext cx="372491" cy="242888"/>
          </a:xfrm>
          <a:prstGeom prst="rect">
            <a:avLst/>
          </a:prstGeom>
          <a:noFill/>
          <a:ln w="9525">
            <a:noFill/>
            <a:miter lim="800000"/>
            <a:headEnd/>
            <a:tailEnd/>
          </a:ln>
        </p:spPr>
      </p:pic>
      <p:sp>
        <p:nvSpPr>
          <p:cNvPr id="12" name="Textplatzhalter 2"/>
          <p:cNvSpPr txBox="1">
            <a:spLocks/>
          </p:cNvSpPr>
          <p:nvPr userDrawn="1"/>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675" dirty="0"/>
              <a:t>Safety and health at work is everyone’s concern. It’s good for you. It’s good for business.</a:t>
            </a:r>
          </a:p>
        </p:txBody>
      </p:sp>
    </p:spTree>
    <p:extLst>
      <p:ext uri="{BB962C8B-B14F-4D97-AF65-F5344CB8AC3E}">
        <p14:creationId xmlns:p14="http://schemas.microsoft.com/office/powerpoint/2010/main" val="661627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Image 2 Title Slide">
    <p:spTree>
      <p:nvGrpSpPr>
        <p:cNvPr id="1" name=""/>
        <p:cNvGrpSpPr/>
        <p:nvPr/>
      </p:nvGrpSpPr>
      <p:grpSpPr>
        <a:xfrm>
          <a:off x="0" y="0"/>
          <a:ext cx="0" cy="0"/>
          <a:chOff x="0" y="0"/>
          <a:chExt cx="0" cy="0"/>
        </a:xfrm>
      </p:grpSpPr>
      <p:pic>
        <p:nvPicPr>
          <p:cNvPr id="16" name="PORTADA-RESEARCH.png" descr="/Volumes/XRAID/Equipo Rojo/EU-OSHA/18-0115 PPT templates update/PNG/PORTADA-RESEARCH.png"/>
          <p:cNvPicPr>
            <a:picLocks/>
          </p:cNvPicPr>
          <p:nvPr/>
        </p:nvPicPr>
        <p:blipFill>
          <a:blip r:embed="rId2" r:link="rId3">
            <a:extLst>
              <a:ext uri="{28A0092B-C50C-407E-A947-70E740481C1C}">
                <a14:useLocalDpi xmlns:a14="http://schemas.microsoft.com/office/drawing/2010/main" val="0"/>
              </a:ext>
            </a:extLst>
          </a:blip>
          <a:stretch>
            <a:fillRect/>
          </a:stretch>
        </p:blipFill>
        <p:spPr>
          <a:xfrm>
            <a:off x="-1588" y="0"/>
            <a:ext cx="9144000" cy="5144400"/>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US"/>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2550319"/>
          </a:xfrm>
          <a:prstGeom prst="rect">
            <a:avLst/>
          </a:prstGeom>
        </p:spPr>
      </p:pic>
      <p:pic>
        <p:nvPicPr>
          <p:cNvPr id="14" name="Bild 2" descr="111004_EU-OSHA_PPT_Corporate logo.png"/>
          <p:cNvPicPr>
            <a:picLocks noChangeAspect="1"/>
          </p:cNvPicPr>
          <p:nvPr/>
        </p:nvPicPr>
        <p:blipFill>
          <a:blip r:embed="rId5" cstate="print"/>
          <a:srcRect/>
          <a:stretch>
            <a:fillRect/>
          </a:stretch>
        </p:blipFill>
        <p:spPr bwMode="auto">
          <a:xfrm>
            <a:off x="444501" y="4131469"/>
            <a:ext cx="959147" cy="542925"/>
          </a:xfrm>
          <a:prstGeom prst="rect">
            <a:avLst/>
          </a:prstGeom>
          <a:noFill/>
          <a:ln w="9525">
            <a:noFill/>
            <a:miter lim="800000"/>
            <a:headEnd/>
            <a:tailEnd/>
          </a:ln>
        </p:spPr>
      </p:pic>
      <p:pic>
        <p:nvPicPr>
          <p:cNvPr id="15" name="Bild 4" descr="111004_EU-OSHA_PPT_EU logo.png"/>
          <p:cNvPicPr>
            <a:picLocks noChangeAspect="1"/>
          </p:cNvPicPr>
          <p:nvPr/>
        </p:nvPicPr>
        <p:blipFill>
          <a:blip r:embed="rId6" cstate="print"/>
          <a:srcRect/>
          <a:stretch>
            <a:fillRect/>
          </a:stretch>
        </p:blipFill>
        <p:spPr bwMode="auto">
          <a:xfrm>
            <a:off x="7723909" y="4431506"/>
            <a:ext cx="372491" cy="242888"/>
          </a:xfrm>
          <a:prstGeom prst="rect">
            <a:avLst/>
          </a:prstGeom>
          <a:noFill/>
          <a:ln w="9525">
            <a:noFill/>
            <a:miter lim="800000"/>
            <a:headEnd/>
            <a:tailEnd/>
          </a:ln>
        </p:spPr>
      </p:pic>
      <p:sp>
        <p:nvSpPr>
          <p:cNvPr id="18"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675" dirty="0"/>
              <a:t>Safety and health at work is everyone’s concern. It’s good for you. It’s good for business.</a:t>
            </a:r>
          </a:p>
        </p:txBody>
      </p:sp>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pic>
        <p:nvPicPr>
          <p:cNvPr id="11" name="PORTADA-RESEARCH.png" descr="/Volumes/XRAID/Equipo Rojo/EU-OSHA/18-0115 PPT templates update/PNG/PORTADA-RESEARCH.png"/>
          <p:cNvPicPr>
            <a:picLocks/>
          </p:cNvPicPr>
          <p:nvPr userDrawn="1"/>
        </p:nvPicPr>
        <p:blipFill>
          <a:blip r:embed="rId2" r:link="rId3" cstate="email">
            <a:extLst>
              <a:ext uri="{28A0092B-C50C-407E-A947-70E740481C1C}">
                <a14:useLocalDpi xmlns:a14="http://schemas.microsoft.com/office/drawing/2010/main"/>
              </a:ext>
            </a:extLst>
          </a:blip>
          <a:stretch>
            <a:fillRect/>
          </a:stretch>
        </p:blipFill>
        <p:spPr>
          <a:xfrm>
            <a:off x="-1588" y="0"/>
            <a:ext cx="9144000" cy="5144400"/>
          </a:xfrm>
          <a:prstGeom prst="rect">
            <a:avLst/>
          </a:prstGeom>
        </p:spPr>
      </p:pic>
      <p:sp>
        <p:nvSpPr>
          <p:cNvPr id="12" name="Textplatzhalter 2"/>
          <p:cNvSpPr txBox="1">
            <a:spLocks/>
          </p:cNvSpPr>
          <p:nvPr userDrawn="1"/>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675" dirty="0"/>
              <a:t>Safety and health at work is everyone’s concern. It’s good for you. It’s good for business.</a:t>
            </a:r>
          </a:p>
        </p:txBody>
      </p:sp>
      <p:pic>
        <p:nvPicPr>
          <p:cNvPr id="17" name="Picture 16"/>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8442512" y="-34497"/>
            <a:ext cx="694508" cy="5209298"/>
          </a:xfrm>
          <a:prstGeom prst="rect">
            <a:avLst/>
          </a:prstGeom>
        </p:spPr>
      </p:pic>
    </p:spTree>
    <p:extLst>
      <p:ext uri="{BB962C8B-B14F-4D97-AF65-F5344CB8AC3E}">
        <p14:creationId xmlns:p14="http://schemas.microsoft.com/office/powerpoint/2010/main" val="291248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Image 3 Title Slide">
    <p:spTree>
      <p:nvGrpSpPr>
        <p:cNvPr id="1" name=""/>
        <p:cNvGrpSpPr/>
        <p:nvPr/>
      </p:nvGrpSpPr>
      <p:grpSpPr>
        <a:xfrm>
          <a:off x="0" y="0"/>
          <a:ext cx="0" cy="0"/>
          <a:chOff x="0" y="0"/>
          <a:chExt cx="0" cy="0"/>
        </a:xfrm>
      </p:grpSpPr>
      <p:pic>
        <p:nvPicPr>
          <p:cNvPr id="16" name="PORTADA-RESEARCH.png" descr="/Volumes/XRAID/Equipo Rojo/EU-OSHA/18-0115 PPT templates update/PNG/PORTADA-RESEARCH.png"/>
          <p:cNvPicPr>
            <a:picLocks/>
          </p:cNvPicPr>
          <p:nvPr/>
        </p:nvPicPr>
        <p:blipFill>
          <a:blip r:embed="rId2" r:link="rId3">
            <a:extLst>
              <a:ext uri="{28A0092B-C50C-407E-A947-70E740481C1C}">
                <a14:useLocalDpi xmlns:a14="http://schemas.microsoft.com/office/drawing/2010/main" val="0"/>
              </a:ext>
            </a:extLst>
          </a:blip>
          <a:stretch>
            <a:fillRect/>
          </a:stretch>
        </p:blipFill>
        <p:spPr>
          <a:xfrm>
            <a:off x="-1588" y="0"/>
            <a:ext cx="9144000" cy="5144400"/>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US"/>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2550319"/>
          </a:xfrm>
          <a:prstGeom prst="rect">
            <a:avLst/>
          </a:prstGeom>
        </p:spPr>
      </p:pic>
      <p:pic>
        <p:nvPicPr>
          <p:cNvPr id="14" name="Bild 2" descr="111004_EU-OSHA_PPT_Corporate logo.png"/>
          <p:cNvPicPr>
            <a:picLocks noChangeAspect="1"/>
          </p:cNvPicPr>
          <p:nvPr/>
        </p:nvPicPr>
        <p:blipFill>
          <a:blip r:embed="rId5" cstate="print"/>
          <a:srcRect/>
          <a:stretch>
            <a:fillRect/>
          </a:stretch>
        </p:blipFill>
        <p:spPr bwMode="auto">
          <a:xfrm>
            <a:off x="444501" y="4131469"/>
            <a:ext cx="959147" cy="542925"/>
          </a:xfrm>
          <a:prstGeom prst="rect">
            <a:avLst/>
          </a:prstGeom>
          <a:noFill/>
          <a:ln w="9525">
            <a:noFill/>
            <a:miter lim="800000"/>
            <a:headEnd/>
            <a:tailEnd/>
          </a:ln>
        </p:spPr>
      </p:pic>
      <p:pic>
        <p:nvPicPr>
          <p:cNvPr id="15" name="Bild 4" descr="111004_EU-OSHA_PPT_EU logo.png"/>
          <p:cNvPicPr>
            <a:picLocks noChangeAspect="1"/>
          </p:cNvPicPr>
          <p:nvPr/>
        </p:nvPicPr>
        <p:blipFill>
          <a:blip r:embed="rId6" cstate="print"/>
          <a:srcRect/>
          <a:stretch>
            <a:fillRect/>
          </a:stretch>
        </p:blipFill>
        <p:spPr bwMode="auto">
          <a:xfrm>
            <a:off x="7723909" y="4431506"/>
            <a:ext cx="372491" cy="242888"/>
          </a:xfrm>
          <a:prstGeom prst="rect">
            <a:avLst/>
          </a:prstGeom>
          <a:noFill/>
          <a:ln w="9525">
            <a:noFill/>
            <a:miter lim="800000"/>
            <a:headEnd/>
            <a:tailEnd/>
          </a:ln>
        </p:spPr>
      </p:pic>
      <p:sp>
        <p:nvSpPr>
          <p:cNvPr id="18"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675" dirty="0"/>
              <a:t>Safety and health at work is everyone’s concern. It’s good for you. It’s good for business.</a:t>
            </a:r>
          </a:p>
        </p:txBody>
      </p:sp>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pic>
        <p:nvPicPr>
          <p:cNvPr id="11" name="PORTADA-RESEARCH.png" descr="/Volumes/XRAID/Equipo Rojo/EU-OSHA/18-0115 PPT templates update/PNG/PORTADA-RESEARCH.png"/>
          <p:cNvPicPr>
            <a:picLocks/>
          </p:cNvPicPr>
          <p:nvPr userDrawn="1"/>
        </p:nvPicPr>
        <p:blipFill>
          <a:blip r:embed="rId2" r:link="rId3" cstate="email">
            <a:extLst>
              <a:ext uri="{28A0092B-C50C-407E-A947-70E740481C1C}">
                <a14:useLocalDpi xmlns:a14="http://schemas.microsoft.com/office/drawing/2010/main"/>
              </a:ext>
            </a:extLst>
          </a:blip>
          <a:stretch>
            <a:fillRect/>
          </a:stretch>
        </p:blipFill>
        <p:spPr>
          <a:xfrm>
            <a:off x="-1588" y="0"/>
            <a:ext cx="9144000" cy="5144400"/>
          </a:xfrm>
          <a:prstGeom prst="rect">
            <a:avLst/>
          </a:prstGeom>
        </p:spPr>
      </p:pic>
      <p:sp>
        <p:nvSpPr>
          <p:cNvPr id="12" name="Textplatzhalter 2"/>
          <p:cNvSpPr txBox="1">
            <a:spLocks/>
          </p:cNvSpPr>
          <p:nvPr userDrawn="1"/>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675" dirty="0"/>
              <a:t>Safety and health at work is everyone’s concern. It’s good for you. It’s good for business.</a:t>
            </a:r>
          </a:p>
        </p:txBody>
      </p:sp>
      <p:pic>
        <p:nvPicPr>
          <p:cNvPr id="17" name="Picture 16"/>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8442512" y="-34497"/>
            <a:ext cx="694508" cy="5209298"/>
          </a:xfrm>
          <a:prstGeom prst="rect">
            <a:avLst/>
          </a:prstGeom>
        </p:spPr>
      </p:pic>
    </p:spTree>
    <p:extLst>
      <p:ext uri="{BB962C8B-B14F-4D97-AF65-F5344CB8AC3E}">
        <p14:creationId xmlns:p14="http://schemas.microsoft.com/office/powerpoint/2010/main" val="2821451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35448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6724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20512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307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file://localhost/Volumes/XRAID/Equipo%20Rojo/EU-OSHA/18-0115%20PPT%20templates%20update/PNG/FONDO-PATRON-RESEARCH.png" TargetMode="Externa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FONDO-PATRON-RESEARCH.png" descr="/Volumes/XRAID/Equipo Rojo/EU-OSHA/18-0115 PPT templates update/PNG/FONDO-PATRON-RESEARCH.png"/>
          <p:cNvPicPr>
            <a:picLocks/>
          </p:cNvPicPr>
          <p:nvPr/>
        </p:nvPicPr>
        <p:blipFill>
          <a:blip r:embed="rId16" r:link="rId17">
            <a:extLst>
              <a:ext uri="{28A0092B-C50C-407E-A947-70E740481C1C}">
                <a14:useLocalDpi xmlns:a14="http://schemas.microsoft.com/office/drawing/2010/main" val="0"/>
              </a:ext>
            </a:extLst>
          </a:blip>
          <a:stretch>
            <a:fillRect/>
          </a:stretch>
        </p:blipFill>
        <p:spPr>
          <a:xfrm>
            <a:off x="0" y="0"/>
            <a:ext cx="9180000" cy="5144400"/>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9"/>
          <p:cNvSpPr txBox="1">
            <a:spLocks/>
          </p:cNvSpPr>
          <p:nvPr/>
        </p:nvSpPr>
        <p:spPr>
          <a:xfrm>
            <a:off x="8534024" y="4879662"/>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a:t>
            </a:fld>
            <a:endParaRPr lang="en-GB" sz="750" baseline="0" dirty="0"/>
          </a:p>
        </p:txBody>
      </p:sp>
      <p:sp>
        <p:nvSpPr>
          <p:cNvPr id="11" name="Rectangle 11"/>
          <p:cNvSpPr>
            <a:spLocks noChangeArrowheads="1"/>
          </p:cNvSpPr>
          <p:nvPr/>
        </p:nvSpPr>
        <p:spPr bwMode="auto">
          <a:xfrm>
            <a:off x="2268539" y="4857751"/>
            <a:ext cx="5830887" cy="78581"/>
          </a:xfrm>
          <a:prstGeom prst="rect">
            <a:avLst/>
          </a:prstGeom>
          <a:noFill/>
          <a:ln w="9525">
            <a:noFill/>
            <a:miter lim="800000"/>
            <a:headEnd/>
            <a:tailEnd/>
          </a:ln>
        </p:spPr>
        <p:txBody>
          <a:bodyPr lIns="0" tIns="0" rIns="0" bIns="0">
            <a:prstTxWarp prst="textNoShape">
              <a:avLst/>
            </a:prstTxWarp>
          </a:bodyPr>
          <a:lstStyle/>
          <a:p>
            <a:pPr algn="r">
              <a:lnSpc>
                <a:spcPct val="90000"/>
              </a:lnSpc>
              <a:spcBef>
                <a:spcPct val="30000"/>
              </a:spcBef>
              <a:buClr>
                <a:srgbClr val="00529F"/>
              </a:buClr>
              <a:defRPr/>
            </a:pPr>
            <a:r>
              <a:rPr lang="en-GB" sz="675" b="1" noProof="0" dirty="0">
                <a:solidFill>
                  <a:schemeClr val="tx2"/>
                </a:solidFill>
                <a:latin typeface="Arial" charset="0"/>
                <a:ea typeface="ＭＳ Ｐゴシック" charset="-128"/>
                <a:cs typeface="ＭＳ Ｐゴシック" charset="-128"/>
              </a:rPr>
              <a:t>http://osha.europa.eu</a:t>
            </a:r>
          </a:p>
        </p:txBody>
      </p:sp>
      <p:pic>
        <p:nvPicPr>
          <p:cNvPr id="9" name="Bild 3" descr="111004_EU-OSHA_PPT_Corporate logo_inner slide.png"/>
          <p:cNvPicPr>
            <a:picLocks noChangeAspect="1"/>
          </p:cNvPicPr>
          <p:nvPr/>
        </p:nvPicPr>
        <p:blipFill>
          <a:blip r:embed="rId18" cstate="print"/>
          <a:srcRect/>
          <a:stretch>
            <a:fillRect/>
          </a:stretch>
        </p:blipFill>
        <p:spPr bwMode="auto">
          <a:xfrm>
            <a:off x="442913" y="4705350"/>
            <a:ext cx="816719" cy="233363"/>
          </a:xfrm>
          <a:prstGeom prst="rect">
            <a:avLst/>
          </a:prstGeom>
          <a:noFill/>
          <a:ln w="9525">
            <a:noFill/>
            <a:miter lim="800000"/>
            <a:headEnd/>
            <a:tailEnd/>
          </a:ln>
        </p:spPr>
      </p:pic>
    </p:spTree>
    <p:extLst>
      <p:ext uri="{BB962C8B-B14F-4D97-AF65-F5344CB8AC3E}">
        <p14:creationId xmlns:p14="http://schemas.microsoft.com/office/powerpoint/2010/main" val="3926854707"/>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Lst>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osha.europa.eu/en/themes/digitalisation-work"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s://osha.europa.eu/en/publications/advanced-robotics-artificial-intelligence-and-automation-tasks-definitions-uses-policies-and-strategies-and-occupational-safety-and-health" TargetMode="External"/><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hyperlink" Target="https://osha.europa.eu/en/publications/artificial-intelligence-advanced-robotics-and-automation-tasks-work-taxonomy-policies-and-strategies-europe" TargetMode="External"/><Relationship Id="rId5" Type="http://schemas.openxmlformats.org/officeDocument/2006/relationships/hyperlink" Target="https://osha.europa.eu/en/publications/impact-artificial-intelligence-occupational-safety-and-health" TargetMode="External"/><Relationship Id="rId4" Type="http://schemas.openxmlformats.org/officeDocument/2006/relationships/hyperlink" Target="https://osha.europa.eu/en/publications/digitalisation-and-occupational-safety-and-health-eu-osha-research-programm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digital-strategy.ec.europa.eu/en/library/definition-artificial-intelligence-main-capabilities-and-scientific-disciplin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998068"/>
            <a:ext cx="8280920" cy="864096"/>
          </a:xfrm>
        </p:spPr>
        <p:txBody>
          <a:bodyPr/>
          <a:lstStyle/>
          <a:p>
            <a:pPr algn="ctr">
              <a:lnSpc>
                <a:spcPct val="150000"/>
              </a:lnSpc>
              <a:spcBef>
                <a:spcPts val="1200"/>
              </a:spcBef>
              <a:spcAft>
                <a:spcPts val="1200"/>
              </a:spcAft>
            </a:pPr>
            <a:r>
              <a:rPr lang="en-GB" sz="1600" dirty="0"/>
              <a:t>Advanced robotics, artificial intelligence and the automation of tasks: definitions, uses, policies and strategies and occupational safety and health</a:t>
            </a:r>
            <a:br>
              <a:rPr lang="en-GB" dirty="0"/>
            </a:br>
            <a:endParaRPr lang="en-GB" sz="1100" noProof="0" dirty="0"/>
          </a:p>
        </p:txBody>
      </p:sp>
    </p:spTree>
    <p:extLst>
      <p:ext uri="{BB962C8B-B14F-4D97-AF65-F5344CB8AC3E}">
        <p14:creationId xmlns:p14="http://schemas.microsoft.com/office/powerpoint/2010/main" val="1306562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135000"/>
            <a:ext cx="8226455" cy="367200"/>
          </a:xfrm>
        </p:spPr>
        <p:txBody>
          <a:bodyPr/>
          <a:lstStyle/>
          <a:p>
            <a:r>
              <a:rPr lang="en-GB" sz="1600" dirty="0"/>
              <a:t>Taxonomy for AI-based systems and advanced robotics for the automation of tasks</a:t>
            </a:r>
          </a:p>
        </p:txBody>
      </p:sp>
      <p:pic>
        <p:nvPicPr>
          <p:cNvPr id="4" name="Picture 3"/>
          <p:cNvPicPr/>
          <p:nvPr/>
        </p:nvPicPr>
        <p:blipFill>
          <a:blip r:embed="rId2"/>
          <a:stretch>
            <a:fillRect/>
          </a:stretch>
        </p:blipFill>
        <p:spPr>
          <a:xfrm>
            <a:off x="1763688" y="699542"/>
            <a:ext cx="5382275" cy="4361725"/>
          </a:xfrm>
          <a:prstGeom prst="rect">
            <a:avLst/>
          </a:prstGeom>
        </p:spPr>
      </p:pic>
    </p:spTree>
    <p:extLst>
      <p:ext uri="{BB962C8B-B14F-4D97-AF65-F5344CB8AC3E}">
        <p14:creationId xmlns:p14="http://schemas.microsoft.com/office/powerpoint/2010/main" val="1538478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51470"/>
            <a:ext cx="8226455" cy="524378"/>
          </a:xfrm>
        </p:spPr>
        <p:txBody>
          <a:bodyPr/>
          <a:lstStyle/>
          <a:p>
            <a:r>
              <a:rPr lang="en-GB" dirty="0"/>
              <a:t>Mapping of current and potential uses: Automation of cognitive tasks</a:t>
            </a:r>
          </a:p>
        </p:txBody>
      </p:sp>
      <p:sp>
        <p:nvSpPr>
          <p:cNvPr id="3" name="Content Placeholder 2"/>
          <p:cNvSpPr>
            <a:spLocks noGrp="1"/>
          </p:cNvSpPr>
          <p:nvPr>
            <p:ph sz="half" idx="1"/>
          </p:nvPr>
        </p:nvSpPr>
        <p:spPr>
          <a:xfrm>
            <a:off x="450000" y="837000"/>
            <a:ext cx="7722400" cy="3645000"/>
          </a:xfrm>
        </p:spPr>
        <p:txBody>
          <a:bodyPr>
            <a:normAutofit/>
          </a:bodyPr>
          <a:lstStyle/>
          <a:p>
            <a:endParaRPr lang="en-US" dirty="0"/>
          </a:p>
          <a:p>
            <a:endParaRPr lang="en-GB" dirty="0"/>
          </a:p>
        </p:txBody>
      </p:sp>
      <p:graphicFrame>
        <p:nvGraphicFramePr>
          <p:cNvPr id="4" name="Diagramm 3">
            <a:extLst>
              <a:ext uri="{FF2B5EF4-FFF2-40B4-BE49-F238E27FC236}">
                <a16:creationId xmlns:a16="http://schemas.microsoft.com/office/drawing/2014/main" id="{D7D3FE48-5C2B-4822-AA64-B703C84D24F7}"/>
              </a:ext>
            </a:extLst>
          </p:cNvPr>
          <p:cNvGraphicFramePr/>
          <p:nvPr>
            <p:extLst>
              <p:ext uri="{D42A27DB-BD31-4B8C-83A1-F6EECF244321}">
                <p14:modId xmlns:p14="http://schemas.microsoft.com/office/powerpoint/2010/main" val="3261302"/>
              </p:ext>
            </p:extLst>
          </p:nvPr>
        </p:nvGraphicFramePr>
        <p:xfrm>
          <a:off x="1101013" y="699902"/>
          <a:ext cx="6135283" cy="378209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242889" y="4083918"/>
            <a:ext cx="2160240" cy="369332"/>
          </a:xfrm>
          <a:prstGeom prst="rect">
            <a:avLst/>
          </a:prstGeom>
          <a:noFill/>
        </p:spPr>
        <p:txBody>
          <a:bodyPr wrap="square" rtlCol="0">
            <a:spAutoFit/>
          </a:bodyPr>
          <a:lstStyle/>
          <a:p>
            <a:r>
              <a:rPr lang="en-US" sz="900" dirty="0"/>
              <a:t>NACE sector distribution    </a:t>
            </a:r>
          </a:p>
          <a:p>
            <a:r>
              <a:rPr lang="en-US" sz="900" dirty="0"/>
              <a:t>according to scientific </a:t>
            </a:r>
            <a:r>
              <a:rPr lang="en-US" sz="900" b="1" dirty="0"/>
              <a:t>literature</a:t>
            </a:r>
            <a:endParaRPr lang="en-GB" sz="900" b="1" dirty="0"/>
          </a:p>
        </p:txBody>
      </p:sp>
      <p:sp>
        <p:nvSpPr>
          <p:cNvPr id="6" name="TextBox 5"/>
          <p:cNvSpPr txBox="1"/>
          <p:nvPr/>
        </p:nvSpPr>
        <p:spPr>
          <a:xfrm>
            <a:off x="1421050" y="4593371"/>
            <a:ext cx="5527214" cy="400110"/>
          </a:xfrm>
          <a:prstGeom prst="rect">
            <a:avLst/>
          </a:prstGeom>
          <a:noFill/>
        </p:spPr>
        <p:txBody>
          <a:bodyPr wrap="square" rtlCol="0">
            <a:spAutoFit/>
          </a:bodyPr>
          <a:lstStyle/>
          <a:p>
            <a:r>
              <a:rPr lang="en-GB" sz="1000" dirty="0">
                <a:solidFill>
                  <a:srgbClr val="003399"/>
                </a:solidFill>
              </a:rPr>
              <a:t>*</a:t>
            </a:r>
            <a:r>
              <a:rPr lang="en-GB" sz="1000" b="1" dirty="0">
                <a:solidFill>
                  <a:srgbClr val="003399"/>
                </a:solidFill>
              </a:rPr>
              <a:t>Administrative and Support Service Activities </a:t>
            </a:r>
            <a:r>
              <a:rPr lang="en-GB" sz="1000" dirty="0">
                <a:solidFill>
                  <a:srgbClr val="003399"/>
                </a:solidFill>
              </a:rPr>
              <a:t>and </a:t>
            </a:r>
            <a:r>
              <a:rPr lang="en-GB" sz="1000" b="1" dirty="0">
                <a:solidFill>
                  <a:srgbClr val="003399"/>
                </a:solidFill>
              </a:rPr>
              <a:t>Information and Communication </a:t>
            </a:r>
          </a:p>
          <a:p>
            <a:r>
              <a:rPr lang="en-GB" sz="1000" dirty="0">
                <a:solidFill>
                  <a:srgbClr val="003399"/>
                </a:solidFill>
              </a:rPr>
              <a:t>were additionally highlighted by the FOP consultation</a:t>
            </a:r>
            <a:endParaRPr lang="de-DE" sz="1000" dirty="0">
              <a:solidFill>
                <a:srgbClr val="003399"/>
              </a:solidFill>
            </a:endParaRPr>
          </a:p>
        </p:txBody>
      </p:sp>
    </p:spTree>
    <p:extLst>
      <p:ext uri="{BB962C8B-B14F-4D97-AF65-F5344CB8AC3E}">
        <p14:creationId xmlns:p14="http://schemas.microsoft.com/office/powerpoint/2010/main" val="2243358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Mapping of uses: Distribution of technologies for cognitive tasks</a:t>
            </a:r>
          </a:p>
        </p:txBody>
      </p:sp>
      <p:sp>
        <p:nvSpPr>
          <p:cNvPr id="3" name="Content Placeholder 2"/>
          <p:cNvSpPr>
            <a:spLocks noGrp="1"/>
          </p:cNvSpPr>
          <p:nvPr>
            <p:ph sz="half" idx="1"/>
          </p:nvPr>
        </p:nvSpPr>
        <p:spPr>
          <a:xfrm>
            <a:off x="450000" y="837000"/>
            <a:ext cx="7938424" cy="3894990"/>
          </a:xfrm>
        </p:spPr>
        <p:txBody>
          <a:bodyPr>
            <a:normAutofit/>
          </a:bodyPr>
          <a:lstStyle/>
          <a:p>
            <a:pPr marL="0" indent="0">
              <a:buNone/>
            </a:pPr>
            <a:r>
              <a:rPr lang="en-GB" sz="1400" dirty="0"/>
              <a:t>AI-based systems commonly fall under one of four categories:</a:t>
            </a:r>
          </a:p>
          <a:p>
            <a:pPr lvl="1">
              <a:buFont typeface="Wingdings" panose="05000000000000000000" pitchFamily="2" charset="2"/>
              <a:buChar char="§"/>
            </a:pPr>
            <a:r>
              <a:rPr lang="en-GB" sz="1400" dirty="0">
                <a:solidFill>
                  <a:srgbClr val="003399"/>
                </a:solidFill>
              </a:rPr>
              <a:t>Automated software (learning applications, software testing, clinical information systems, etc.).</a:t>
            </a:r>
          </a:p>
          <a:p>
            <a:pPr lvl="1">
              <a:buFont typeface="Wingdings" panose="05000000000000000000" pitchFamily="2" charset="2"/>
              <a:buChar char="§"/>
            </a:pPr>
            <a:r>
              <a:rPr lang="en-GB" sz="1400" dirty="0">
                <a:solidFill>
                  <a:srgbClr val="003399"/>
                </a:solidFill>
              </a:rPr>
              <a:t>Decision support systems (especially prevalent in the medical field, finance, etc.).</a:t>
            </a:r>
          </a:p>
          <a:p>
            <a:pPr lvl="1">
              <a:buFont typeface="Wingdings" panose="05000000000000000000" pitchFamily="2" charset="2"/>
              <a:buChar char="§"/>
            </a:pPr>
            <a:r>
              <a:rPr lang="en-GB" sz="1400" dirty="0">
                <a:solidFill>
                  <a:srgbClr val="003399"/>
                </a:solidFill>
              </a:rPr>
              <a:t>Natural language processing.</a:t>
            </a:r>
          </a:p>
          <a:p>
            <a:pPr lvl="1">
              <a:buFont typeface="Wingdings" panose="05000000000000000000" pitchFamily="2" charset="2"/>
              <a:buChar char="§"/>
            </a:pPr>
            <a:r>
              <a:rPr lang="en-GB" sz="1400" dirty="0">
                <a:solidFill>
                  <a:srgbClr val="003399"/>
                </a:solidFill>
              </a:rPr>
              <a:t>AI-based analytical tools.</a:t>
            </a:r>
          </a:p>
          <a:p>
            <a:pPr lvl="1"/>
            <a:endParaRPr lang="en-GB" sz="1400" dirty="0">
              <a:solidFill>
                <a:srgbClr val="003399"/>
              </a:solidFill>
            </a:endParaRPr>
          </a:p>
          <a:p>
            <a:pPr marL="0" indent="0">
              <a:buNone/>
            </a:pPr>
            <a:r>
              <a:rPr lang="en-GB" sz="1400" dirty="0">
                <a:solidFill>
                  <a:srgbClr val="003399"/>
                </a:solidFill>
              </a:rPr>
              <a:t>Robotic systems for the automation of cognitive tasks most commonly are:</a:t>
            </a:r>
          </a:p>
          <a:p>
            <a:pPr lvl="1">
              <a:buFont typeface="Wingdings" panose="05000000000000000000" pitchFamily="2" charset="2"/>
              <a:buChar char="§"/>
            </a:pPr>
            <a:r>
              <a:rPr lang="en-GB" sz="1400" dirty="0">
                <a:solidFill>
                  <a:srgbClr val="003399"/>
                </a:solidFill>
              </a:rPr>
              <a:t>Educational and social robots.</a:t>
            </a:r>
          </a:p>
          <a:p>
            <a:pPr lvl="1">
              <a:buFont typeface="Wingdings" panose="05000000000000000000" pitchFamily="2" charset="2"/>
              <a:buChar char="§"/>
            </a:pPr>
            <a:r>
              <a:rPr lang="en-GB" sz="1400" dirty="0">
                <a:solidFill>
                  <a:srgbClr val="003399"/>
                </a:solidFill>
              </a:rPr>
              <a:t>Telepresence robots.</a:t>
            </a:r>
          </a:p>
          <a:p>
            <a:pPr lvl="1">
              <a:buFont typeface="Wingdings" panose="05000000000000000000" pitchFamily="2" charset="2"/>
              <a:buChar char="§"/>
            </a:pPr>
            <a:r>
              <a:rPr lang="en-GB" sz="1400" dirty="0">
                <a:solidFill>
                  <a:srgbClr val="003399"/>
                </a:solidFill>
              </a:rPr>
              <a:t>Service robots.</a:t>
            </a:r>
          </a:p>
          <a:p>
            <a:pPr lvl="1"/>
            <a:endParaRPr lang="en-GB" sz="1400" dirty="0">
              <a:solidFill>
                <a:srgbClr val="003399"/>
              </a:solidFill>
            </a:endParaRPr>
          </a:p>
          <a:p>
            <a:pPr marL="0" indent="0">
              <a:buNone/>
            </a:pPr>
            <a:r>
              <a:rPr lang="en-US" sz="1400" dirty="0">
                <a:solidFill>
                  <a:srgbClr val="003399"/>
                </a:solidFill>
              </a:rPr>
              <a:t>Future uses:</a:t>
            </a:r>
          </a:p>
          <a:p>
            <a:pPr lvl="1">
              <a:buFont typeface="Wingdings" panose="05000000000000000000" pitchFamily="2" charset="2"/>
              <a:buChar char="§"/>
            </a:pPr>
            <a:r>
              <a:rPr lang="en-GB" sz="1400" dirty="0">
                <a:solidFill>
                  <a:srgbClr val="003399"/>
                </a:solidFill>
              </a:rPr>
              <a:t>Enhanced neural networks and other AI techniques for a variety of tasks (e.g. </a:t>
            </a:r>
            <a:r>
              <a:rPr lang="en-GB" sz="1400" b="1" dirty="0">
                <a:solidFill>
                  <a:srgbClr val="003399"/>
                </a:solidFill>
              </a:rPr>
              <a:t>data processing and analysis</a:t>
            </a:r>
            <a:r>
              <a:rPr lang="en-GB" sz="1400" dirty="0">
                <a:solidFill>
                  <a:srgbClr val="003399"/>
                </a:solidFill>
              </a:rPr>
              <a:t>).</a:t>
            </a:r>
          </a:p>
          <a:p>
            <a:pPr marL="361950" indent="-179388"/>
            <a:r>
              <a:rPr lang="en-GB" sz="1400" dirty="0">
                <a:solidFill>
                  <a:srgbClr val="003399"/>
                </a:solidFill>
              </a:rPr>
              <a:t>Internet of things (IoT) </a:t>
            </a:r>
            <a:r>
              <a:rPr lang="en-GB" sz="1400" b="0" dirty="0">
                <a:solidFill>
                  <a:srgbClr val="003399"/>
                </a:solidFill>
              </a:rPr>
              <a:t>- Interconnection of devices and systems.</a:t>
            </a:r>
          </a:p>
          <a:p>
            <a:pPr lvl="1"/>
            <a:endParaRPr lang="en-GB" sz="1400" dirty="0">
              <a:solidFill>
                <a:srgbClr val="003399"/>
              </a:solidFill>
            </a:endParaRPr>
          </a:p>
          <a:p>
            <a:pPr lvl="1"/>
            <a:endParaRPr lang="en-GB" sz="1400" dirty="0">
              <a:solidFill>
                <a:srgbClr val="003399"/>
              </a:solidFill>
            </a:endParaRPr>
          </a:p>
        </p:txBody>
      </p:sp>
    </p:spTree>
    <p:extLst>
      <p:ext uri="{BB962C8B-B14F-4D97-AF65-F5344CB8AC3E}">
        <p14:creationId xmlns:p14="http://schemas.microsoft.com/office/powerpoint/2010/main" val="3217440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Impact on jobs (tasks)</a:t>
            </a:r>
          </a:p>
        </p:txBody>
      </p:sp>
      <p:sp>
        <p:nvSpPr>
          <p:cNvPr id="3" name="Content Placeholder 2"/>
          <p:cNvSpPr>
            <a:spLocks noGrp="1"/>
          </p:cNvSpPr>
          <p:nvPr>
            <p:ph sz="half" idx="1"/>
          </p:nvPr>
        </p:nvSpPr>
        <p:spPr>
          <a:xfrm>
            <a:off x="471274" y="1898672"/>
            <a:ext cx="7560000" cy="2761310"/>
          </a:xfrm>
        </p:spPr>
        <p:txBody>
          <a:bodyPr>
            <a:normAutofit lnSpcReduction="10000"/>
          </a:bodyPr>
          <a:lstStyle/>
          <a:p>
            <a:r>
              <a:rPr lang="en-GB" sz="1400" dirty="0">
                <a:solidFill>
                  <a:srgbClr val="003399"/>
                </a:solidFill>
              </a:rPr>
              <a:t>Medical Diagnosis via Decision Support Systems:</a:t>
            </a:r>
          </a:p>
          <a:p>
            <a:pPr marL="640800" lvl="1" indent="-183600"/>
            <a:r>
              <a:rPr lang="en-GB" sz="1400" dirty="0">
                <a:solidFill>
                  <a:srgbClr val="003399"/>
                </a:solidFill>
              </a:rPr>
              <a:t>Tasks, such as X-ray analysis can be fully automated.</a:t>
            </a:r>
          </a:p>
          <a:p>
            <a:pPr marL="640800" lvl="1" indent="-183600"/>
            <a:r>
              <a:rPr lang="en-GB" sz="1400" dirty="0">
                <a:solidFill>
                  <a:srgbClr val="003399"/>
                </a:solidFill>
              </a:rPr>
              <a:t>However, the system will always be paired with a human radiologist.</a:t>
            </a:r>
          </a:p>
          <a:p>
            <a:pPr marL="640800" lvl="1" indent="-183600"/>
            <a:r>
              <a:rPr lang="en-GB" sz="1400" dirty="0">
                <a:solidFill>
                  <a:srgbClr val="003399"/>
                </a:solidFill>
              </a:rPr>
              <a:t>The technology only replaces parts of a task.</a:t>
            </a:r>
          </a:p>
          <a:p>
            <a:pPr lvl="1"/>
            <a:endParaRPr lang="en-GB" sz="1400" b="1" dirty="0">
              <a:solidFill>
                <a:srgbClr val="003399"/>
              </a:solidFill>
            </a:endParaRPr>
          </a:p>
          <a:p>
            <a:r>
              <a:rPr lang="en-GB" sz="1400" b="1" dirty="0">
                <a:solidFill>
                  <a:srgbClr val="003399"/>
                </a:solidFill>
              </a:rPr>
              <a:t>Learning and teaching support:</a:t>
            </a:r>
          </a:p>
          <a:p>
            <a:pPr marL="640800" lvl="1" indent="-183600"/>
            <a:r>
              <a:rPr lang="en-GB" sz="1400" dirty="0">
                <a:solidFill>
                  <a:srgbClr val="003399"/>
                </a:solidFill>
              </a:rPr>
              <a:t>Especially learning tasks require adaptable systems with high predictive capacities.</a:t>
            </a:r>
          </a:p>
          <a:p>
            <a:pPr marL="640800" lvl="1" indent="-183600"/>
            <a:r>
              <a:rPr lang="en-GB" sz="1400" dirty="0">
                <a:solidFill>
                  <a:srgbClr val="003399"/>
                </a:solidFill>
              </a:rPr>
              <a:t>So far, they assist teachers by freeing up time to focus on the students.</a:t>
            </a:r>
          </a:p>
          <a:p>
            <a:pPr lvl="1"/>
            <a:endParaRPr lang="en-GB" sz="1400" dirty="0">
              <a:solidFill>
                <a:srgbClr val="003399"/>
              </a:solidFill>
            </a:endParaRPr>
          </a:p>
          <a:p>
            <a:r>
              <a:rPr lang="en-GB" sz="1400" b="1" dirty="0">
                <a:solidFill>
                  <a:srgbClr val="003399"/>
                </a:solidFill>
              </a:rPr>
              <a:t>Language and text processing:</a:t>
            </a:r>
          </a:p>
          <a:p>
            <a:pPr marL="640800" lvl="1" indent="-183600"/>
            <a:r>
              <a:rPr lang="en-GB" sz="1400" dirty="0">
                <a:solidFill>
                  <a:srgbClr val="003399"/>
                </a:solidFill>
              </a:rPr>
              <a:t>A number of AI-based systems capable of textual content creation, speech production or even real-time language production like translation has increased.</a:t>
            </a:r>
          </a:p>
          <a:p>
            <a:pPr lvl="1"/>
            <a:endParaRPr lang="en-GB" b="1" dirty="0">
              <a:solidFill>
                <a:schemeClr val="tx2"/>
              </a:solidFill>
            </a:endParaRPr>
          </a:p>
          <a:p>
            <a:pPr lvl="1"/>
            <a:endParaRPr lang="en-GB" b="1" dirty="0">
              <a:solidFill>
                <a:schemeClr val="tx2"/>
              </a:solidFill>
            </a:endParaRPr>
          </a:p>
          <a:p>
            <a:pPr lvl="1"/>
            <a:endParaRPr lang="en-GB" b="1" dirty="0">
              <a:solidFill>
                <a:schemeClr val="tx2"/>
              </a:solidFill>
            </a:endParaRPr>
          </a:p>
          <a:p>
            <a:pPr lvl="1"/>
            <a:endParaRPr lang="en-GB" b="1" dirty="0">
              <a:solidFill>
                <a:schemeClr val="tx2"/>
              </a:solidFill>
            </a:endParaRPr>
          </a:p>
        </p:txBody>
      </p:sp>
      <p:sp>
        <p:nvSpPr>
          <p:cNvPr id="4" name="Textfeld 3"/>
          <p:cNvSpPr txBox="1"/>
          <p:nvPr/>
        </p:nvSpPr>
        <p:spPr>
          <a:xfrm>
            <a:off x="467544" y="1522076"/>
            <a:ext cx="1800200" cy="338554"/>
          </a:xfrm>
          <a:prstGeom prst="rect">
            <a:avLst/>
          </a:prstGeom>
          <a:noFill/>
        </p:spPr>
        <p:txBody>
          <a:bodyPr wrap="square" rtlCol="0">
            <a:spAutoFit/>
          </a:bodyPr>
          <a:lstStyle/>
          <a:p>
            <a:r>
              <a:rPr lang="en-GB" sz="1600" b="1" dirty="0">
                <a:solidFill>
                  <a:srgbClr val="003399"/>
                </a:solidFill>
              </a:rPr>
              <a:t>Examples</a:t>
            </a:r>
            <a:r>
              <a:rPr lang="de-DE" sz="1600" b="1" dirty="0">
                <a:solidFill>
                  <a:srgbClr val="003399"/>
                </a:solidFill>
              </a:rPr>
              <a:t>:</a:t>
            </a:r>
          </a:p>
        </p:txBody>
      </p:sp>
      <p:sp>
        <p:nvSpPr>
          <p:cNvPr id="6" name="Content Placeholder 2"/>
          <p:cNvSpPr txBox="1">
            <a:spLocks/>
          </p:cNvSpPr>
          <p:nvPr/>
        </p:nvSpPr>
        <p:spPr>
          <a:xfrm>
            <a:off x="450000" y="837000"/>
            <a:ext cx="7722400" cy="3645000"/>
          </a:xfrm>
          <a:prstGeom prst="rect">
            <a:avLst/>
          </a:prstGeom>
        </p:spPr>
        <p:txBody>
          <a:bodyPr vert="horz" lIns="91440" tIns="45720" rIns="91440" bIns="45720" rtlCol="0" anchor="t" anchorCtr="0">
            <a:normAutofit/>
          </a:bodyPr>
          <a:lst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1885950" indent="-171450" algn="l" defTabSz="342900" rtl="0" eaLnBrk="1" latinLnBrk="0" hangingPunct="1">
              <a:spcBef>
                <a:spcPts val="0"/>
              </a:spcBef>
              <a:buClr>
                <a:schemeClr val="tx2"/>
              </a:buClr>
              <a:buSzPct val="101000"/>
              <a:buFont typeface="Courier New" pitchFamily="49" charset="0"/>
              <a:buChar char="o"/>
              <a:defRPr sz="900" kern="1200" baseline="0">
                <a:solidFill>
                  <a:schemeClr val="tx1"/>
                </a:solidFill>
                <a:latin typeface="+mn-lt"/>
                <a:ea typeface="+mn-ea"/>
                <a:cs typeface="+mn-cs"/>
              </a:defRPr>
            </a:lvl6pPr>
            <a:lvl7pPr marL="2228850" indent="-171450" algn="l" defTabSz="342900" rtl="0" eaLnBrk="1" latinLnBrk="0" hangingPunct="1">
              <a:spcBef>
                <a:spcPts val="0"/>
              </a:spcBef>
              <a:buClr>
                <a:schemeClr val="tx2"/>
              </a:buClr>
              <a:buFont typeface="Courier New" pitchFamily="49" charset="0"/>
              <a:buChar char="o"/>
              <a:defRPr sz="900" kern="1200" baseline="0">
                <a:solidFill>
                  <a:schemeClr val="tx1"/>
                </a:solidFill>
                <a:latin typeface="+mn-lt"/>
                <a:ea typeface="+mn-ea"/>
                <a:cs typeface="+mn-cs"/>
              </a:defRPr>
            </a:lvl7pPr>
            <a:lvl8pPr marL="25717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8pPr>
            <a:lvl9pPr marL="29146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9pPr>
          </a:lstStyle>
          <a:p>
            <a:pPr marL="0" indent="0">
              <a:buNone/>
            </a:pPr>
            <a:r>
              <a:rPr lang="en-GB" sz="1400" b="0" dirty="0">
                <a:solidFill>
                  <a:srgbClr val="003399"/>
                </a:solidFill>
              </a:rPr>
              <a:t>When it comes to the impact the technology will have on both tasks and therefore the jobs that contain these tasks, we see differences between the areas of application.</a:t>
            </a:r>
          </a:p>
        </p:txBody>
      </p:sp>
    </p:spTree>
    <p:extLst>
      <p:ext uri="{BB962C8B-B14F-4D97-AF65-F5344CB8AC3E}">
        <p14:creationId xmlns:p14="http://schemas.microsoft.com/office/powerpoint/2010/main" val="1870340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989BC77C-A5F2-425A-992B-886D626EE061}"/>
              </a:ext>
            </a:extLst>
          </p:cNvPr>
          <p:cNvGraphicFramePr/>
          <p:nvPr>
            <p:extLst>
              <p:ext uri="{D42A27DB-BD31-4B8C-83A1-F6EECF244321}">
                <p14:modId xmlns:p14="http://schemas.microsoft.com/office/powerpoint/2010/main" val="3287786767"/>
              </p:ext>
            </p:extLst>
          </p:nvPr>
        </p:nvGraphicFramePr>
        <p:xfrm>
          <a:off x="1043608" y="699542"/>
          <a:ext cx="5904656" cy="388843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0001" y="135000"/>
            <a:ext cx="8082439" cy="420526"/>
          </a:xfrm>
        </p:spPr>
        <p:txBody>
          <a:bodyPr/>
          <a:lstStyle/>
          <a:p>
            <a:r>
              <a:rPr lang="en-GB" dirty="0"/>
              <a:t>Mapping of current and potential uses: Automation of physical tasks</a:t>
            </a:r>
          </a:p>
        </p:txBody>
      </p:sp>
      <p:sp>
        <p:nvSpPr>
          <p:cNvPr id="5" name="TextBox 4"/>
          <p:cNvSpPr txBox="1"/>
          <p:nvPr/>
        </p:nvSpPr>
        <p:spPr>
          <a:xfrm>
            <a:off x="7020272" y="4094970"/>
            <a:ext cx="2160240" cy="369332"/>
          </a:xfrm>
          <a:prstGeom prst="rect">
            <a:avLst/>
          </a:prstGeom>
          <a:noFill/>
        </p:spPr>
        <p:txBody>
          <a:bodyPr wrap="square" rtlCol="0">
            <a:spAutoFit/>
          </a:bodyPr>
          <a:lstStyle/>
          <a:p>
            <a:r>
              <a:rPr lang="en-US" sz="900" dirty="0"/>
              <a:t>NACE sector distribution    </a:t>
            </a:r>
          </a:p>
          <a:p>
            <a:r>
              <a:rPr lang="en-US" sz="900" dirty="0"/>
              <a:t>according to scientific </a:t>
            </a:r>
            <a:r>
              <a:rPr lang="en-US" sz="900" b="1" dirty="0"/>
              <a:t>literature</a:t>
            </a:r>
            <a:endParaRPr lang="en-GB" sz="900" b="1" dirty="0"/>
          </a:p>
        </p:txBody>
      </p:sp>
    </p:spTree>
    <p:extLst>
      <p:ext uri="{BB962C8B-B14F-4D97-AF65-F5344CB8AC3E}">
        <p14:creationId xmlns:p14="http://schemas.microsoft.com/office/powerpoint/2010/main" val="1856199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0001" y="135000"/>
            <a:ext cx="8082439" cy="420526"/>
          </a:xfrm>
        </p:spPr>
        <p:txBody>
          <a:bodyPr/>
          <a:lstStyle/>
          <a:p>
            <a:r>
              <a:rPr lang="en-GB" dirty="0"/>
              <a:t>Mapping of current and potential uses: Automation of physical tasks</a:t>
            </a:r>
          </a:p>
        </p:txBody>
      </p:sp>
      <p:sp>
        <p:nvSpPr>
          <p:cNvPr id="3" name="Content Placeholder 2"/>
          <p:cNvSpPr>
            <a:spLocks noGrp="1"/>
          </p:cNvSpPr>
          <p:nvPr>
            <p:ph sz="half" idx="1"/>
          </p:nvPr>
        </p:nvSpPr>
        <p:spPr>
          <a:xfrm>
            <a:off x="450001" y="1443270"/>
            <a:ext cx="3905976" cy="2568640"/>
          </a:xfrm>
        </p:spPr>
        <p:txBody>
          <a:bodyPr>
            <a:normAutofit/>
          </a:bodyPr>
          <a:lstStyle/>
          <a:p>
            <a:pPr>
              <a:spcBef>
                <a:spcPts val="600"/>
              </a:spcBef>
              <a:spcAft>
                <a:spcPts val="600"/>
              </a:spcAft>
            </a:pPr>
            <a:r>
              <a:rPr lang="en-GB" b="0" dirty="0"/>
              <a:t>NACE (v. 2) code of enterprises with HRI according to ESENER-3.</a:t>
            </a:r>
          </a:p>
          <a:p>
            <a:pPr>
              <a:spcBef>
                <a:spcPts val="600"/>
              </a:spcBef>
              <a:spcAft>
                <a:spcPts val="600"/>
              </a:spcAft>
            </a:pPr>
            <a:r>
              <a:rPr lang="en-GB" b="0" dirty="0"/>
              <a:t>According to ESENER-3 there is a stronger robotic presence in the Manufacturing sector.</a:t>
            </a:r>
          </a:p>
          <a:p>
            <a:pPr>
              <a:spcBef>
                <a:spcPts val="600"/>
              </a:spcBef>
              <a:spcAft>
                <a:spcPts val="600"/>
              </a:spcAft>
            </a:pPr>
            <a:r>
              <a:rPr lang="en-GB" b="0" dirty="0"/>
              <a:t>Human Health and Social Work is a lesser. impacted sector</a:t>
            </a:r>
          </a:p>
          <a:p>
            <a:pPr>
              <a:spcBef>
                <a:spcPts val="600"/>
              </a:spcBef>
              <a:spcAft>
                <a:spcPts val="600"/>
              </a:spcAft>
            </a:pPr>
            <a:r>
              <a:rPr lang="en-GB" b="0" dirty="0"/>
              <a:t>One possible explanation is a publication bias within scientific literature.</a:t>
            </a:r>
          </a:p>
        </p:txBody>
      </p:sp>
      <p:pic>
        <p:nvPicPr>
          <p:cNvPr id="6" name="Grafik 5" descr="D:\Daten\d1658\Desktop\g1.png"/>
          <p:cNvPicPr/>
          <p:nvPr/>
        </p:nvPicPr>
        <p:blipFill>
          <a:blip r:embed="rId2">
            <a:extLst>
              <a:ext uri="{28A0092B-C50C-407E-A947-70E740481C1C}">
                <a14:useLocalDpi xmlns:a14="http://schemas.microsoft.com/office/drawing/2010/main" val="0"/>
              </a:ext>
            </a:extLst>
          </a:blip>
          <a:srcRect/>
          <a:stretch>
            <a:fillRect/>
          </a:stretch>
        </p:blipFill>
        <p:spPr bwMode="auto">
          <a:xfrm>
            <a:off x="4204614" y="811256"/>
            <a:ext cx="4953202" cy="4028285"/>
          </a:xfrm>
          <a:prstGeom prst="rect">
            <a:avLst/>
          </a:prstGeom>
          <a:noFill/>
          <a:ln>
            <a:noFill/>
          </a:ln>
        </p:spPr>
      </p:pic>
    </p:spTree>
    <p:extLst>
      <p:ext uri="{BB962C8B-B14F-4D97-AF65-F5344CB8AC3E}">
        <p14:creationId xmlns:p14="http://schemas.microsoft.com/office/powerpoint/2010/main" val="1319115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Mapping of uses: Distribution of technologies</a:t>
            </a:r>
          </a:p>
        </p:txBody>
      </p:sp>
      <p:sp>
        <p:nvSpPr>
          <p:cNvPr id="3" name="Content Placeholder 2"/>
          <p:cNvSpPr>
            <a:spLocks noGrp="1"/>
          </p:cNvSpPr>
          <p:nvPr>
            <p:ph sz="half" idx="1"/>
          </p:nvPr>
        </p:nvSpPr>
        <p:spPr/>
        <p:txBody>
          <a:bodyPr>
            <a:normAutofit/>
          </a:bodyPr>
          <a:lstStyle/>
          <a:p>
            <a:pPr marL="0" indent="0">
              <a:buNone/>
            </a:pPr>
            <a:r>
              <a:rPr lang="en-GB" sz="1400" b="0" dirty="0"/>
              <a:t>A range of technologies have shown heightened prevalence in literature for the automation of physical tasks.</a:t>
            </a:r>
          </a:p>
          <a:p>
            <a:pPr lvl="1"/>
            <a:endParaRPr lang="en-GB" sz="1400" dirty="0"/>
          </a:p>
          <a:p>
            <a:pPr marL="0" indent="0">
              <a:spcAft>
                <a:spcPts val="600"/>
              </a:spcAft>
              <a:buNone/>
            </a:pPr>
            <a:r>
              <a:rPr lang="en-GB" sz="1400" b="0" dirty="0"/>
              <a:t>Robotic systems:</a:t>
            </a:r>
          </a:p>
          <a:p>
            <a:pPr marL="536575" lvl="1" indent="-174625">
              <a:buFont typeface="Wingdings" panose="05000000000000000000" pitchFamily="2" charset="2"/>
              <a:buChar char="§"/>
            </a:pPr>
            <a:r>
              <a:rPr lang="en-GB" sz="1400" dirty="0">
                <a:solidFill>
                  <a:srgbClr val="003399"/>
                </a:solidFill>
              </a:rPr>
              <a:t>Industrial robot.</a:t>
            </a:r>
          </a:p>
          <a:p>
            <a:pPr marL="671575" lvl="3" indent="-174625"/>
            <a:r>
              <a:rPr lang="en-GB" sz="1325" dirty="0">
                <a:solidFill>
                  <a:srgbClr val="003399"/>
                </a:solidFill>
              </a:rPr>
              <a:t>Collaborative robots (</a:t>
            </a:r>
            <a:r>
              <a:rPr lang="en-GB" sz="1325" dirty="0" err="1">
                <a:solidFill>
                  <a:srgbClr val="003399"/>
                </a:solidFill>
              </a:rPr>
              <a:t>cobots</a:t>
            </a:r>
            <a:r>
              <a:rPr lang="en-GB" sz="1325" dirty="0">
                <a:solidFill>
                  <a:srgbClr val="003399"/>
                </a:solidFill>
              </a:rPr>
              <a:t>) are mentioned as a subgroup of industrial robots.</a:t>
            </a:r>
          </a:p>
          <a:p>
            <a:pPr marL="536575" lvl="1" indent="-174625">
              <a:buFont typeface="Wingdings" panose="05000000000000000000" pitchFamily="2" charset="2"/>
              <a:buChar char="§"/>
            </a:pPr>
            <a:r>
              <a:rPr lang="en-GB" sz="1400" dirty="0">
                <a:solidFill>
                  <a:srgbClr val="003399"/>
                </a:solidFill>
              </a:rPr>
              <a:t>Teleoperation robots.</a:t>
            </a:r>
          </a:p>
          <a:p>
            <a:pPr marL="536575" lvl="1" indent="-174625">
              <a:buFont typeface="Wingdings" panose="05000000000000000000" pitchFamily="2" charset="2"/>
              <a:buChar char="§"/>
            </a:pPr>
            <a:r>
              <a:rPr lang="en-GB" sz="1400" dirty="0">
                <a:solidFill>
                  <a:srgbClr val="003399"/>
                </a:solidFill>
              </a:rPr>
              <a:t>Construction robots.</a:t>
            </a:r>
          </a:p>
          <a:p>
            <a:pPr marL="536575" lvl="1" indent="-174625">
              <a:buFont typeface="Wingdings" panose="05000000000000000000" pitchFamily="2" charset="2"/>
              <a:buChar char="§"/>
            </a:pPr>
            <a:r>
              <a:rPr lang="en-GB" sz="1400" dirty="0">
                <a:solidFill>
                  <a:srgbClr val="003399"/>
                </a:solidFill>
              </a:rPr>
              <a:t>Medical robots.</a:t>
            </a:r>
          </a:p>
          <a:p>
            <a:pPr marL="536575" lvl="1" indent="-174625">
              <a:buFont typeface="Wingdings" panose="05000000000000000000" pitchFamily="2" charset="2"/>
              <a:buChar char="§"/>
            </a:pPr>
            <a:r>
              <a:rPr lang="en-GB" sz="1400" dirty="0">
                <a:solidFill>
                  <a:srgbClr val="003399"/>
                </a:solidFill>
              </a:rPr>
              <a:t>Mobile/ transportation robots.</a:t>
            </a:r>
          </a:p>
          <a:p>
            <a:pPr marL="536575" lvl="1" indent="-174625">
              <a:buFont typeface="Wingdings" panose="05000000000000000000" pitchFamily="2" charset="2"/>
              <a:buChar char="§"/>
            </a:pPr>
            <a:r>
              <a:rPr lang="en-US" sz="1400" dirty="0">
                <a:solidFill>
                  <a:srgbClr val="003399"/>
                </a:solidFill>
              </a:rPr>
              <a:t>Autonomous robots for inspection.</a:t>
            </a:r>
            <a:endParaRPr lang="en-GB" sz="1400" dirty="0">
              <a:solidFill>
                <a:srgbClr val="003399"/>
              </a:solidFill>
            </a:endParaRPr>
          </a:p>
        </p:txBody>
      </p:sp>
    </p:spTree>
    <p:extLst>
      <p:ext uri="{BB962C8B-B14F-4D97-AF65-F5344CB8AC3E}">
        <p14:creationId xmlns:p14="http://schemas.microsoft.com/office/powerpoint/2010/main" val="4232892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Impact on jobs (tasks)</a:t>
            </a:r>
          </a:p>
        </p:txBody>
      </p:sp>
      <p:sp>
        <p:nvSpPr>
          <p:cNvPr id="3" name="Content Placeholder 2"/>
          <p:cNvSpPr>
            <a:spLocks noGrp="1"/>
          </p:cNvSpPr>
          <p:nvPr>
            <p:ph sz="half" idx="1"/>
          </p:nvPr>
        </p:nvSpPr>
        <p:spPr>
          <a:xfrm>
            <a:off x="1064882" y="2283718"/>
            <a:ext cx="7827598" cy="1800200"/>
          </a:xfrm>
        </p:spPr>
        <p:txBody>
          <a:bodyPr>
            <a:normAutofit lnSpcReduction="10000"/>
          </a:bodyPr>
          <a:lstStyle/>
          <a:p>
            <a:r>
              <a:rPr lang="en-GB" b="1" dirty="0">
                <a:solidFill>
                  <a:schemeClr val="tx2"/>
                </a:solidFill>
              </a:rPr>
              <a:t>Lifting (of objects or people):</a:t>
            </a:r>
          </a:p>
          <a:p>
            <a:pPr marL="449263" lvl="1" indent="-87313"/>
            <a:r>
              <a:rPr lang="en-GB" dirty="0">
                <a:solidFill>
                  <a:schemeClr val="tx2"/>
                </a:solidFill>
              </a:rPr>
              <a:t>This task occurs in many different areas (e.g. medicine, manufacturing and construction).</a:t>
            </a:r>
          </a:p>
          <a:p>
            <a:pPr marL="449263" lvl="1" indent="-87313"/>
            <a:r>
              <a:rPr lang="en-GB" dirty="0">
                <a:solidFill>
                  <a:schemeClr val="tx2"/>
                </a:solidFill>
              </a:rPr>
              <a:t>Independent of the area of application, this reduces physical strain on the worker.</a:t>
            </a:r>
          </a:p>
          <a:p>
            <a:r>
              <a:rPr lang="en-GB" dirty="0"/>
              <a:t>Transporting:</a:t>
            </a:r>
          </a:p>
          <a:p>
            <a:pPr marL="449263" lvl="1" indent="-87313"/>
            <a:r>
              <a:rPr lang="en-GB" dirty="0">
                <a:solidFill>
                  <a:schemeClr val="tx2"/>
                </a:solidFill>
              </a:rPr>
              <a:t>Warehouses, hospitals and offices provide a number of opportunities to automate transport tasks.</a:t>
            </a:r>
          </a:p>
          <a:p>
            <a:r>
              <a:rPr lang="en-GB" dirty="0"/>
              <a:t>Cleaning.</a:t>
            </a:r>
          </a:p>
          <a:p>
            <a:r>
              <a:rPr lang="en-US" dirty="0"/>
              <a:t>Inspections.</a:t>
            </a:r>
            <a:endParaRPr lang="en-GB" dirty="0"/>
          </a:p>
          <a:p>
            <a:pPr marL="189000" lvl="1" indent="0">
              <a:buNone/>
            </a:pPr>
            <a:endParaRPr lang="en-GB" dirty="0">
              <a:solidFill>
                <a:schemeClr val="tx2"/>
              </a:solidFill>
            </a:endParaRPr>
          </a:p>
          <a:p>
            <a:pPr lvl="1"/>
            <a:endParaRPr lang="en-GB" b="1" dirty="0">
              <a:solidFill>
                <a:schemeClr val="tx2"/>
              </a:solidFill>
            </a:endParaRPr>
          </a:p>
          <a:p>
            <a:pPr lvl="1"/>
            <a:endParaRPr lang="en-GB" b="1" dirty="0">
              <a:solidFill>
                <a:schemeClr val="tx2"/>
              </a:solidFill>
            </a:endParaRPr>
          </a:p>
          <a:p>
            <a:pPr lvl="1"/>
            <a:endParaRPr lang="en-GB" b="1" dirty="0">
              <a:solidFill>
                <a:schemeClr val="tx2"/>
              </a:solidFill>
            </a:endParaRPr>
          </a:p>
        </p:txBody>
      </p:sp>
      <p:sp>
        <p:nvSpPr>
          <p:cNvPr id="4" name="Textfeld 3"/>
          <p:cNvSpPr txBox="1"/>
          <p:nvPr/>
        </p:nvSpPr>
        <p:spPr>
          <a:xfrm>
            <a:off x="467544" y="1873156"/>
            <a:ext cx="1800200" cy="338554"/>
          </a:xfrm>
          <a:prstGeom prst="rect">
            <a:avLst/>
          </a:prstGeom>
          <a:noFill/>
        </p:spPr>
        <p:txBody>
          <a:bodyPr wrap="square" rtlCol="0">
            <a:spAutoFit/>
          </a:bodyPr>
          <a:lstStyle/>
          <a:p>
            <a:r>
              <a:rPr lang="en-GB" sz="1600" b="1" dirty="0">
                <a:solidFill>
                  <a:srgbClr val="003399"/>
                </a:solidFill>
              </a:rPr>
              <a:t>Examples</a:t>
            </a:r>
            <a:r>
              <a:rPr lang="de-DE" sz="1600" b="1" dirty="0">
                <a:solidFill>
                  <a:srgbClr val="003399"/>
                </a:solidFill>
              </a:rPr>
              <a:t>:</a:t>
            </a:r>
          </a:p>
        </p:txBody>
      </p:sp>
      <p:sp>
        <p:nvSpPr>
          <p:cNvPr id="6" name="Content Placeholder 2"/>
          <p:cNvSpPr txBox="1">
            <a:spLocks/>
          </p:cNvSpPr>
          <p:nvPr/>
        </p:nvSpPr>
        <p:spPr>
          <a:xfrm>
            <a:off x="450000" y="837000"/>
            <a:ext cx="8586496" cy="3645000"/>
          </a:xfrm>
          <a:prstGeom prst="rect">
            <a:avLst/>
          </a:prstGeom>
        </p:spPr>
        <p:txBody>
          <a:bodyPr vert="horz" lIns="91440" tIns="45720" rIns="91440" bIns="45720" rtlCol="0" anchor="t" anchorCtr="0">
            <a:normAutofit/>
          </a:bodyPr>
          <a:lst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1885950" indent="-171450" algn="l" defTabSz="342900" rtl="0" eaLnBrk="1" latinLnBrk="0" hangingPunct="1">
              <a:spcBef>
                <a:spcPts val="0"/>
              </a:spcBef>
              <a:buClr>
                <a:schemeClr val="tx2"/>
              </a:buClr>
              <a:buSzPct val="101000"/>
              <a:buFont typeface="Courier New" pitchFamily="49" charset="0"/>
              <a:buChar char="o"/>
              <a:defRPr sz="900" kern="1200" baseline="0">
                <a:solidFill>
                  <a:schemeClr val="tx1"/>
                </a:solidFill>
                <a:latin typeface="+mn-lt"/>
                <a:ea typeface="+mn-ea"/>
                <a:cs typeface="+mn-cs"/>
              </a:defRPr>
            </a:lvl6pPr>
            <a:lvl7pPr marL="2228850" indent="-171450" algn="l" defTabSz="342900" rtl="0" eaLnBrk="1" latinLnBrk="0" hangingPunct="1">
              <a:spcBef>
                <a:spcPts val="0"/>
              </a:spcBef>
              <a:buClr>
                <a:schemeClr val="tx2"/>
              </a:buClr>
              <a:buFont typeface="Courier New" pitchFamily="49" charset="0"/>
              <a:buChar char="o"/>
              <a:defRPr sz="900" kern="1200" baseline="0">
                <a:solidFill>
                  <a:schemeClr val="tx1"/>
                </a:solidFill>
                <a:latin typeface="+mn-lt"/>
                <a:ea typeface="+mn-ea"/>
                <a:cs typeface="+mn-cs"/>
              </a:defRPr>
            </a:lvl7pPr>
            <a:lvl8pPr marL="25717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8pPr>
            <a:lvl9pPr marL="29146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9pPr>
          </a:lstStyle>
          <a:p>
            <a:r>
              <a:rPr lang="en-GB" sz="1400" b="0" dirty="0">
                <a:solidFill>
                  <a:srgbClr val="0E3399"/>
                </a:solidFill>
              </a:rPr>
              <a:t>Advanced robotic systems are likely to eliminate specific tasks, as opposed to entire occupations outright </a:t>
            </a:r>
            <a:r>
              <a:rPr lang="en-GB" sz="1400" b="0" dirty="0">
                <a:solidFill>
                  <a:srgbClr val="003399"/>
                </a:solidFill>
              </a:rPr>
              <a:t>(more task-related impact).</a:t>
            </a:r>
            <a:endParaRPr lang="en-GB" sz="1400" b="0" dirty="0">
              <a:solidFill>
                <a:srgbClr val="0E3399"/>
              </a:solidFill>
            </a:endParaRPr>
          </a:p>
          <a:p>
            <a:r>
              <a:rPr lang="en-GB" sz="1400" b="0" dirty="0">
                <a:solidFill>
                  <a:srgbClr val="0E3399"/>
                </a:solidFill>
              </a:rPr>
              <a:t>Currently, robotic systems are considered routine-biased (mainly performing routine-manual tasks).</a:t>
            </a:r>
          </a:p>
        </p:txBody>
      </p:sp>
    </p:spTree>
    <p:extLst>
      <p:ext uri="{BB962C8B-B14F-4D97-AF65-F5344CB8AC3E}">
        <p14:creationId xmlns:p14="http://schemas.microsoft.com/office/powerpoint/2010/main" val="2965443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Impact on jobs (tasks)</a:t>
            </a:r>
          </a:p>
        </p:txBody>
      </p:sp>
      <p:sp>
        <p:nvSpPr>
          <p:cNvPr id="5" name="Textfeld 4"/>
          <p:cNvSpPr txBox="1"/>
          <p:nvPr/>
        </p:nvSpPr>
        <p:spPr>
          <a:xfrm>
            <a:off x="450001" y="3795886"/>
            <a:ext cx="6930311" cy="648072"/>
          </a:xfrm>
          <a:prstGeom prst="rect">
            <a:avLst/>
          </a:prstGeom>
          <a:noFill/>
        </p:spPr>
        <p:txBody>
          <a:bodyPr wrap="square" rtlCol="0">
            <a:spAutoFit/>
          </a:bodyPr>
          <a:lstStyle/>
          <a:p>
            <a:endParaRPr lang="de-DE" dirty="0"/>
          </a:p>
        </p:txBody>
      </p:sp>
      <p:sp>
        <p:nvSpPr>
          <p:cNvPr id="6" name="Content Placeholder 2"/>
          <p:cNvSpPr txBox="1">
            <a:spLocks/>
          </p:cNvSpPr>
          <p:nvPr/>
        </p:nvSpPr>
        <p:spPr>
          <a:xfrm>
            <a:off x="450000" y="837000"/>
            <a:ext cx="8514488" cy="3822982"/>
          </a:xfrm>
          <a:prstGeom prst="rect">
            <a:avLst/>
          </a:prstGeom>
        </p:spPr>
        <p:txBody>
          <a:bodyPr vert="horz" lIns="91440" tIns="45720" rIns="91440" bIns="45720" rtlCol="0" anchor="t" anchorCtr="0">
            <a:normAutofit lnSpcReduction="10000"/>
          </a:bodyPr>
          <a:lst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1885950" indent="-171450" algn="l" defTabSz="342900" rtl="0" eaLnBrk="1" latinLnBrk="0" hangingPunct="1">
              <a:spcBef>
                <a:spcPts val="0"/>
              </a:spcBef>
              <a:buClr>
                <a:schemeClr val="tx2"/>
              </a:buClr>
              <a:buSzPct val="101000"/>
              <a:buFont typeface="Courier New" pitchFamily="49" charset="0"/>
              <a:buChar char="o"/>
              <a:defRPr sz="900" kern="1200" baseline="0">
                <a:solidFill>
                  <a:schemeClr val="tx1"/>
                </a:solidFill>
                <a:latin typeface="+mn-lt"/>
                <a:ea typeface="+mn-ea"/>
                <a:cs typeface="+mn-cs"/>
              </a:defRPr>
            </a:lvl6pPr>
            <a:lvl7pPr marL="2228850" indent="-171450" algn="l" defTabSz="342900" rtl="0" eaLnBrk="1" latinLnBrk="0" hangingPunct="1">
              <a:spcBef>
                <a:spcPts val="0"/>
              </a:spcBef>
              <a:buClr>
                <a:schemeClr val="tx2"/>
              </a:buClr>
              <a:buFont typeface="Courier New" pitchFamily="49" charset="0"/>
              <a:buChar char="o"/>
              <a:defRPr sz="900" kern="1200" baseline="0">
                <a:solidFill>
                  <a:schemeClr val="tx1"/>
                </a:solidFill>
                <a:latin typeface="+mn-lt"/>
                <a:ea typeface="+mn-ea"/>
                <a:cs typeface="+mn-cs"/>
              </a:defRPr>
            </a:lvl7pPr>
            <a:lvl8pPr marL="25717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8pPr>
            <a:lvl9pPr marL="29146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9pPr>
          </a:lstStyle>
          <a:p>
            <a:pPr marL="180000" indent="-180000"/>
            <a:r>
              <a:rPr lang="en-GB" sz="1300" b="0" dirty="0">
                <a:solidFill>
                  <a:srgbClr val="0E3399"/>
                </a:solidFill>
              </a:rPr>
              <a:t>The impacted jobs have been found to be </a:t>
            </a:r>
            <a:r>
              <a:rPr lang="en-GB" sz="1300" dirty="0">
                <a:solidFill>
                  <a:srgbClr val="0E3399"/>
                </a:solidFill>
              </a:rPr>
              <a:t>skill-biased </a:t>
            </a:r>
            <a:r>
              <a:rPr lang="en-GB" sz="1300" b="0" dirty="0">
                <a:solidFill>
                  <a:srgbClr val="0E3399"/>
                </a:solidFill>
              </a:rPr>
              <a:t>(more specialised but overall, less complex skills)</a:t>
            </a:r>
          </a:p>
          <a:p>
            <a:pPr marL="180000" indent="-180000"/>
            <a:endParaRPr lang="en-GB" sz="1300" b="0" dirty="0">
              <a:solidFill>
                <a:srgbClr val="0E3399"/>
              </a:solidFill>
            </a:endParaRPr>
          </a:p>
          <a:p>
            <a:pPr marL="180000" indent="-180000"/>
            <a:r>
              <a:rPr lang="en-GB" sz="1300" dirty="0">
                <a:solidFill>
                  <a:srgbClr val="0E3399"/>
                </a:solidFill>
              </a:rPr>
              <a:t>Increased productivity </a:t>
            </a:r>
            <a:r>
              <a:rPr lang="en-GB" sz="1300" b="0" dirty="0">
                <a:solidFill>
                  <a:srgbClr val="0E3399"/>
                </a:solidFill>
              </a:rPr>
              <a:t>of high-skilled workers while </a:t>
            </a:r>
            <a:r>
              <a:rPr lang="en-GB" sz="1300" dirty="0">
                <a:solidFill>
                  <a:srgbClr val="0E3399"/>
                </a:solidFill>
              </a:rPr>
              <a:t>lowering demand </a:t>
            </a:r>
            <a:r>
              <a:rPr lang="en-GB" sz="1300" b="0" dirty="0">
                <a:solidFill>
                  <a:srgbClr val="0E3399"/>
                </a:solidFill>
              </a:rPr>
              <a:t>for low-skilled workers</a:t>
            </a:r>
          </a:p>
          <a:p>
            <a:pPr marL="180000" indent="-180000"/>
            <a:endParaRPr lang="en-GB" sz="1300" b="0" dirty="0">
              <a:solidFill>
                <a:srgbClr val="0E3399"/>
              </a:solidFill>
            </a:endParaRPr>
          </a:p>
          <a:p>
            <a:pPr marL="180000" indent="-180000"/>
            <a:r>
              <a:rPr lang="en-GB" sz="1300" b="0" dirty="0">
                <a:solidFill>
                  <a:srgbClr val="0E3399"/>
                </a:solidFill>
              </a:rPr>
              <a:t>Technological advancement </a:t>
            </a:r>
            <a:r>
              <a:rPr lang="en-GB" sz="1300" dirty="0">
                <a:solidFill>
                  <a:srgbClr val="0E3399"/>
                </a:solidFill>
              </a:rPr>
              <a:t>pushes</a:t>
            </a:r>
            <a:r>
              <a:rPr lang="en-GB" sz="1300" b="0" dirty="0">
                <a:solidFill>
                  <a:srgbClr val="0E3399"/>
                </a:solidFill>
              </a:rPr>
              <a:t> workers without technical skills </a:t>
            </a:r>
            <a:r>
              <a:rPr lang="en-GB" sz="1300" dirty="0">
                <a:solidFill>
                  <a:srgbClr val="0E3399"/>
                </a:solidFill>
              </a:rPr>
              <a:t>from middle-skill </a:t>
            </a:r>
            <a:r>
              <a:rPr lang="en-GB" sz="1300" b="0" dirty="0">
                <a:solidFill>
                  <a:srgbClr val="0E3399"/>
                </a:solidFill>
              </a:rPr>
              <a:t>jobs </a:t>
            </a:r>
            <a:r>
              <a:rPr lang="en-GB" sz="1300" dirty="0">
                <a:solidFill>
                  <a:srgbClr val="0E3399"/>
                </a:solidFill>
              </a:rPr>
              <a:t>into low-skill </a:t>
            </a:r>
            <a:r>
              <a:rPr lang="en-GB" sz="1300" b="0" dirty="0">
                <a:solidFill>
                  <a:srgbClr val="0E3399"/>
                </a:solidFill>
              </a:rPr>
              <a:t>jobs </a:t>
            </a:r>
          </a:p>
          <a:p>
            <a:pPr marL="180000" indent="-180000"/>
            <a:endParaRPr lang="en-GB" sz="1300" b="0" dirty="0">
              <a:solidFill>
                <a:srgbClr val="0E3399"/>
              </a:solidFill>
            </a:endParaRPr>
          </a:p>
          <a:p>
            <a:pPr marL="180000" indent="-180000"/>
            <a:r>
              <a:rPr lang="en-GB" sz="1300" dirty="0">
                <a:solidFill>
                  <a:srgbClr val="0E3399"/>
                </a:solidFill>
              </a:rPr>
              <a:t>Middle-skill jobs, </a:t>
            </a:r>
            <a:r>
              <a:rPr lang="en-GB" sz="1300" b="0" dirty="0">
                <a:solidFill>
                  <a:srgbClr val="0E3399"/>
                </a:solidFill>
              </a:rPr>
              <a:t>(i.e. cognitively and physically routine tasks in traditional manufacturing, transportation services and office staff), are more easily automated because they follow repetitive, finite procedures that can be carried out by robotic systems</a:t>
            </a:r>
          </a:p>
          <a:p>
            <a:pPr marL="180000" indent="-180000"/>
            <a:endParaRPr lang="en-US" sz="1300" b="0" dirty="0">
              <a:solidFill>
                <a:srgbClr val="0E3399"/>
              </a:solidFill>
            </a:endParaRPr>
          </a:p>
          <a:p>
            <a:pPr marL="180000" indent="-180000"/>
            <a:r>
              <a:rPr lang="en-US" sz="1300" b="0" dirty="0">
                <a:solidFill>
                  <a:srgbClr val="0E3399"/>
                </a:solidFill>
              </a:rPr>
              <a:t>Most experts see tasks that are </a:t>
            </a:r>
            <a:r>
              <a:rPr lang="en-US" sz="1300" dirty="0">
                <a:solidFill>
                  <a:srgbClr val="0E3399"/>
                </a:solidFill>
              </a:rPr>
              <a:t>repetitive</a:t>
            </a:r>
            <a:r>
              <a:rPr lang="en-US" sz="1300" b="0" dirty="0">
                <a:solidFill>
                  <a:srgbClr val="0E3399"/>
                </a:solidFill>
              </a:rPr>
              <a:t>, </a:t>
            </a:r>
            <a:r>
              <a:rPr lang="en-US" sz="1300" dirty="0">
                <a:solidFill>
                  <a:srgbClr val="0E3399"/>
                </a:solidFill>
              </a:rPr>
              <a:t>routine and less complex </a:t>
            </a:r>
            <a:r>
              <a:rPr lang="en-US" sz="1300" b="0" dirty="0">
                <a:solidFill>
                  <a:srgbClr val="0E3399"/>
                </a:solidFill>
              </a:rPr>
              <a:t>as the most likely candidates to be automated</a:t>
            </a:r>
            <a:endParaRPr lang="en-GB" sz="1300" b="0" dirty="0">
              <a:solidFill>
                <a:srgbClr val="0E3399"/>
              </a:solidFill>
            </a:endParaRPr>
          </a:p>
          <a:p>
            <a:pPr marL="0" indent="0">
              <a:buNone/>
            </a:pPr>
            <a:endParaRPr lang="en-GB" sz="1300" dirty="0">
              <a:solidFill>
                <a:srgbClr val="003399"/>
              </a:solidFill>
            </a:endParaRPr>
          </a:p>
          <a:p>
            <a:pPr marL="180000" indent="-180000"/>
            <a:r>
              <a:rPr lang="en-GB" sz="1400" dirty="0"/>
              <a:t>Future uses:</a:t>
            </a:r>
          </a:p>
          <a:p>
            <a:pPr marL="536575" lvl="1" indent="-174625"/>
            <a:r>
              <a:rPr lang="en-GB" sz="1300" dirty="0">
                <a:solidFill>
                  <a:srgbClr val="003399"/>
                </a:solidFill>
              </a:rPr>
              <a:t>Self-driving robotic systems (e.g. cars, drones, used in mail delivery)</a:t>
            </a:r>
          </a:p>
          <a:p>
            <a:pPr marL="536575" lvl="1" indent="-174625"/>
            <a:r>
              <a:rPr lang="en-GB" sz="1300" dirty="0">
                <a:solidFill>
                  <a:srgbClr val="003399"/>
                </a:solidFill>
              </a:rPr>
              <a:t>Robot-as-a-Service (</a:t>
            </a:r>
            <a:r>
              <a:rPr lang="en-GB" sz="1300" dirty="0" err="1">
                <a:solidFill>
                  <a:srgbClr val="003399"/>
                </a:solidFill>
              </a:rPr>
              <a:t>RaaS</a:t>
            </a:r>
            <a:r>
              <a:rPr lang="en-GB" sz="1300" dirty="0">
                <a:solidFill>
                  <a:srgbClr val="003399"/>
                </a:solidFill>
              </a:rPr>
              <a:t>): </a:t>
            </a:r>
            <a:r>
              <a:rPr lang="en-GB" sz="1200" dirty="0">
                <a:solidFill>
                  <a:srgbClr val="003399"/>
                </a:solidFill>
              </a:rPr>
              <a:t>new kind of business model / l</a:t>
            </a:r>
            <a:r>
              <a:rPr lang="en-US" sz="1200" dirty="0">
                <a:solidFill>
                  <a:srgbClr val="003399"/>
                </a:solidFill>
              </a:rPr>
              <a:t>easing a robot instead of purchasing it</a:t>
            </a:r>
            <a:endParaRPr lang="en-GB" sz="1200" dirty="0">
              <a:solidFill>
                <a:srgbClr val="003399"/>
              </a:solidFill>
            </a:endParaRPr>
          </a:p>
          <a:p>
            <a:pPr lvl="1"/>
            <a:endParaRPr lang="en-GB" sz="1300" dirty="0">
              <a:solidFill>
                <a:srgbClr val="003399"/>
              </a:solidFill>
            </a:endParaRPr>
          </a:p>
          <a:p>
            <a:pPr lvl="1"/>
            <a:endParaRPr lang="en-GB" sz="1400" dirty="0">
              <a:solidFill>
                <a:srgbClr val="003399"/>
              </a:solidFill>
            </a:endParaRPr>
          </a:p>
          <a:p>
            <a:pPr lvl="1"/>
            <a:endParaRPr lang="en-GB" sz="1400" dirty="0"/>
          </a:p>
          <a:p>
            <a:endParaRPr lang="en-US" sz="1400" dirty="0">
              <a:solidFill>
                <a:srgbClr val="003399"/>
              </a:solidFill>
            </a:endParaRPr>
          </a:p>
          <a:p>
            <a:pPr marL="0" indent="0">
              <a:buNone/>
            </a:pPr>
            <a:endParaRPr lang="en-US" sz="1400" dirty="0">
              <a:solidFill>
                <a:srgbClr val="003399"/>
              </a:solidFill>
            </a:endParaRPr>
          </a:p>
        </p:txBody>
      </p:sp>
    </p:spTree>
    <p:extLst>
      <p:ext uri="{BB962C8B-B14F-4D97-AF65-F5344CB8AC3E}">
        <p14:creationId xmlns:p14="http://schemas.microsoft.com/office/powerpoint/2010/main" val="1526867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Policies, strategies and programmes</a:t>
            </a:r>
          </a:p>
        </p:txBody>
      </p:sp>
      <p:sp>
        <p:nvSpPr>
          <p:cNvPr id="3" name="Content Placeholder 2"/>
          <p:cNvSpPr>
            <a:spLocks noGrp="1"/>
          </p:cNvSpPr>
          <p:nvPr>
            <p:ph sz="half" idx="1"/>
          </p:nvPr>
        </p:nvSpPr>
        <p:spPr/>
        <p:txBody>
          <a:bodyPr>
            <a:normAutofit/>
          </a:bodyPr>
          <a:lstStyle/>
          <a:p>
            <a:pPr marL="0" indent="0">
              <a:buNone/>
            </a:pPr>
            <a:r>
              <a:rPr lang="en-GB" sz="1400" b="0" dirty="0"/>
              <a:t>There are several relevant legally binding regulations on European and national level as well as not legally binding initiatives and programmes on AI-based systems, advanced robotics and OSH.</a:t>
            </a:r>
          </a:p>
          <a:p>
            <a:pPr marL="0" indent="0">
              <a:buNone/>
            </a:pPr>
            <a:endParaRPr lang="en-GB" sz="1400" b="0" dirty="0"/>
          </a:p>
          <a:p>
            <a:pPr marL="0" indent="0">
              <a:buNone/>
            </a:pPr>
            <a:r>
              <a:rPr lang="en-US" sz="1400" b="0" dirty="0"/>
              <a:t>All major European OSH relevant stakeholders present some strategy or initiative in relation to artificial intelligence and the potential impact on workplaces.</a:t>
            </a:r>
          </a:p>
          <a:p>
            <a:endParaRPr lang="en-US" sz="1400" dirty="0"/>
          </a:p>
          <a:p>
            <a:pPr marL="0" indent="0">
              <a:buNone/>
            </a:pPr>
            <a:r>
              <a:rPr lang="en-GB" sz="1400" b="0" dirty="0"/>
              <a:t>Most show similarities and shared values:</a:t>
            </a:r>
          </a:p>
          <a:p>
            <a:pPr lvl="1">
              <a:buFont typeface="Wingdings" panose="05000000000000000000" pitchFamily="2" charset="2"/>
              <a:buChar char="§"/>
            </a:pPr>
            <a:r>
              <a:rPr lang="en-GB" sz="1400" dirty="0">
                <a:solidFill>
                  <a:srgbClr val="003399"/>
                </a:solidFill>
              </a:rPr>
              <a:t>system transparency</a:t>
            </a:r>
          </a:p>
          <a:p>
            <a:pPr lvl="1">
              <a:buFont typeface="Wingdings" panose="05000000000000000000" pitchFamily="2" charset="2"/>
              <a:buChar char="§"/>
            </a:pPr>
            <a:r>
              <a:rPr lang="en-GB" sz="1400" dirty="0">
                <a:solidFill>
                  <a:srgbClr val="003399"/>
                </a:solidFill>
              </a:rPr>
              <a:t>technical robustness </a:t>
            </a:r>
          </a:p>
          <a:p>
            <a:pPr lvl="1">
              <a:buFont typeface="Wingdings" panose="05000000000000000000" pitchFamily="2" charset="2"/>
              <a:buChar char="§"/>
            </a:pPr>
            <a:r>
              <a:rPr lang="en-GB" sz="1400" dirty="0">
                <a:solidFill>
                  <a:srgbClr val="003399"/>
                </a:solidFill>
              </a:rPr>
              <a:t>respect of human rights, diversity and non-discrimination </a:t>
            </a:r>
          </a:p>
          <a:p>
            <a:pPr lvl="1">
              <a:buFont typeface="Wingdings" panose="05000000000000000000" pitchFamily="2" charset="2"/>
              <a:buChar char="§"/>
            </a:pPr>
            <a:r>
              <a:rPr lang="en-GB" sz="1400" dirty="0">
                <a:solidFill>
                  <a:srgbClr val="003399"/>
                </a:solidFill>
              </a:rPr>
              <a:t>data privacy and data governance </a:t>
            </a:r>
          </a:p>
          <a:p>
            <a:pPr lvl="1">
              <a:buFont typeface="Wingdings" panose="05000000000000000000" pitchFamily="2" charset="2"/>
              <a:buChar char="§"/>
            </a:pPr>
            <a:r>
              <a:rPr lang="en-GB" sz="1400" dirty="0">
                <a:solidFill>
                  <a:srgbClr val="003399"/>
                </a:solidFill>
              </a:rPr>
              <a:t>accountability </a:t>
            </a:r>
          </a:p>
          <a:p>
            <a:pPr lvl="1">
              <a:buFont typeface="Wingdings" panose="05000000000000000000" pitchFamily="2" charset="2"/>
              <a:buChar char="§"/>
            </a:pPr>
            <a:r>
              <a:rPr lang="en-GB" sz="1400" dirty="0">
                <a:solidFill>
                  <a:srgbClr val="003399"/>
                </a:solidFill>
              </a:rPr>
              <a:t>human-centred approach</a:t>
            </a:r>
          </a:p>
          <a:p>
            <a:pPr lvl="1">
              <a:buFont typeface="Wingdings" panose="05000000000000000000" pitchFamily="2" charset="2"/>
              <a:buChar char="§"/>
            </a:pPr>
            <a:r>
              <a:rPr lang="en-GB" sz="1400" dirty="0">
                <a:solidFill>
                  <a:srgbClr val="003399"/>
                </a:solidFill>
              </a:rPr>
              <a:t>participation of workers in the process</a:t>
            </a:r>
          </a:p>
        </p:txBody>
      </p:sp>
    </p:spTree>
    <p:extLst>
      <p:ext uri="{BB962C8B-B14F-4D97-AF65-F5344CB8AC3E}">
        <p14:creationId xmlns:p14="http://schemas.microsoft.com/office/powerpoint/2010/main" val="2421293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Framework: the automation of tasks"/>
          <p:cNvSpPr txBox="1">
            <a:spLocks noGrp="1"/>
          </p:cNvSpPr>
          <p:nvPr>
            <p:ph type="title"/>
          </p:nvPr>
        </p:nvSpPr>
        <p:spPr>
          <a:prstGeom prst="rect">
            <a:avLst/>
          </a:prstGeom>
        </p:spPr>
        <p:txBody>
          <a:bodyPr/>
          <a:lstStyle/>
          <a:p>
            <a:pPr lvl="1"/>
            <a:r>
              <a:rPr lang="en-GB" b="1" dirty="0"/>
              <a:t>Introduction</a:t>
            </a:r>
          </a:p>
        </p:txBody>
      </p:sp>
      <p:sp>
        <p:nvSpPr>
          <p:cNvPr id="303" name="The narrowness of most AI technologies means it is more appropriate to talk about the automation of tasks, not occupations…"/>
          <p:cNvSpPr txBox="1">
            <a:spLocks noGrp="1"/>
          </p:cNvSpPr>
          <p:nvPr>
            <p:ph type="body" idx="1"/>
          </p:nvPr>
        </p:nvSpPr>
        <p:spPr>
          <a:prstGeom prst="rect">
            <a:avLst/>
          </a:prstGeom>
        </p:spPr>
        <p:txBody>
          <a:bodyPr>
            <a:normAutofit/>
          </a:bodyPr>
          <a:lstStyle/>
          <a:p>
            <a:pPr marL="0" indent="0">
              <a:buNone/>
            </a:pPr>
            <a:r>
              <a:rPr lang="en-GB" sz="1400" b="0" dirty="0"/>
              <a:t>A four-year research programme </a:t>
            </a:r>
            <a:r>
              <a:rPr lang="en-GB" sz="1400" b="0" i="1" dirty="0"/>
              <a:t>"</a:t>
            </a:r>
            <a:r>
              <a:rPr lang="en-GB" sz="1400" i="1" dirty="0"/>
              <a:t>OSH overview on digitalisation</a:t>
            </a:r>
            <a:r>
              <a:rPr lang="en-GB" sz="1400" b="0" dirty="0"/>
              <a:t>“ started in 2020.</a:t>
            </a:r>
          </a:p>
          <a:p>
            <a:pPr marL="0" indent="0">
              <a:buNone/>
            </a:pPr>
            <a:endParaRPr lang="en-GB" sz="1400" dirty="0"/>
          </a:p>
          <a:p>
            <a:pPr marL="0" indent="0">
              <a:lnSpc>
                <a:spcPct val="110000"/>
              </a:lnSpc>
              <a:spcBef>
                <a:spcPts val="600"/>
              </a:spcBef>
              <a:spcAft>
                <a:spcPts val="600"/>
              </a:spcAft>
              <a:buNone/>
            </a:pPr>
            <a:r>
              <a:rPr lang="en-GB" sz="1400" b="0" dirty="0"/>
              <a:t>The </a:t>
            </a:r>
            <a:r>
              <a:rPr lang="en-GB" sz="1400" dirty="0"/>
              <a:t>goals</a:t>
            </a:r>
            <a:r>
              <a:rPr lang="en-GB" sz="1400" b="0" dirty="0"/>
              <a:t> were:</a:t>
            </a:r>
          </a:p>
          <a:p>
            <a:pPr marL="640080" lvl="1" indent="-182880">
              <a:lnSpc>
                <a:spcPct val="110000"/>
              </a:lnSpc>
              <a:spcBef>
                <a:spcPts val="600"/>
              </a:spcBef>
              <a:spcAft>
                <a:spcPts val="600"/>
              </a:spcAft>
              <a:buFont typeface="Wingdings" panose="05000000000000000000" pitchFamily="2" charset="2"/>
              <a:buChar char="§"/>
            </a:pPr>
            <a:r>
              <a:rPr lang="en-GB" sz="1400" b="0" dirty="0">
                <a:solidFill>
                  <a:srgbClr val="003399"/>
                </a:solidFill>
              </a:rPr>
              <a:t>Develop and disseminate information on risks, challenges and opportunities for OSH associated with digitalisation.</a:t>
            </a:r>
          </a:p>
          <a:p>
            <a:pPr lvl="1">
              <a:buFont typeface="Wingdings" panose="05000000000000000000" pitchFamily="2" charset="2"/>
              <a:buChar char="§"/>
            </a:pPr>
            <a:endParaRPr lang="en-GB" sz="1400" dirty="0"/>
          </a:p>
          <a:p>
            <a:pPr marL="0" indent="0">
              <a:spcBef>
                <a:spcPts val="600"/>
              </a:spcBef>
              <a:spcAft>
                <a:spcPts val="600"/>
              </a:spcAft>
              <a:buNone/>
            </a:pPr>
            <a:r>
              <a:rPr lang="en-GB" sz="1400" dirty="0">
                <a:solidFill>
                  <a:srgbClr val="003399"/>
                </a:solidFill>
              </a:rPr>
              <a:t>Main topics under research were </a:t>
            </a:r>
            <a:r>
              <a:rPr lang="en-GB" sz="1400" b="0" dirty="0">
                <a:solidFill>
                  <a:srgbClr val="003399"/>
                </a:solidFill>
              </a:rPr>
              <a:t>the OSH implications on</a:t>
            </a:r>
            <a:r>
              <a:rPr lang="de-DE" sz="1400" b="0" dirty="0">
                <a:solidFill>
                  <a:srgbClr val="003399"/>
                </a:solidFill>
              </a:rPr>
              <a:t>:</a:t>
            </a:r>
          </a:p>
          <a:p>
            <a:pPr marL="640080" lvl="1" indent="-182880" fontAlgn="ctr">
              <a:lnSpc>
                <a:spcPct val="120000"/>
              </a:lnSpc>
              <a:buFont typeface="Wingdings" panose="05000000000000000000" pitchFamily="2" charset="2"/>
              <a:buChar char="§"/>
            </a:pPr>
            <a:r>
              <a:rPr lang="en-US" sz="1400" u="sng" dirty="0">
                <a:solidFill>
                  <a:srgbClr val="003399"/>
                </a:solidFill>
                <a:hlinkClick r:id="rId2"/>
              </a:rPr>
              <a:t>Advanced robotics and AI-based systems for automation </a:t>
            </a:r>
            <a:r>
              <a:rPr lang="en-US" sz="1400" u="sng">
                <a:solidFill>
                  <a:srgbClr val="003399"/>
                </a:solidFill>
                <a:hlinkClick r:id="rId2"/>
              </a:rPr>
              <a:t>of tasks</a:t>
            </a:r>
            <a:r>
              <a:rPr lang="en-US" sz="1400" u="sng">
                <a:solidFill>
                  <a:srgbClr val="003399"/>
                </a:solidFill>
              </a:rPr>
              <a:t>.</a:t>
            </a:r>
            <a:endParaRPr lang="en-US" sz="1400" u="sng" dirty="0">
              <a:solidFill>
                <a:srgbClr val="003399"/>
              </a:solidFill>
            </a:endParaRPr>
          </a:p>
          <a:p>
            <a:pPr marL="640080" lvl="1" indent="-182880" fontAlgn="ctr">
              <a:lnSpc>
                <a:spcPct val="120000"/>
              </a:lnSpc>
              <a:buFont typeface="Wingdings" panose="05000000000000000000" pitchFamily="2" charset="2"/>
              <a:buChar char="§"/>
            </a:pPr>
            <a:r>
              <a:rPr lang="en-US" sz="1400" dirty="0">
                <a:solidFill>
                  <a:srgbClr val="003399"/>
                </a:solidFill>
              </a:rPr>
              <a:t>New forms of worker management through AI-based systems.</a:t>
            </a:r>
          </a:p>
          <a:p>
            <a:pPr marL="640080" lvl="1" indent="-182880" fontAlgn="ctr">
              <a:lnSpc>
                <a:spcPct val="120000"/>
              </a:lnSpc>
              <a:buFont typeface="Wingdings" panose="05000000000000000000" pitchFamily="2" charset="2"/>
              <a:buChar char="§"/>
            </a:pPr>
            <a:r>
              <a:rPr lang="en-US" sz="1400" dirty="0">
                <a:solidFill>
                  <a:srgbClr val="003399"/>
                </a:solidFill>
              </a:rPr>
              <a:t>Online platform work.</a:t>
            </a:r>
          </a:p>
          <a:p>
            <a:pPr marL="640080" lvl="1" indent="-182880" fontAlgn="ctr">
              <a:lnSpc>
                <a:spcPct val="120000"/>
              </a:lnSpc>
              <a:buFont typeface="Wingdings" panose="05000000000000000000" pitchFamily="2" charset="2"/>
              <a:buChar char="§"/>
            </a:pPr>
            <a:r>
              <a:rPr lang="en-US" sz="1400" dirty="0">
                <a:solidFill>
                  <a:srgbClr val="003399"/>
                </a:solidFill>
              </a:rPr>
              <a:t>New systems for the monitoring of workers’ safety and health.</a:t>
            </a:r>
          </a:p>
          <a:p>
            <a:pPr marL="640080" lvl="1" indent="-182880" fontAlgn="ctr">
              <a:lnSpc>
                <a:spcPct val="120000"/>
              </a:lnSpc>
              <a:buFont typeface="Wingdings" panose="05000000000000000000" pitchFamily="2" charset="2"/>
              <a:buChar char="§"/>
            </a:pPr>
            <a:r>
              <a:rPr lang="en-US" sz="1400" dirty="0">
                <a:solidFill>
                  <a:srgbClr val="003399"/>
                </a:solidFill>
              </a:rPr>
              <a:t>Remote and virtual work.</a:t>
            </a:r>
          </a:p>
          <a:p>
            <a:pPr lvl="2"/>
            <a:endParaRPr lang="en-GB" dirty="0"/>
          </a:p>
        </p:txBody>
      </p:sp>
      <p:pic>
        <p:nvPicPr>
          <p:cNvPr id="2" name="Picture 1" descr="A black cursor pointing towards the camera&#10;&#10;Description automatically generated">
            <a:extLst>
              <a:ext uri="{FF2B5EF4-FFF2-40B4-BE49-F238E27FC236}">
                <a16:creationId xmlns:a16="http://schemas.microsoft.com/office/drawing/2014/main" id="{BA63620A-878F-45D1-30ED-7B143EF8C8C6}"/>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16216" y="3003798"/>
            <a:ext cx="311080" cy="311080"/>
          </a:xfrm>
          <a:prstGeom prst="rect">
            <a:avLst/>
          </a:prstGeom>
        </p:spPr>
      </p:pic>
    </p:spTree>
    <p:extLst>
      <p:ext uri="{BB962C8B-B14F-4D97-AF65-F5344CB8AC3E}">
        <p14:creationId xmlns:p14="http://schemas.microsoft.com/office/powerpoint/2010/main" val="2234198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r>
              <a:rPr lang="en-GB" b="1" kern="1200" dirty="0">
                <a:solidFill>
                  <a:srgbClr val="003399"/>
                </a:solidFill>
                <a:latin typeface="Arial"/>
              </a:rPr>
              <a:t>Policies, strategies and programmes: </a:t>
            </a:r>
            <a:r>
              <a:rPr lang="en-GB" b="1" dirty="0"/>
              <a:t>Regulation in Europe</a:t>
            </a:r>
            <a:endParaRPr lang="de-DE" b="1" dirty="0"/>
          </a:p>
        </p:txBody>
      </p:sp>
      <p:sp>
        <p:nvSpPr>
          <p:cNvPr id="3" name="Content Placeholder 2"/>
          <p:cNvSpPr>
            <a:spLocks noGrp="1"/>
          </p:cNvSpPr>
          <p:nvPr>
            <p:ph sz="half" idx="1"/>
          </p:nvPr>
        </p:nvSpPr>
        <p:spPr>
          <a:xfrm>
            <a:off x="450000" y="837000"/>
            <a:ext cx="7722400" cy="3645000"/>
          </a:xfrm>
        </p:spPr>
        <p:txBody>
          <a:bodyPr>
            <a:normAutofit/>
          </a:bodyPr>
          <a:lstStyle/>
          <a:p>
            <a:pPr marL="0" indent="0">
              <a:buNone/>
            </a:pPr>
            <a:r>
              <a:rPr lang="en-GB" b="0" dirty="0"/>
              <a:t>Within Europe there are currently two main Directives that apply to technology and workplaces and therefore play a fundamental role in building the legislative basis for AI-based systems and advanced robotics:</a:t>
            </a:r>
          </a:p>
          <a:p>
            <a:endParaRPr lang="en-GB" sz="1400" b="0" dirty="0"/>
          </a:p>
          <a:p>
            <a:pPr marL="536575" indent="-174625"/>
            <a:r>
              <a:rPr lang="en-GB" sz="1400" dirty="0"/>
              <a:t>Machinery Regulation 2023/1230/EU </a:t>
            </a:r>
            <a:r>
              <a:rPr lang="en-GB" sz="1400" b="0" dirty="0"/>
              <a:t>(that replaced Machinery Directive 2006/42/EC)</a:t>
            </a:r>
            <a:endParaRPr lang="en-GB" sz="1400" dirty="0"/>
          </a:p>
          <a:p>
            <a:pPr marL="536575" indent="-174625"/>
            <a:endParaRPr lang="en-GB" sz="1400" b="0" dirty="0"/>
          </a:p>
          <a:p>
            <a:pPr marL="536575" indent="-174625"/>
            <a:r>
              <a:rPr lang="en-GB" dirty="0"/>
              <a:t>OSH Framework Directive 89/391/EEC</a:t>
            </a:r>
            <a:endParaRPr lang="en-GB" b="0" dirty="0"/>
          </a:p>
          <a:p>
            <a:endParaRPr lang="en-GB" b="0" dirty="0"/>
          </a:p>
          <a:p>
            <a:pPr marL="0" indent="0">
              <a:buNone/>
            </a:pPr>
            <a:r>
              <a:rPr lang="en-GB" b="0" dirty="0"/>
              <a:t>In 2021, the European Commission launched an additional legislative horizontal regulatory proposal: </a:t>
            </a:r>
            <a:r>
              <a:rPr lang="en-GB" dirty="0"/>
              <a:t>a proposal for the Artificial Intelligence Act</a:t>
            </a:r>
            <a:r>
              <a:rPr lang="en-GB" b="0" dirty="0"/>
              <a:t>.</a:t>
            </a:r>
          </a:p>
        </p:txBody>
      </p:sp>
    </p:spTree>
    <p:extLst>
      <p:ext uri="{BB962C8B-B14F-4D97-AF65-F5344CB8AC3E}">
        <p14:creationId xmlns:p14="http://schemas.microsoft.com/office/powerpoint/2010/main" val="3030424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Policies, strategies and programmes</a:t>
            </a:r>
          </a:p>
        </p:txBody>
      </p:sp>
      <p:sp>
        <p:nvSpPr>
          <p:cNvPr id="3" name="Content Placeholder 2"/>
          <p:cNvSpPr>
            <a:spLocks noGrp="1"/>
          </p:cNvSpPr>
          <p:nvPr>
            <p:ph sz="half" idx="1"/>
          </p:nvPr>
        </p:nvSpPr>
        <p:spPr/>
        <p:txBody>
          <a:bodyPr>
            <a:normAutofit/>
          </a:bodyPr>
          <a:lstStyle/>
          <a:p>
            <a:pPr marL="0" indent="0">
              <a:buNone/>
            </a:pPr>
            <a:r>
              <a:rPr lang="en-GB" sz="1400" dirty="0"/>
              <a:t>EU Commission “</a:t>
            </a:r>
            <a:r>
              <a:rPr lang="en-GB" sz="1400" i="1" dirty="0"/>
              <a:t>Ethics guidelines for trustworthy AI</a:t>
            </a:r>
            <a:r>
              <a:rPr lang="en-GB" sz="1400" dirty="0"/>
              <a:t>” (2021): </a:t>
            </a:r>
          </a:p>
          <a:p>
            <a:endParaRPr lang="de-DE" sz="1400" dirty="0">
              <a:solidFill>
                <a:srgbClr val="003399"/>
              </a:solidFill>
            </a:endParaRPr>
          </a:p>
          <a:p>
            <a:pPr lvl="1" indent="-180000">
              <a:buFont typeface="Wingdings" panose="05000000000000000000" pitchFamily="2" charset="2"/>
              <a:buChar char="§"/>
            </a:pPr>
            <a:r>
              <a:rPr lang="en-GB" sz="1400" dirty="0">
                <a:solidFill>
                  <a:srgbClr val="003399"/>
                </a:solidFill>
              </a:rPr>
              <a:t>Human agency and oversight […]</a:t>
            </a:r>
          </a:p>
          <a:p>
            <a:pPr lvl="1" indent="-180000">
              <a:buFont typeface="Wingdings" panose="05000000000000000000" pitchFamily="2" charset="2"/>
              <a:buChar char="§"/>
            </a:pPr>
            <a:endParaRPr lang="en-GB" sz="1400" dirty="0">
              <a:solidFill>
                <a:srgbClr val="003399"/>
              </a:solidFill>
            </a:endParaRPr>
          </a:p>
          <a:p>
            <a:pPr lvl="1" indent="-180000">
              <a:buFont typeface="Wingdings" panose="05000000000000000000" pitchFamily="2" charset="2"/>
              <a:buChar char="§"/>
            </a:pPr>
            <a:r>
              <a:rPr lang="en-GB" sz="1400" dirty="0">
                <a:solidFill>
                  <a:srgbClr val="003399"/>
                </a:solidFill>
              </a:rPr>
              <a:t>Technical robustness and safety […]</a:t>
            </a:r>
          </a:p>
          <a:p>
            <a:pPr lvl="1" indent="-180000">
              <a:buFont typeface="Wingdings" panose="05000000000000000000" pitchFamily="2" charset="2"/>
              <a:buChar char="§"/>
            </a:pPr>
            <a:endParaRPr lang="en-GB" sz="1400" dirty="0">
              <a:solidFill>
                <a:srgbClr val="003399"/>
              </a:solidFill>
            </a:endParaRPr>
          </a:p>
          <a:p>
            <a:pPr lvl="1" indent="-180000">
              <a:buFont typeface="Wingdings" panose="05000000000000000000" pitchFamily="2" charset="2"/>
              <a:buChar char="§"/>
            </a:pPr>
            <a:r>
              <a:rPr lang="en-GB" sz="1400" dirty="0">
                <a:solidFill>
                  <a:srgbClr val="003399"/>
                </a:solidFill>
              </a:rPr>
              <a:t>Privacy and data governance […]</a:t>
            </a:r>
          </a:p>
          <a:p>
            <a:pPr lvl="1" indent="-180000">
              <a:buFont typeface="Wingdings" panose="05000000000000000000" pitchFamily="2" charset="2"/>
              <a:buChar char="§"/>
            </a:pPr>
            <a:endParaRPr lang="en-GB" sz="1400" dirty="0">
              <a:solidFill>
                <a:srgbClr val="003399"/>
              </a:solidFill>
            </a:endParaRPr>
          </a:p>
          <a:p>
            <a:pPr lvl="1" indent="-180000">
              <a:buFont typeface="Wingdings" panose="05000000000000000000" pitchFamily="2" charset="2"/>
              <a:buChar char="§"/>
            </a:pPr>
            <a:r>
              <a:rPr lang="en-GB" sz="1400" dirty="0">
                <a:solidFill>
                  <a:srgbClr val="003399"/>
                </a:solidFill>
              </a:rPr>
              <a:t>Transparency […]</a:t>
            </a:r>
            <a:endParaRPr lang="de-DE" sz="1400" dirty="0">
              <a:solidFill>
                <a:srgbClr val="003399"/>
              </a:solidFill>
            </a:endParaRPr>
          </a:p>
          <a:p>
            <a:pPr lvl="1" indent="-180000">
              <a:buFont typeface="Wingdings" panose="05000000000000000000" pitchFamily="2" charset="2"/>
              <a:buChar char="§"/>
            </a:pPr>
            <a:endParaRPr lang="en-GB" sz="1400" dirty="0">
              <a:solidFill>
                <a:srgbClr val="003399"/>
              </a:solidFill>
            </a:endParaRPr>
          </a:p>
          <a:p>
            <a:pPr lvl="1" indent="-180000">
              <a:buFont typeface="Wingdings" panose="05000000000000000000" pitchFamily="2" charset="2"/>
              <a:buChar char="§"/>
            </a:pPr>
            <a:r>
              <a:rPr lang="en-GB" sz="1400" dirty="0">
                <a:solidFill>
                  <a:srgbClr val="003399"/>
                </a:solidFill>
              </a:rPr>
              <a:t>Diversity, non-discrimination and fairness […]</a:t>
            </a:r>
          </a:p>
          <a:p>
            <a:pPr lvl="1" indent="-180000">
              <a:buFont typeface="Wingdings" panose="05000000000000000000" pitchFamily="2" charset="2"/>
              <a:buChar char="§"/>
            </a:pPr>
            <a:endParaRPr lang="en-GB" sz="1400" dirty="0">
              <a:solidFill>
                <a:srgbClr val="003399"/>
              </a:solidFill>
            </a:endParaRPr>
          </a:p>
          <a:p>
            <a:pPr lvl="1" indent="-180000">
              <a:buFont typeface="Wingdings" panose="05000000000000000000" pitchFamily="2" charset="2"/>
              <a:buChar char="§"/>
            </a:pPr>
            <a:r>
              <a:rPr lang="en-GB" sz="1400" dirty="0">
                <a:solidFill>
                  <a:srgbClr val="003399"/>
                </a:solidFill>
              </a:rPr>
              <a:t>Societal and environmental wellbeing […]</a:t>
            </a:r>
          </a:p>
          <a:p>
            <a:pPr lvl="1" indent="-180000">
              <a:buFont typeface="Wingdings" panose="05000000000000000000" pitchFamily="2" charset="2"/>
              <a:buChar char="§"/>
            </a:pPr>
            <a:endParaRPr lang="en-GB" sz="1400" dirty="0">
              <a:solidFill>
                <a:srgbClr val="003399"/>
              </a:solidFill>
            </a:endParaRPr>
          </a:p>
          <a:p>
            <a:pPr lvl="1" indent="-180000">
              <a:buFont typeface="Wingdings" panose="05000000000000000000" pitchFamily="2" charset="2"/>
              <a:buChar char="§"/>
            </a:pPr>
            <a:r>
              <a:rPr lang="en-GB" sz="1400" dirty="0">
                <a:solidFill>
                  <a:srgbClr val="003399"/>
                </a:solidFill>
              </a:rPr>
              <a:t>Accountability […]</a:t>
            </a:r>
          </a:p>
        </p:txBody>
      </p:sp>
    </p:spTree>
    <p:extLst>
      <p:ext uri="{BB962C8B-B14F-4D97-AF65-F5344CB8AC3E}">
        <p14:creationId xmlns:p14="http://schemas.microsoft.com/office/powerpoint/2010/main" val="3845326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Policies, strategies and programmes</a:t>
            </a:r>
          </a:p>
        </p:txBody>
      </p:sp>
      <p:sp>
        <p:nvSpPr>
          <p:cNvPr id="3" name="Content Placeholder 2"/>
          <p:cNvSpPr>
            <a:spLocks noGrp="1"/>
          </p:cNvSpPr>
          <p:nvPr>
            <p:ph sz="half" idx="1"/>
          </p:nvPr>
        </p:nvSpPr>
        <p:spPr/>
        <p:txBody>
          <a:bodyPr>
            <a:normAutofit/>
          </a:bodyPr>
          <a:lstStyle/>
          <a:p>
            <a:pPr marL="0" indent="0">
              <a:buNone/>
            </a:pPr>
            <a:r>
              <a:rPr lang="en-GB" sz="1400" dirty="0">
                <a:solidFill>
                  <a:srgbClr val="003399"/>
                </a:solidFill>
              </a:rPr>
              <a:t>European Social Partners Framework Agreement on Digitalisation (2020): </a:t>
            </a:r>
          </a:p>
          <a:p>
            <a:endParaRPr lang="en-GB" sz="1400" dirty="0">
              <a:solidFill>
                <a:srgbClr val="003399"/>
              </a:solidFill>
            </a:endParaRPr>
          </a:p>
          <a:p>
            <a:pPr marL="429750" lvl="1" indent="-285750">
              <a:buFont typeface="Wingdings" panose="05000000000000000000" pitchFamily="2" charset="2"/>
              <a:buChar char="§"/>
            </a:pPr>
            <a:r>
              <a:rPr lang="en-GB" sz="1400" dirty="0">
                <a:solidFill>
                  <a:srgbClr val="003399"/>
                </a:solidFill>
              </a:rPr>
              <a:t>AI systems should follow the human in control principle.</a:t>
            </a:r>
            <a:endParaRPr lang="de-DE" sz="1400" dirty="0">
              <a:solidFill>
                <a:srgbClr val="003399"/>
              </a:solidFill>
            </a:endParaRPr>
          </a:p>
          <a:p>
            <a:pPr marL="429750" lvl="1" indent="-285750">
              <a:buFont typeface="Wingdings" panose="05000000000000000000" pitchFamily="2" charset="2"/>
              <a:buChar char="§"/>
            </a:pPr>
            <a:endParaRPr lang="en-GB" sz="1400" dirty="0">
              <a:solidFill>
                <a:srgbClr val="003399"/>
              </a:solidFill>
            </a:endParaRPr>
          </a:p>
          <a:p>
            <a:pPr marL="429750" lvl="1" indent="-285750">
              <a:buFont typeface="Wingdings" panose="05000000000000000000" pitchFamily="2" charset="2"/>
              <a:buChar char="§"/>
            </a:pPr>
            <a:r>
              <a:rPr lang="en-GB" sz="1400" dirty="0">
                <a:solidFill>
                  <a:srgbClr val="003399"/>
                </a:solidFill>
              </a:rPr>
              <a:t>AI systems should be safe, i.e. should prevent harm.</a:t>
            </a:r>
            <a:endParaRPr lang="de-DE" sz="1400" dirty="0">
              <a:solidFill>
                <a:srgbClr val="003399"/>
              </a:solidFill>
            </a:endParaRPr>
          </a:p>
          <a:p>
            <a:pPr marL="429750" lvl="1" indent="-285750">
              <a:buFont typeface="Wingdings" panose="05000000000000000000" pitchFamily="2" charset="2"/>
              <a:buChar char="§"/>
            </a:pPr>
            <a:endParaRPr lang="en-GB" sz="1400" dirty="0">
              <a:solidFill>
                <a:srgbClr val="003399"/>
              </a:solidFill>
            </a:endParaRPr>
          </a:p>
          <a:p>
            <a:pPr marL="429750" lvl="1" indent="-285750">
              <a:buFont typeface="Wingdings" panose="05000000000000000000" pitchFamily="2" charset="2"/>
              <a:buChar char="§"/>
            </a:pPr>
            <a:r>
              <a:rPr lang="en-GB" sz="1400" dirty="0">
                <a:solidFill>
                  <a:srgbClr val="003399"/>
                </a:solidFill>
              </a:rPr>
              <a:t>AI systems should follow the principles of fairness.</a:t>
            </a:r>
            <a:endParaRPr lang="de-DE" sz="1400" dirty="0">
              <a:solidFill>
                <a:srgbClr val="003399"/>
              </a:solidFill>
            </a:endParaRPr>
          </a:p>
          <a:p>
            <a:pPr marL="429750" lvl="1" indent="-285750">
              <a:buFont typeface="Wingdings" panose="05000000000000000000" pitchFamily="2" charset="2"/>
              <a:buChar char="§"/>
            </a:pPr>
            <a:endParaRPr lang="en-GB" sz="1400" dirty="0">
              <a:solidFill>
                <a:srgbClr val="003399"/>
              </a:solidFill>
            </a:endParaRPr>
          </a:p>
          <a:p>
            <a:pPr marL="429750" lvl="1" indent="-285750">
              <a:buFont typeface="Wingdings" panose="05000000000000000000" pitchFamily="2" charset="2"/>
              <a:buChar char="§"/>
            </a:pPr>
            <a:r>
              <a:rPr lang="en-GB" sz="1400" dirty="0">
                <a:solidFill>
                  <a:srgbClr val="003399"/>
                </a:solidFill>
              </a:rPr>
              <a:t>AI systems need to be transparent and explicable with effective oversight.</a:t>
            </a:r>
            <a:endParaRPr lang="de-DE" sz="1400" dirty="0">
              <a:solidFill>
                <a:srgbClr val="003399"/>
              </a:solidFill>
            </a:endParaRPr>
          </a:p>
          <a:p>
            <a:endParaRPr lang="de-DE" dirty="0"/>
          </a:p>
        </p:txBody>
      </p:sp>
    </p:spTree>
    <p:extLst>
      <p:ext uri="{BB962C8B-B14F-4D97-AF65-F5344CB8AC3E}">
        <p14:creationId xmlns:p14="http://schemas.microsoft.com/office/powerpoint/2010/main" val="1336567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Policies, strategies and programmes: Gaps and needs</a:t>
            </a:r>
          </a:p>
        </p:txBody>
      </p:sp>
      <p:sp>
        <p:nvSpPr>
          <p:cNvPr id="3" name="Content Placeholder 2"/>
          <p:cNvSpPr>
            <a:spLocks noGrp="1"/>
          </p:cNvSpPr>
          <p:nvPr>
            <p:ph sz="half" idx="1"/>
          </p:nvPr>
        </p:nvSpPr>
        <p:spPr/>
        <p:txBody>
          <a:bodyPr>
            <a:normAutofit/>
          </a:bodyPr>
          <a:lstStyle/>
          <a:p>
            <a:pPr marL="0" indent="0">
              <a:buNone/>
            </a:pPr>
            <a:r>
              <a:rPr lang="en-US" sz="1400" b="0" dirty="0"/>
              <a:t>The responses collected through the FOPs do not highlight any particular needs or gaps in relation to regulation on a European level in terms of worker protection.</a:t>
            </a:r>
          </a:p>
          <a:p>
            <a:pPr marL="0" indent="0">
              <a:buNone/>
            </a:pPr>
            <a:endParaRPr lang="en-US" sz="1400" b="0" dirty="0"/>
          </a:p>
          <a:p>
            <a:pPr marL="0" indent="0">
              <a:buNone/>
            </a:pPr>
            <a:r>
              <a:rPr lang="en-US" sz="1400" b="0" dirty="0"/>
              <a:t>Especially the OSH Framework Directive 89/391/EEC is </a:t>
            </a:r>
            <a:r>
              <a:rPr lang="en-US" sz="1400" b="0"/>
              <a:t>labelled positively.</a:t>
            </a:r>
            <a:endParaRPr lang="en-US" sz="1400" b="0" dirty="0"/>
          </a:p>
          <a:p>
            <a:pPr marL="0" indent="0">
              <a:buNone/>
            </a:pPr>
            <a:endParaRPr lang="en-US" sz="1400" b="0" dirty="0"/>
          </a:p>
          <a:p>
            <a:pPr marL="0" indent="0">
              <a:buNone/>
            </a:pPr>
            <a:r>
              <a:rPr lang="en-US" sz="1400" b="0" dirty="0"/>
              <a:t>All new hazards and risks are properly covered in the Machinery Directive 2006/42/EC in relation with workplace equipment.</a:t>
            </a:r>
          </a:p>
          <a:p>
            <a:pPr marL="0" indent="0">
              <a:buNone/>
            </a:pPr>
            <a:endParaRPr lang="en-US" sz="1400" b="0" dirty="0"/>
          </a:p>
          <a:p>
            <a:pPr marL="0" indent="0">
              <a:buNone/>
            </a:pPr>
            <a:r>
              <a:rPr lang="en-GB" b="0" dirty="0"/>
              <a:t>Some of the experts do describe the lack of a more global perspective which takes into account the deployment of AI-based systems in industry sectors.</a:t>
            </a:r>
          </a:p>
          <a:p>
            <a:pPr marL="0" indent="0">
              <a:buNone/>
            </a:pPr>
            <a:endParaRPr lang="en-GB" b="0" dirty="0"/>
          </a:p>
          <a:p>
            <a:pPr marL="0" indent="0">
              <a:buNone/>
            </a:pPr>
            <a:r>
              <a:rPr lang="en-GB" b="0" dirty="0"/>
              <a:t>Some say the greater issue is the lack of proper implementation and enforcement of the Machinery Directive:</a:t>
            </a:r>
          </a:p>
          <a:p>
            <a:pPr marL="189000" lvl="1" indent="0">
              <a:buNone/>
            </a:pPr>
            <a:r>
              <a:rPr lang="en-GB" sz="1400" dirty="0">
                <a:solidFill>
                  <a:srgbClr val="003399"/>
                </a:solidFill>
              </a:rPr>
              <a:t>Legislation can only be effective when applied properly.</a:t>
            </a:r>
          </a:p>
        </p:txBody>
      </p:sp>
    </p:spTree>
    <p:extLst>
      <p:ext uri="{BB962C8B-B14F-4D97-AF65-F5344CB8AC3E}">
        <p14:creationId xmlns:p14="http://schemas.microsoft.com/office/powerpoint/2010/main" val="142143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Policies, strategies and programmes: National level</a:t>
            </a:r>
          </a:p>
        </p:txBody>
      </p:sp>
      <p:sp>
        <p:nvSpPr>
          <p:cNvPr id="3" name="Content Placeholder 2"/>
          <p:cNvSpPr>
            <a:spLocks noGrp="1"/>
          </p:cNvSpPr>
          <p:nvPr>
            <p:ph sz="half" idx="1"/>
          </p:nvPr>
        </p:nvSpPr>
        <p:spPr/>
        <p:txBody>
          <a:bodyPr>
            <a:normAutofit/>
          </a:bodyPr>
          <a:lstStyle/>
          <a:p>
            <a:pPr marL="0" indent="0">
              <a:buNone/>
            </a:pPr>
            <a:r>
              <a:rPr lang="en-GB" sz="1400" b="0" dirty="0"/>
              <a:t>Based on the answers from the FOP consultation, important national regulations were identified.</a:t>
            </a:r>
          </a:p>
          <a:p>
            <a:endParaRPr lang="en-GB" sz="1400" dirty="0"/>
          </a:p>
          <a:p>
            <a:pPr marL="0" indent="0">
              <a:buNone/>
            </a:pPr>
            <a:r>
              <a:rPr lang="en-GB" sz="1400" b="0" dirty="0"/>
              <a:t>Several countries are in the process of discussing legislation:</a:t>
            </a:r>
          </a:p>
          <a:p>
            <a:pPr marL="0" indent="0">
              <a:buNone/>
            </a:pPr>
            <a:endParaRPr lang="en-GB" sz="1400" b="0" dirty="0"/>
          </a:p>
          <a:p>
            <a:pPr lvl="1" indent="-180000">
              <a:spcBef>
                <a:spcPts val="600"/>
              </a:spcBef>
              <a:spcAft>
                <a:spcPts val="600"/>
              </a:spcAft>
              <a:buFont typeface="Wingdings" panose="05000000000000000000" pitchFamily="2" charset="2"/>
              <a:buChar char="§"/>
            </a:pPr>
            <a:r>
              <a:rPr lang="en-GB" sz="1400" b="1" dirty="0">
                <a:solidFill>
                  <a:srgbClr val="003399"/>
                </a:solidFill>
              </a:rPr>
              <a:t>Austria</a:t>
            </a:r>
            <a:r>
              <a:rPr lang="en-GB" sz="1400" dirty="0">
                <a:solidFill>
                  <a:srgbClr val="003399"/>
                </a:solidFill>
              </a:rPr>
              <a:t> reports discussion regarding advanced robotics that could result in a national legally binding (international) standard. </a:t>
            </a:r>
          </a:p>
          <a:p>
            <a:pPr lvl="1" indent="-180000">
              <a:spcBef>
                <a:spcPts val="600"/>
              </a:spcBef>
              <a:spcAft>
                <a:spcPts val="600"/>
              </a:spcAft>
              <a:buFont typeface="Wingdings" panose="05000000000000000000" pitchFamily="2" charset="2"/>
              <a:buChar char="§"/>
            </a:pPr>
            <a:r>
              <a:rPr lang="en-GB" sz="1400" b="1" dirty="0">
                <a:solidFill>
                  <a:srgbClr val="003399"/>
                </a:solidFill>
              </a:rPr>
              <a:t>The Netherlands </a:t>
            </a:r>
            <a:r>
              <a:rPr lang="en-GB" sz="1400" dirty="0">
                <a:solidFill>
                  <a:srgbClr val="003399"/>
                </a:solidFill>
              </a:rPr>
              <a:t>reports that in terms of smart robotics there are many (mandatory) discussion platforms deriving from the Machine Directive for inspectors, for industry partners, for standardization bureaus, etc. </a:t>
            </a:r>
          </a:p>
          <a:p>
            <a:pPr lvl="1" indent="-180000">
              <a:spcBef>
                <a:spcPts val="600"/>
              </a:spcBef>
              <a:spcAft>
                <a:spcPts val="600"/>
              </a:spcAft>
              <a:buFont typeface="Wingdings" panose="05000000000000000000" pitchFamily="2" charset="2"/>
              <a:buChar char="§"/>
            </a:pPr>
            <a:r>
              <a:rPr lang="en-GB" sz="1400" b="1" dirty="0">
                <a:solidFill>
                  <a:srgbClr val="003399"/>
                </a:solidFill>
              </a:rPr>
              <a:t>Finland</a:t>
            </a:r>
            <a:r>
              <a:rPr lang="en-GB" sz="1400" dirty="0">
                <a:solidFill>
                  <a:srgbClr val="003399"/>
                </a:solidFill>
              </a:rPr>
              <a:t> reports that data handling in relation to smart ICT is being included in preparation for many legislative updates, but on a more general level.</a:t>
            </a:r>
          </a:p>
        </p:txBody>
      </p:sp>
    </p:spTree>
    <p:extLst>
      <p:ext uri="{BB962C8B-B14F-4D97-AF65-F5344CB8AC3E}">
        <p14:creationId xmlns:p14="http://schemas.microsoft.com/office/powerpoint/2010/main" val="3012999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Policies, strategies and programmes: National level</a:t>
            </a:r>
          </a:p>
        </p:txBody>
      </p:sp>
      <p:sp>
        <p:nvSpPr>
          <p:cNvPr id="3" name="Content Placeholder 2"/>
          <p:cNvSpPr>
            <a:spLocks noGrp="1"/>
          </p:cNvSpPr>
          <p:nvPr>
            <p:ph sz="half" idx="1"/>
          </p:nvPr>
        </p:nvSpPr>
        <p:spPr>
          <a:xfrm>
            <a:off x="450000" y="837000"/>
            <a:ext cx="7560000" cy="3678966"/>
          </a:xfrm>
        </p:spPr>
        <p:txBody>
          <a:bodyPr>
            <a:normAutofit fontScale="92500" lnSpcReduction="20000"/>
          </a:bodyPr>
          <a:lstStyle/>
          <a:p>
            <a:r>
              <a:rPr lang="en-GB" sz="1500" dirty="0"/>
              <a:t>Sweden’s </a:t>
            </a:r>
            <a:r>
              <a:rPr lang="en-GB" sz="1500" b="0" dirty="0"/>
              <a:t>Ministry of Enterprise and Innovation outlined a set of conditions that should shape the development of national policies around AI in their 2019 Report “National Approach to Artificial Intelligence”.</a:t>
            </a:r>
          </a:p>
          <a:p>
            <a:endParaRPr lang="en-GB" sz="1500" dirty="0"/>
          </a:p>
          <a:p>
            <a:pPr marL="189000" lvl="1" indent="0">
              <a:buNone/>
            </a:pPr>
            <a:r>
              <a:rPr lang="en-GB" sz="1500" dirty="0">
                <a:solidFill>
                  <a:srgbClr val="003399"/>
                </a:solidFill>
              </a:rPr>
              <a:t>Focus on education and training to use AI-based systems.</a:t>
            </a:r>
          </a:p>
          <a:p>
            <a:pPr lvl="1"/>
            <a:endParaRPr lang="en-GB" sz="1500" dirty="0">
              <a:solidFill>
                <a:srgbClr val="003399"/>
              </a:solidFill>
            </a:endParaRPr>
          </a:p>
          <a:p>
            <a:pPr marL="0" indent="0">
              <a:buNone/>
            </a:pPr>
            <a:r>
              <a:rPr lang="en-GB" sz="1500" b="0" dirty="0"/>
              <a:t>Sectoral social partner’s initiatives and especially guidelines are also named by most countries:</a:t>
            </a:r>
          </a:p>
          <a:p>
            <a:pPr marL="0" indent="0">
              <a:buNone/>
            </a:pPr>
            <a:endParaRPr lang="en-GB" dirty="0"/>
          </a:p>
          <a:p>
            <a:pPr lvl="1" indent="-180000">
              <a:spcBef>
                <a:spcPts val="600"/>
              </a:spcBef>
              <a:spcAft>
                <a:spcPts val="600"/>
              </a:spcAft>
              <a:buFont typeface="Wingdings" panose="05000000000000000000" pitchFamily="2" charset="2"/>
              <a:buChar char="§"/>
            </a:pPr>
            <a:r>
              <a:rPr lang="en-GB" sz="1500" b="1" dirty="0">
                <a:solidFill>
                  <a:srgbClr val="003399"/>
                </a:solidFill>
              </a:rPr>
              <a:t>Austria</a:t>
            </a:r>
            <a:r>
              <a:rPr lang="en-GB" sz="1500" dirty="0">
                <a:solidFill>
                  <a:srgbClr val="003399"/>
                </a:solidFill>
              </a:rPr>
              <a:t> mentions 20 brochures on different topics of digitalisation within the programme “Work New 4.0”.</a:t>
            </a:r>
          </a:p>
          <a:p>
            <a:pPr lvl="1" indent="-180000">
              <a:spcBef>
                <a:spcPts val="600"/>
              </a:spcBef>
              <a:spcAft>
                <a:spcPts val="600"/>
              </a:spcAft>
              <a:buFont typeface="Wingdings" panose="05000000000000000000" pitchFamily="2" charset="2"/>
              <a:buChar char="§"/>
            </a:pPr>
            <a:r>
              <a:rPr lang="en-GB" sz="1500" b="1" dirty="0">
                <a:solidFill>
                  <a:srgbClr val="003399"/>
                </a:solidFill>
              </a:rPr>
              <a:t>Finland</a:t>
            </a:r>
            <a:r>
              <a:rPr lang="en-GB" sz="1500" dirty="0">
                <a:solidFill>
                  <a:srgbClr val="003399"/>
                </a:solidFill>
              </a:rPr>
              <a:t> names the “AI Ethics Challenge” initiative – a challenge for companies to take part in discussing what the ethical rules for using AI are, aiming at collecting ethical guidelines.</a:t>
            </a:r>
            <a:endParaRPr lang="de-DE" sz="1500" dirty="0">
              <a:solidFill>
                <a:srgbClr val="003399"/>
              </a:solidFill>
            </a:endParaRPr>
          </a:p>
          <a:p>
            <a:pPr lvl="1" indent="-180000">
              <a:spcBef>
                <a:spcPts val="600"/>
              </a:spcBef>
              <a:spcAft>
                <a:spcPts val="600"/>
              </a:spcAft>
              <a:buFont typeface="Wingdings" panose="05000000000000000000" pitchFamily="2" charset="2"/>
              <a:buChar char="§"/>
            </a:pPr>
            <a:r>
              <a:rPr lang="en-GB" sz="1500" b="1" dirty="0">
                <a:solidFill>
                  <a:srgbClr val="003399"/>
                </a:solidFill>
              </a:rPr>
              <a:t>France</a:t>
            </a:r>
            <a:r>
              <a:rPr lang="en-GB" sz="1500" dirty="0">
                <a:solidFill>
                  <a:srgbClr val="003399"/>
                </a:solidFill>
              </a:rPr>
              <a:t> reports a prevention guide for manufacturers and users for the implementation of collaborative robot applications.</a:t>
            </a:r>
          </a:p>
        </p:txBody>
      </p:sp>
    </p:spTree>
    <p:extLst>
      <p:ext uri="{BB962C8B-B14F-4D97-AF65-F5344CB8AC3E}">
        <p14:creationId xmlns:p14="http://schemas.microsoft.com/office/powerpoint/2010/main" val="560186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Policies, strategies and programmes: National level</a:t>
            </a:r>
          </a:p>
        </p:txBody>
      </p:sp>
      <p:sp>
        <p:nvSpPr>
          <p:cNvPr id="3" name="Content Placeholder 2"/>
          <p:cNvSpPr>
            <a:spLocks noGrp="1"/>
          </p:cNvSpPr>
          <p:nvPr>
            <p:ph sz="half" idx="1"/>
          </p:nvPr>
        </p:nvSpPr>
        <p:spPr>
          <a:xfrm>
            <a:off x="450000" y="837000"/>
            <a:ext cx="7560000" cy="4183022"/>
          </a:xfrm>
        </p:spPr>
        <p:txBody>
          <a:bodyPr>
            <a:normAutofit/>
          </a:bodyPr>
          <a:lstStyle/>
          <a:p>
            <a:pPr lvl="1">
              <a:buFont typeface="Wingdings" panose="05000000000000000000" pitchFamily="2" charset="2"/>
              <a:buChar char="§"/>
            </a:pPr>
            <a:r>
              <a:rPr lang="en-GB" sz="1400" b="1" dirty="0">
                <a:solidFill>
                  <a:srgbClr val="003399"/>
                </a:solidFill>
              </a:rPr>
              <a:t>Germany</a:t>
            </a:r>
            <a:r>
              <a:rPr lang="en-GB" sz="1400" dirty="0">
                <a:solidFill>
                  <a:srgbClr val="003399"/>
                </a:solidFill>
              </a:rPr>
              <a:t> reports campaigns on advanced robotics and smart ICT and their use in the workplace as being part of the AI strategy as well as the “</a:t>
            </a:r>
            <a:r>
              <a:rPr lang="en-GB" sz="1400" dirty="0" err="1">
                <a:solidFill>
                  <a:srgbClr val="003399"/>
                </a:solidFill>
              </a:rPr>
              <a:t>HighTech</a:t>
            </a:r>
            <a:r>
              <a:rPr lang="en-GB" sz="1400" dirty="0">
                <a:solidFill>
                  <a:srgbClr val="003399"/>
                </a:solidFill>
              </a:rPr>
              <a:t> strategy 2025” of the German government .</a:t>
            </a:r>
          </a:p>
          <a:p>
            <a:pPr lvl="1">
              <a:buFont typeface="Wingdings" panose="05000000000000000000" pitchFamily="2" charset="2"/>
              <a:buChar char="§"/>
            </a:pPr>
            <a:endParaRPr lang="en-GB" sz="1400" dirty="0">
              <a:solidFill>
                <a:srgbClr val="003399"/>
              </a:solidFill>
            </a:endParaRPr>
          </a:p>
          <a:p>
            <a:pPr lvl="1">
              <a:buFont typeface="Wingdings" panose="05000000000000000000" pitchFamily="2" charset="2"/>
              <a:buChar char="§"/>
            </a:pPr>
            <a:r>
              <a:rPr lang="en-GB" sz="1400" b="1" dirty="0">
                <a:solidFill>
                  <a:srgbClr val="003399"/>
                </a:solidFill>
              </a:rPr>
              <a:t>Ireland</a:t>
            </a:r>
            <a:r>
              <a:rPr lang="en-GB" sz="1400" dirty="0">
                <a:solidFill>
                  <a:srgbClr val="003399"/>
                </a:solidFill>
              </a:rPr>
              <a:t>’s National Standards Authority (NSAI) is working on ISO/TC299 “Developing Safety Standards for Robotics”.</a:t>
            </a:r>
          </a:p>
          <a:p>
            <a:pPr lvl="1">
              <a:buFont typeface="Wingdings" panose="05000000000000000000" pitchFamily="2" charset="2"/>
              <a:buChar char="§"/>
            </a:pPr>
            <a:endParaRPr lang="en-GB" sz="1400" dirty="0">
              <a:solidFill>
                <a:srgbClr val="003399"/>
              </a:solidFill>
            </a:endParaRPr>
          </a:p>
          <a:p>
            <a:pPr lvl="1">
              <a:buFont typeface="Wingdings" panose="05000000000000000000" pitchFamily="2" charset="2"/>
              <a:buChar char="§"/>
            </a:pPr>
            <a:r>
              <a:rPr lang="en-GB" sz="1400" b="1" dirty="0">
                <a:solidFill>
                  <a:srgbClr val="003399"/>
                </a:solidFill>
              </a:rPr>
              <a:t>Portugal</a:t>
            </a:r>
            <a:r>
              <a:rPr lang="en-GB" sz="1400" dirty="0">
                <a:solidFill>
                  <a:srgbClr val="003399"/>
                </a:solidFill>
              </a:rPr>
              <a:t> reports the national government program “Digital Transition Action Plan” and the following publications: “Human-Centred Approach for the Design of a Collaborative Robotics Workstation”.</a:t>
            </a:r>
          </a:p>
          <a:p>
            <a:pPr lvl="1"/>
            <a:endParaRPr lang="en-GB" sz="1400" dirty="0">
              <a:solidFill>
                <a:srgbClr val="003399"/>
              </a:solidFill>
            </a:endParaRPr>
          </a:p>
          <a:p>
            <a:endParaRPr lang="en-GB" sz="1400" dirty="0">
              <a:solidFill>
                <a:srgbClr val="003399"/>
              </a:solidFill>
            </a:endParaRPr>
          </a:p>
        </p:txBody>
      </p:sp>
    </p:spTree>
    <p:extLst>
      <p:ext uri="{BB962C8B-B14F-4D97-AF65-F5344CB8AC3E}">
        <p14:creationId xmlns:p14="http://schemas.microsoft.com/office/powerpoint/2010/main" val="2758824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Policies, strategies and programmes: National level</a:t>
            </a:r>
          </a:p>
        </p:txBody>
      </p:sp>
      <p:sp>
        <p:nvSpPr>
          <p:cNvPr id="3" name="Content Placeholder 2"/>
          <p:cNvSpPr>
            <a:spLocks noGrp="1"/>
          </p:cNvSpPr>
          <p:nvPr>
            <p:ph sz="half" idx="1"/>
          </p:nvPr>
        </p:nvSpPr>
        <p:spPr>
          <a:xfrm>
            <a:off x="450000" y="837000"/>
            <a:ext cx="7560000" cy="4183022"/>
          </a:xfrm>
        </p:spPr>
        <p:txBody>
          <a:bodyPr>
            <a:normAutofit/>
          </a:bodyPr>
          <a:lstStyle/>
          <a:p>
            <a:pPr marL="0" indent="0">
              <a:buNone/>
            </a:pPr>
            <a:r>
              <a:rPr lang="en-GB" sz="1400" b="0" dirty="0">
                <a:solidFill>
                  <a:srgbClr val="003399"/>
                </a:solidFill>
              </a:rPr>
              <a:t>There are also </a:t>
            </a:r>
            <a:r>
              <a:rPr lang="en-GB" sz="1400" dirty="0">
                <a:solidFill>
                  <a:srgbClr val="003399"/>
                </a:solidFill>
              </a:rPr>
              <a:t>recommendations</a:t>
            </a:r>
            <a:r>
              <a:rPr lang="en-GB" sz="1400" b="0" dirty="0">
                <a:solidFill>
                  <a:srgbClr val="003399"/>
                </a:solidFill>
              </a:rPr>
              <a:t> given by major stakeholders in some countries:</a:t>
            </a:r>
          </a:p>
          <a:p>
            <a:endParaRPr lang="de-DE" sz="1400" dirty="0">
              <a:solidFill>
                <a:srgbClr val="003399"/>
              </a:solidFill>
            </a:endParaRPr>
          </a:p>
          <a:p>
            <a:pPr lvl="1" indent="-180000">
              <a:buFont typeface="Wingdings" panose="05000000000000000000" pitchFamily="2" charset="2"/>
              <a:buChar char="§"/>
            </a:pPr>
            <a:r>
              <a:rPr lang="en-GB" sz="1400" b="1" dirty="0">
                <a:solidFill>
                  <a:srgbClr val="003399"/>
                </a:solidFill>
              </a:rPr>
              <a:t>Austria</a:t>
            </a:r>
            <a:r>
              <a:rPr lang="en-GB" sz="1400" dirty="0">
                <a:solidFill>
                  <a:srgbClr val="003399"/>
                </a:solidFill>
              </a:rPr>
              <a:t> with "AIM AT 2030 - Artificial Intelligence Mission Austria 2030" by Federal Ministry Republic of Austria Digital and Economic Affairs.</a:t>
            </a:r>
          </a:p>
          <a:p>
            <a:pPr lvl="1" indent="-180000">
              <a:buFont typeface="Wingdings" panose="05000000000000000000" pitchFamily="2" charset="2"/>
              <a:buChar char="§"/>
            </a:pPr>
            <a:endParaRPr lang="en-GB" sz="1400" dirty="0">
              <a:solidFill>
                <a:srgbClr val="003399"/>
              </a:solidFill>
            </a:endParaRPr>
          </a:p>
          <a:p>
            <a:pPr lvl="1" indent="-180000">
              <a:buFont typeface="Wingdings" panose="05000000000000000000" pitchFamily="2" charset="2"/>
              <a:buChar char="§"/>
            </a:pPr>
            <a:r>
              <a:rPr lang="en-GB" sz="1400" b="1" dirty="0">
                <a:solidFill>
                  <a:srgbClr val="003399"/>
                </a:solidFill>
              </a:rPr>
              <a:t>Finland</a:t>
            </a:r>
            <a:r>
              <a:rPr lang="en-GB" sz="1400" dirty="0">
                <a:solidFill>
                  <a:srgbClr val="003399"/>
                </a:solidFill>
              </a:rPr>
              <a:t> names ministries, such as the Ministry of Social Affairs and Health and the Ministry of Economic Affairs and Employment and the Ministry of Finance as sources for specific recommendations.</a:t>
            </a:r>
          </a:p>
          <a:p>
            <a:pPr lvl="1" indent="-180000">
              <a:buFont typeface="Wingdings" panose="05000000000000000000" pitchFamily="2" charset="2"/>
              <a:buChar char="§"/>
            </a:pPr>
            <a:endParaRPr lang="en-GB" sz="1400" dirty="0">
              <a:solidFill>
                <a:srgbClr val="003399"/>
              </a:solidFill>
            </a:endParaRPr>
          </a:p>
          <a:p>
            <a:pPr lvl="1" indent="-180000">
              <a:buFont typeface="Wingdings" panose="05000000000000000000" pitchFamily="2" charset="2"/>
              <a:buChar char="§"/>
            </a:pPr>
            <a:r>
              <a:rPr lang="en-GB" sz="1400" b="1" dirty="0">
                <a:solidFill>
                  <a:srgbClr val="003399"/>
                </a:solidFill>
              </a:rPr>
              <a:t>The Netherlands </a:t>
            </a:r>
            <a:r>
              <a:rPr lang="en-GB" sz="1400" dirty="0">
                <a:solidFill>
                  <a:srgbClr val="003399"/>
                </a:solidFill>
              </a:rPr>
              <a:t>name state recommendations on smart ICT and privacy given by the Ministry of Social Affairs and Employment (SZW) through worker protection legislation and the Ministry of Economic Affairs and Climate Policy (EZ).</a:t>
            </a:r>
          </a:p>
          <a:p>
            <a:pPr lvl="1" indent="-180000">
              <a:buFont typeface="Wingdings" panose="05000000000000000000" pitchFamily="2" charset="2"/>
              <a:buChar char="§"/>
            </a:pPr>
            <a:endParaRPr lang="en-GB" sz="1400" dirty="0">
              <a:solidFill>
                <a:srgbClr val="003399"/>
              </a:solidFill>
            </a:endParaRPr>
          </a:p>
          <a:p>
            <a:pPr lvl="1" indent="-180000">
              <a:buFont typeface="Wingdings" panose="05000000000000000000" pitchFamily="2" charset="2"/>
              <a:buChar char="§"/>
            </a:pPr>
            <a:r>
              <a:rPr lang="en-GB" sz="1400" b="1" dirty="0">
                <a:solidFill>
                  <a:srgbClr val="003399"/>
                </a:solidFill>
              </a:rPr>
              <a:t>Germany</a:t>
            </a:r>
            <a:r>
              <a:rPr lang="en-GB" sz="1400" dirty="0">
                <a:solidFill>
                  <a:srgbClr val="003399"/>
                </a:solidFill>
              </a:rPr>
              <a:t> states that when implementing Human Robot Interactions (HRI) into workplaces, recommendations are given by the German Institute for Occupational Safety and Health of the German Social Accident Insurance.</a:t>
            </a:r>
            <a:endParaRPr lang="de-DE" sz="1400" dirty="0">
              <a:solidFill>
                <a:srgbClr val="003399"/>
              </a:solidFill>
            </a:endParaRPr>
          </a:p>
          <a:p>
            <a:pPr lvl="1"/>
            <a:endParaRPr lang="en-GB" sz="1400" dirty="0">
              <a:solidFill>
                <a:srgbClr val="003399"/>
              </a:solidFill>
            </a:endParaRPr>
          </a:p>
          <a:p>
            <a:endParaRPr lang="en-GB" sz="1400" dirty="0">
              <a:solidFill>
                <a:srgbClr val="003399"/>
              </a:solidFill>
            </a:endParaRPr>
          </a:p>
        </p:txBody>
      </p:sp>
    </p:spTree>
    <p:extLst>
      <p:ext uri="{BB962C8B-B14F-4D97-AF65-F5344CB8AC3E}">
        <p14:creationId xmlns:p14="http://schemas.microsoft.com/office/powerpoint/2010/main" val="152055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Policies, strategies and programmes: Gaps and needs</a:t>
            </a:r>
          </a:p>
        </p:txBody>
      </p:sp>
      <p:sp>
        <p:nvSpPr>
          <p:cNvPr id="3" name="Content Placeholder 2"/>
          <p:cNvSpPr>
            <a:spLocks noGrp="1"/>
          </p:cNvSpPr>
          <p:nvPr>
            <p:ph sz="half" idx="1"/>
          </p:nvPr>
        </p:nvSpPr>
        <p:spPr>
          <a:xfrm>
            <a:off x="450000" y="837000"/>
            <a:ext cx="8154448" cy="3606958"/>
          </a:xfrm>
        </p:spPr>
        <p:txBody>
          <a:bodyPr>
            <a:normAutofit/>
          </a:bodyPr>
          <a:lstStyle/>
          <a:p>
            <a:pPr marL="0" indent="0">
              <a:buNone/>
            </a:pPr>
            <a:r>
              <a:rPr lang="en-GB" sz="1400" b="0" dirty="0"/>
              <a:t>Regarding gaps and needs on a national level, the answers from the FOP consultation indicate that many countries seem to be missing national activities on a more tangible level.</a:t>
            </a:r>
          </a:p>
          <a:p>
            <a:pPr marL="0" indent="0">
              <a:buNone/>
            </a:pPr>
            <a:endParaRPr lang="en-GB" sz="1400" b="0" dirty="0">
              <a:solidFill>
                <a:srgbClr val="003399"/>
              </a:solidFill>
            </a:endParaRPr>
          </a:p>
          <a:p>
            <a:pPr marL="0" indent="0">
              <a:buNone/>
            </a:pPr>
            <a:r>
              <a:rPr lang="en-GB" sz="1400" b="0" dirty="0"/>
              <a:t>A number of countries report to be missing national legally binding regulation regarding the automation of physical and/or cognitive tasks through AI-based systems. </a:t>
            </a:r>
          </a:p>
          <a:p>
            <a:pPr marL="0" indent="0">
              <a:buNone/>
            </a:pPr>
            <a:endParaRPr lang="en-GB" sz="1400" b="0" dirty="0">
              <a:solidFill>
                <a:srgbClr val="003399"/>
              </a:solidFill>
            </a:endParaRPr>
          </a:p>
          <a:p>
            <a:pPr marL="0" indent="0">
              <a:buNone/>
            </a:pPr>
            <a:r>
              <a:rPr lang="en-GB" sz="1400" b="0" dirty="0">
                <a:solidFill>
                  <a:srgbClr val="003399"/>
                </a:solidFill>
              </a:rPr>
              <a:t>There is a gap between existing regulations and </a:t>
            </a:r>
            <a:r>
              <a:rPr lang="en-GB" sz="1400" b="0" dirty="0"/>
              <a:t>adequate application reported in some countries.</a:t>
            </a:r>
          </a:p>
          <a:p>
            <a:pPr marL="0" indent="0">
              <a:buNone/>
            </a:pPr>
            <a:endParaRPr lang="en-GB" sz="1400" b="0" dirty="0">
              <a:solidFill>
                <a:srgbClr val="003399"/>
              </a:solidFill>
            </a:endParaRPr>
          </a:p>
          <a:p>
            <a:pPr marL="0" indent="0">
              <a:buNone/>
            </a:pPr>
            <a:r>
              <a:rPr lang="en-GB" sz="1400" b="0" dirty="0"/>
              <a:t>Ethical guidelines on national level are needed, regarding guaranteeing basic human rights and privacy of personal data handling.</a:t>
            </a:r>
          </a:p>
          <a:p>
            <a:pPr marL="0" indent="0">
              <a:buNone/>
            </a:pPr>
            <a:endParaRPr lang="en-GB" sz="1400" b="0" dirty="0"/>
          </a:p>
          <a:p>
            <a:pPr marL="0" indent="0">
              <a:buNone/>
            </a:pPr>
            <a:r>
              <a:rPr lang="en-GB" sz="1400" b="0" dirty="0"/>
              <a:t>According to the Netherlands, OSH is not debated enough in the context of new emerging technologies.</a:t>
            </a:r>
            <a:endParaRPr lang="en-GB" sz="1400" b="0" dirty="0">
              <a:solidFill>
                <a:srgbClr val="003399"/>
              </a:solidFill>
            </a:endParaRPr>
          </a:p>
        </p:txBody>
      </p:sp>
    </p:spTree>
    <p:extLst>
      <p:ext uri="{BB962C8B-B14F-4D97-AF65-F5344CB8AC3E}">
        <p14:creationId xmlns:p14="http://schemas.microsoft.com/office/powerpoint/2010/main" val="3241758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Policies, strategies and programmes: Summary</a:t>
            </a:r>
          </a:p>
        </p:txBody>
      </p:sp>
      <p:sp>
        <p:nvSpPr>
          <p:cNvPr id="3" name="Content Placeholder 2"/>
          <p:cNvSpPr>
            <a:spLocks noGrp="1"/>
          </p:cNvSpPr>
          <p:nvPr>
            <p:ph sz="half" idx="1"/>
          </p:nvPr>
        </p:nvSpPr>
        <p:spPr/>
        <p:txBody>
          <a:bodyPr>
            <a:normAutofit fontScale="92500"/>
          </a:bodyPr>
          <a:lstStyle/>
          <a:p>
            <a:pPr marL="0" indent="0">
              <a:buNone/>
            </a:pPr>
            <a:r>
              <a:rPr lang="en-GB" sz="1400" b="0" dirty="0"/>
              <a:t>On a national level, nearly every country reports some form of </a:t>
            </a:r>
            <a:r>
              <a:rPr lang="en-GB" sz="1400" dirty="0"/>
              <a:t>not legally binding </a:t>
            </a:r>
            <a:r>
              <a:rPr lang="en-GB" sz="1400" b="0" dirty="0"/>
              <a:t>activity</a:t>
            </a:r>
            <a:r>
              <a:rPr lang="en-GB" sz="1400" dirty="0"/>
              <a:t> </a:t>
            </a:r>
            <a:r>
              <a:rPr lang="en-GB" sz="1400" b="0" dirty="0"/>
              <a:t>related to AI-based systems and advanced robotics. </a:t>
            </a:r>
          </a:p>
          <a:p>
            <a:pPr marL="0" indent="0">
              <a:buNone/>
            </a:pPr>
            <a:endParaRPr lang="en-GB" sz="1400" b="0" dirty="0"/>
          </a:p>
          <a:p>
            <a:pPr marL="0" indent="0">
              <a:buNone/>
            </a:pPr>
            <a:r>
              <a:rPr lang="en-GB" sz="1400" b="0" dirty="0"/>
              <a:t>Within the European countries, a vast number of </a:t>
            </a:r>
            <a:r>
              <a:rPr lang="en-GB" sz="1400" dirty="0"/>
              <a:t>sectoral programmes</a:t>
            </a:r>
            <a:r>
              <a:rPr lang="en-GB" sz="1400" b="0" dirty="0"/>
              <a:t>, social partner’s </a:t>
            </a:r>
            <a:r>
              <a:rPr lang="en-GB" sz="1400" dirty="0"/>
              <a:t>guidelines</a:t>
            </a:r>
            <a:r>
              <a:rPr lang="en-GB" sz="1400" b="0" dirty="0"/>
              <a:t> or </a:t>
            </a:r>
            <a:r>
              <a:rPr lang="en-GB" sz="1400" dirty="0"/>
              <a:t>recommendations</a:t>
            </a:r>
            <a:r>
              <a:rPr lang="en-GB" sz="1400" b="0" dirty="0"/>
              <a:t> given by major stakeholders or the state can be found. </a:t>
            </a:r>
          </a:p>
          <a:p>
            <a:pPr marL="0" indent="0">
              <a:buNone/>
            </a:pPr>
            <a:endParaRPr lang="en-GB" sz="1400" b="0" dirty="0"/>
          </a:p>
          <a:p>
            <a:pPr marL="0" indent="0">
              <a:buNone/>
            </a:pPr>
            <a:r>
              <a:rPr lang="en-GB" sz="1400" b="0" dirty="0"/>
              <a:t>Most countries also report to be missing </a:t>
            </a:r>
            <a:r>
              <a:rPr lang="en-GB" sz="1400" dirty="0"/>
              <a:t>activities</a:t>
            </a:r>
            <a:r>
              <a:rPr lang="en-GB" sz="1400" b="0" dirty="0"/>
              <a:t> (related to practical use and application for OSH). </a:t>
            </a:r>
          </a:p>
          <a:p>
            <a:pPr marL="0" indent="0">
              <a:buNone/>
            </a:pPr>
            <a:endParaRPr lang="en-GB" sz="1400" b="0" dirty="0"/>
          </a:p>
          <a:p>
            <a:pPr marL="0" indent="0">
              <a:buNone/>
            </a:pPr>
            <a:r>
              <a:rPr lang="en-GB" sz="1400" b="0" dirty="0"/>
              <a:t>On a more global level, there are large numbers of </a:t>
            </a:r>
            <a:r>
              <a:rPr lang="en-GB" sz="1400" dirty="0"/>
              <a:t>campaigns, actions, strategies </a:t>
            </a:r>
            <a:r>
              <a:rPr lang="en-GB" sz="1400" b="0" dirty="0"/>
              <a:t>and</a:t>
            </a:r>
            <a:r>
              <a:rPr lang="en-GB" sz="1400" dirty="0"/>
              <a:t> visions</a:t>
            </a:r>
            <a:r>
              <a:rPr lang="en-GB" sz="1400" b="0" dirty="0"/>
              <a:t>. As the issue becomes more specific, related to specific industries, jobs or tasks, the picture becomes blurry for example with regards to specific system or workplace design recommendations. </a:t>
            </a:r>
          </a:p>
          <a:p>
            <a:pPr marL="0" indent="0">
              <a:buNone/>
            </a:pPr>
            <a:endParaRPr lang="en-GB" sz="1400" b="0" dirty="0"/>
          </a:p>
          <a:p>
            <a:pPr marL="0" indent="0">
              <a:buNone/>
            </a:pPr>
            <a:r>
              <a:rPr lang="en-GB" sz="1400" b="0" dirty="0"/>
              <a:t>All relevant stakeholders consider that </a:t>
            </a:r>
            <a:r>
              <a:rPr lang="en-GB" sz="1400" dirty="0"/>
              <a:t>raising awareness </a:t>
            </a:r>
            <a:r>
              <a:rPr lang="en-GB" sz="1400" b="0" dirty="0"/>
              <a:t>is particularly important, and policy-makers can have an important role in bringing this to attention.</a:t>
            </a:r>
          </a:p>
          <a:p>
            <a:pPr marL="0" indent="0">
              <a:buNone/>
            </a:pPr>
            <a:endParaRPr lang="en-GB" dirty="0"/>
          </a:p>
        </p:txBody>
      </p:sp>
    </p:spTree>
    <p:extLst>
      <p:ext uri="{BB962C8B-B14F-4D97-AF65-F5344CB8AC3E}">
        <p14:creationId xmlns:p14="http://schemas.microsoft.com/office/powerpoint/2010/main" val="1030144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Objectives</a:t>
            </a:r>
            <a:endParaRPr lang="en-GB" dirty="0"/>
          </a:p>
        </p:txBody>
      </p:sp>
      <p:sp>
        <p:nvSpPr>
          <p:cNvPr id="3" name="Content Placeholder 2"/>
          <p:cNvSpPr>
            <a:spLocks noGrp="1"/>
          </p:cNvSpPr>
          <p:nvPr>
            <p:ph sz="half" idx="1"/>
          </p:nvPr>
        </p:nvSpPr>
        <p:spPr/>
        <p:txBody>
          <a:bodyPr/>
          <a:lstStyle/>
          <a:p>
            <a:pPr algn="just"/>
            <a:r>
              <a:rPr lang="en-US" b="0" dirty="0"/>
              <a:t>Carry out an overview of policies, research and practices in relation to advanced robotics and AI-based systems for the automation of physical and cognitive tasks and to assess their implications for OSH. </a:t>
            </a:r>
          </a:p>
          <a:p>
            <a:pPr algn="just"/>
            <a:r>
              <a:rPr lang="en-US" b="0" dirty="0"/>
              <a:t>Examine the potential consequences for workers’ safety and health and identify the main risks, challenges and opportunities for prevention, policy and practice. </a:t>
            </a:r>
          </a:p>
          <a:p>
            <a:pPr marL="0" indent="0" algn="just">
              <a:buNone/>
            </a:pPr>
            <a:endParaRPr lang="en-US" dirty="0"/>
          </a:p>
          <a:p>
            <a:pPr marL="0" indent="0" algn="just">
              <a:buNone/>
            </a:pPr>
            <a:endParaRPr lang="en-US" dirty="0"/>
          </a:p>
          <a:p>
            <a:pPr marL="0" indent="0" algn="just">
              <a:buNone/>
            </a:pPr>
            <a:endParaRPr lang="en-US" dirty="0"/>
          </a:p>
        </p:txBody>
      </p:sp>
      <p:sp>
        <p:nvSpPr>
          <p:cNvPr id="4" name="TextBox 3"/>
          <p:cNvSpPr txBox="1"/>
          <p:nvPr/>
        </p:nvSpPr>
        <p:spPr>
          <a:xfrm>
            <a:off x="5292080" y="2499742"/>
            <a:ext cx="2113767" cy="923330"/>
          </a:xfrm>
          <a:prstGeom prst="rect">
            <a:avLst/>
          </a:prstGeom>
          <a:noFill/>
        </p:spPr>
        <p:txBody>
          <a:bodyPr wrap="square" rtlCol="0">
            <a:spAutoFit/>
          </a:bodyPr>
          <a:lstStyle/>
          <a:p>
            <a:r>
              <a:rPr lang="en-US" sz="1350" b="1" dirty="0"/>
              <a:t>10 case studies to be developed following the field research.</a:t>
            </a:r>
          </a:p>
          <a:p>
            <a:pPr algn="just"/>
            <a:endParaRPr lang="en-GB" sz="1350" b="1" dirty="0"/>
          </a:p>
        </p:txBody>
      </p:sp>
      <p:pic>
        <p:nvPicPr>
          <p:cNvPr id="1026" name="Picture 2" descr="EU-OSHA on Twitter: &quot;Learn by example and help tackling work-related MSDs:  'Think of me — your back' is just one of the prevention initiatives as  result of the policy approach adopted in"/>
          <p:cNvPicPr>
            <a:picLocks noChangeAspect="1" noChangeArrowheads="1"/>
          </p:cNvPicPr>
          <p:nvPr/>
        </p:nvPicPr>
        <p:blipFill rotWithShape="1">
          <a:blip r:embed="rId3">
            <a:extLst>
              <a:ext uri="{28A0092B-C50C-407E-A947-70E740481C1C}">
                <a14:useLocalDpi xmlns:a14="http://schemas.microsoft.com/office/drawing/2010/main" val="0"/>
              </a:ext>
            </a:extLst>
          </a:blip>
          <a:srcRect t="13186"/>
          <a:stretch/>
        </p:blipFill>
        <p:spPr bwMode="auto">
          <a:xfrm>
            <a:off x="1253419" y="2433181"/>
            <a:ext cx="3716282" cy="1784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117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267494"/>
            <a:ext cx="7559873" cy="367200"/>
          </a:xfrm>
        </p:spPr>
        <p:txBody>
          <a:bodyPr/>
          <a:lstStyle/>
          <a:p>
            <a:r>
              <a:rPr lang="en-GB" sz="2400" dirty="0"/>
              <a:t>Thank you!</a:t>
            </a:r>
            <a:br>
              <a:rPr lang="en-GB" sz="2400" dirty="0"/>
            </a:br>
            <a:endParaRPr lang="en-GB" sz="2400" dirty="0"/>
          </a:p>
        </p:txBody>
      </p:sp>
      <p:sp>
        <p:nvSpPr>
          <p:cNvPr id="12" name="Title 1"/>
          <p:cNvSpPr txBox="1">
            <a:spLocks/>
          </p:cNvSpPr>
          <p:nvPr/>
        </p:nvSpPr>
        <p:spPr>
          <a:xfrm>
            <a:off x="4251641" y="771550"/>
            <a:ext cx="4662543" cy="3600400"/>
          </a:xfrm>
          <a:prstGeom prst="rect">
            <a:avLst/>
          </a:prstGeom>
        </p:spPr>
        <p:txBody>
          <a:bodyPr vert="horz" lIns="91440" tIns="45720" rIns="91440" bIns="45720" rtlCol="0" anchor="ctr">
            <a:noAutofit/>
          </a:bodyPr>
          <a:lst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GB" sz="2800" dirty="0"/>
          </a:p>
          <a:p>
            <a:pPr algn="ctr"/>
            <a:endParaRPr lang="en-GB" sz="2400" dirty="0"/>
          </a:p>
          <a:p>
            <a:pPr algn="ctr"/>
            <a:endParaRPr lang="en-GB" sz="1100" dirty="0">
              <a:solidFill>
                <a:schemeClr val="accent1">
                  <a:lumMod val="20000"/>
                  <a:lumOff val="80000"/>
                </a:schemeClr>
              </a:solidFill>
            </a:endParaRPr>
          </a:p>
          <a:p>
            <a:pPr algn="ctr"/>
            <a:endParaRPr lang="en-GB" sz="1100" dirty="0">
              <a:solidFill>
                <a:schemeClr val="accent1">
                  <a:lumMod val="20000"/>
                  <a:lumOff val="80000"/>
                </a:schemeClr>
              </a:solidFill>
            </a:endParaRPr>
          </a:p>
          <a:p>
            <a:pPr marL="189000" indent="-189000">
              <a:spcBef>
                <a:spcPts val="600"/>
              </a:spcBef>
              <a:buClr>
                <a:srgbClr val="003399"/>
              </a:buClr>
              <a:buFont typeface="Wingdings" pitchFamily="2" charset="2"/>
              <a:buChar char="§"/>
            </a:pPr>
            <a:r>
              <a:rPr lang="en-US" sz="1200" b="0" dirty="0">
                <a:solidFill>
                  <a:schemeClr val="tx1"/>
                </a:solidFill>
              </a:rPr>
              <a:t>REPORT</a:t>
            </a:r>
            <a:r>
              <a:rPr lang="en-US" sz="1200" b="0" dirty="0">
                <a:solidFill>
                  <a:srgbClr val="000000"/>
                </a:solidFill>
              </a:rPr>
              <a:t> “</a:t>
            </a:r>
            <a:r>
              <a:rPr lang="en-US" sz="1200" dirty="0">
                <a:solidFill>
                  <a:srgbClr val="000000"/>
                </a:solidFill>
                <a:hlinkClick r:id="rId3"/>
              </a:rPr>
              <a:t>Advanced robotics, artificial intelligence and the automation of tasks: definitions, uses, policies and strategies and Occupational Safety and Health</a:t>
            </a:r>
            <a:r>
              <a:rPr lang="en-US" sz="1200" b="0" i="1" dirty="0">
                <a:solidFill>
                  <a:srgbClr val="000000"/>
                </a:solidFill>
              </a:rPr>
              <a:t>” </a:t>
            </a:r>
            <a:r>
              <a:rPr lang="en-GB" sz="1200" b="0" dirty="0">
                <a:solidFill>
                  <a:srgbClr val="000000"/>
                </a:solidFill>
              </a:rPr>
              <a:t> </a:t>
            </a:r>
          </a:p>
          <a:p>
            <a:pPr marL="189000" indent="-189000">
              <a:spcBef>
                <a:spcPts val="600"/>
              </a:spcBef>
              <a:buClr>
                <a:srgbClr val="003399"/>
              </a:buClr>
              <a:buFont typeface="Wingdings" pitchFamily="2" charset="2"/>
              <a:buChar char="§"/>
            </a:pPr>
            <a:endParaRPr lang="en-GB" sz="1200" dirty="0">
              <a:solidFill>
                <a:srgbClr val="003399"/>
              </a:solidFill>
            </a:endParaRPr>
          </a:p>
          <a:p>
            <a:pPr marL="189000" indent="-189000">
              <a:spcBef>
                <a:spcPts val="600"/>
              </a:spcBef>
              <a:buClr>
                <a:srgbClr val="003399"/>
              </a:buClr>
              <a:buFont typeface="Wingdings" pitchFamily="2" charset="2"/>
              <a:buChar char="§"/>
            </a:pPr>
            <a:r>
              <a:rPr lang="en-GB" sz="1200" b="0" dirty="0">
                <a:solidFill>
                  <a:schemeClr val="tx1"/>
                </a:solidFill>
              </a:rPr>
              <a:t>BROCHURE</a:t>
            </a:r>
            <a:r>
              <a:rPr lang="en-GB" sz="1200" dirty="0">
                <a:solidFill>
                  <a:srgbClr val="003399"/>
                </a:solidFill>
              </a:rPr>
              <a:t> “</a:t>
            </a:r>
            <a:r>
              <a:rPr lang="en-GB" sz="1200" dirty="0">
                <a:solidFill>
                  <a:srgbClr val="003399"/>
                </a:solidFill>
                <a:hlinkClick r:id="rId4"/>
              </a:rPr>
              <a:t>Digitalisation and OSH</a:t>
            </a:r>
            <a:r>
              <a:rPr lang="en-GB" sz="1200" dirty="0">
                <a:solidFill>
                  <a:srgbClr val="003399"/>
                </a:solidFill>
              </a:rPr>
              <a:t>” </a:t>
            </a:r>
            <a:r>
              <a:rPr lang="en-GB" sz="1200" b="0" dirty="0">
                <a:solidFill>
                  <a:srgbClr val="000000"/>
                </a:solidFill>
              </a:rPr>
              <a:t>(available in 19 languages)</a:t>
            </a:r>
          </a:p>
          <a:p>
            <a:pPr marL="189000" indent="-189000">
              <a:spcBef>
                <a:spcPts val="600"/>
              </a:spcBef>
              <a:buClr>
                <a:srgbClr val="003399"/>
              </a:buClr>
              <a:buFont typeface="Wingdings" pitchFamily="2" charset="2"/>
              <a:buChar char="§"/>
            </a:pPr>
            <a:endParaRPr lang="en-GB" sz="1200" b="0" dirty="0">
              <a:solidFill>
                <a:srgbClr val="000000"/>
              </a:solidFill>
            </a:endParaRPr>
          </a:p>
          <a:p>
            <a:pPr marL="189000" indent="-189000">
              <a:spcBef>
                <a:spcPts val="600"/>
              </a:spcBef>
              <a:buClr>
                <a:srgbClr val="003399"/>
              </a:buClr>
              <a:buFont typeface="Wingdings" pitchFamily="2" charset="2"/>
              <a:buChar char="§"/>
            </a:pPr>
            <a:r>
              <a:rPr lang="en-GB" sz="1200" b="0" dirty="0">
                <a:solidFill>
                  <a:schemeClr val="tx1"/>
                </a:solidFill>
              </a:rPr>
              <a:t>POLICY BRIEF </a:t>
            </a:r>
            <a:r>
              <a:rPr lang="en-GB" sz="1200" dirty="0">
                <a:solidFill>
                  <a:srgbClr val="003399"/>
                </a:solidFill>
              </a:rPr>
              <a:t>“</a:t>
            </a:r>
            <a:r>
              <a:rPr lang="en-GB" sz="1200" dirty="0">
                <a:solidFill>
                  <a:srgbClr val="003399"/>
                </a:solidFill>
                <a:hlinkClick r:id="rId5"/>
              </a:rPr>
              <a:t>Impact of AI on OSH</a:t>
            </a:r>
            <a:r>
              <a:rPr lang="en-GB" sz="1200" dirty="0">
                <a:solidFill>
                  <a:srgbClr val="003399"/>
                </a:solidFill>
              </a:rPr>
              <a:t>” </a:t>
            </a:r>
            <a:r>
              <a:rPr lang="en-GB" sz="1200" b="0" dirty="0">
                <a:solidFill>
                  <a:srgbClr val="000000"/>
                </a:solidFill>
              </a:rPr>
              <a:t> </a:t>
            </a:r>
          </a:p>
          <a:p>
            <a:pPr marL="189000" indent="-189000">
              <a:spcBef>
                <a:spcPts val="600"/>
              </a:spcBef>
              <a:buClr>
                <a:srgbClr val="003399"/>
              </a:buClr>
              <a:buFont typeface="Wingdings" pitchFamily="2" charset="2"/>
              <a:buChar char="§"/>
            </a:pPr>
            <a:endParaRPr lang="en-GB" sz="1200" dirty="0">
              <a:solidFill>
                <a:srgbClr val="003399"/>
              </a:solidFill>
            </a:endParaRPr>
          </a:p>
          <a:p>
            <a:pPr marL="189000" indent="-189000">
              <a:spcBef>
                <a:spcPts val="600"/>
              </a:spcBef>
              <a:buClr>
                <a:srgbClr val="003399"/>
              </a:buClr>
              <a:buFont typeface="Wingdings" pitchFamily="2" charset="2"/>
              <a:buChar char="§"/>
            </a:pPr>
            <a:r>
              <a:rPr lang="en-GB" sz="1200" b="0" dirty="0">
                <a:solidFill>
                  <a:schemeClr val="tx1"/>
                </a:solidFill>
              </a:rPr>
              <a:t>POLICY BRIEF </a:t>
            </a:r>
            <a:r>
              <a:rPr lang="en-GB" sz="1200" dirty="0">
                <a:solidFill>
                  <a:srgbClr val="003399"/>
                </a:solidFill>
              </a:rPr>
              <a:t>“</a:t>
            </a:r>
            <a:r>
              <a:rPr lang="en-US" sz="1200" dirty="0">
                <a:solidFill>
                  <a:srgbClr val="003399"/>
                </a:solidFill>
                <a:hlinkClick r:id="rId6"/>
              </a:rPr>
              <a:t>Artificial intelligence, advanced robotics and the automation of tasks at work: taxonomy, policies and strategies in Europe</a:t>
            </a:r>
            <a:r>
              <a:rPr lang="en-US" sz="1200" dirty="0">
                <a:solidFill>
                  <a:srgbClr val="003399"/>
                </a:solidFill>
              </a:rPr>
              <a:t>” </a:t>
            </a:r>
            <a:r>
              <a:rPr lang="en-GB" sz="1200" b="0" dirty="0">
                <a:solidFill>
                  <a:srgbClr val="000000"/>
                </a:solidFill>
              </a:rPr>
              <a:t> </a:t>
            </a:r>
            <a:br>
              <a:rPr lang="en-GB" sz="1100" b="0" dirty="0">
                <a:solidFill>
                  <a:srgbClr val="000000"/>
                </a:solidFill>
              </a:rPr>
            </a:br>
            <a:endParaRPr lang="en-US" sz="1100" b="0" dirty="0">
              <a:solidFill>
                <a:srgbClr val="000000"/>
              </a:solidFill>
            </a:endParaRPr>
          </a:p>
          <a:p>
            <a:pPr algn="ctr"/>
            <a:endParaRPr lang="es-ES" sz="1400" dirty="0">
              <a:solidFill>
                <a:srgbClr val="003399"/>
              </a:solidFill>
            </a:endParaRPr>
          </a:p>
          <a:p>
            <a:pPr algn="ctr"/>
            <a:r>
              <a:rPr lang="es-ES" sz="1400" dirty="0">
                <a:solidFill>
                  <a:srgbClr val="003399"/>
                </a:solidFill>
              </a:rPr>
              <a:t>More </a:t>
            </a:r>
            <a:r>
              <a:rPr lang="es-ES" sz="1400" dirty="0" err="1">
                <a:solidFill>
                  <a:srgbClr val="003399"/>
                </a:solidFill>
              </a:rPr>
              <a:t>on</a:t>
            </a:r>
            <a:r>
              <a:rPr lang="es-ES" sz="1400" dirty="0">
                <a:solidFill>
                  <a:srgbClr val="003399"/>
                </a:solidFill>
              </a:rPr>
              <a:t> </a:t>
            </a:r>
            <a:r>
              <a:rPr lang="es-ES" sz="1400" dirty="0" err="1">
                <a:solidFill>
                  <a:srgbClr val="003399"/>
                </a:solidFill>
              </a:rPr>
              <a:t>Digitalisation</a:t>
            </a:r>
            <a:r>
              <a:rPr lang="es-ES" sz="1400" dirty="0">
                <a:solidFill>
                  <a:srgbClr val="003399"/>
                </a:solidFill>
              </a:rPr>
              <a:t> and OSH at:</a:t>
            </a:r>
            <a:br>
              <a:rPr lang="es-ES" sz="1400" dirty="0">
                <a:solidFill>
                  <a:srgbClr val="003399"/>
                </a:solidFill>
              </a:rPr>
            </a:br>
            <a:r>
              <a:rPr lang="es-ES" sz="1100" b="0" u="sng" dirty="0"/>
              <a:t>https://osha.europa.eu/en/themes/digitalisation-work</a:t>
            </a:r>
            <a:br>
              <a:rPr lang="es-ES" sz="1100" b="0" u="sng" dirty="0"/>
            </a:br>
            <a:br>
              <a:rPr lang="es-ES" sz="1100" b="0" u="sng" dirty="0"/>
            </a:br>
            <a:endParaRPr lang="en-GB" sz="1100" dirty="0">
              <a:solidFill>
                <a:schemeClr val="accent1">
                  <a:lumMod val="20000"/>
                  <a:lumOff val="80000"/>
                </a:schemeClr>
              </a:solidFill>
            </a:endParaRPr>
          </a:p>
          <a:p>
            <a:pPr algn="ctr"/>
            <a:endParaRPr lang="en-GB" sz="1100" dirty="0">
              <a:solidFill>
                <a:schemeClr val="accent1">
                  <a:lumMod val="20000"/>
                  <a:lumOff val="80000"/>
                </a:schemeClr>
              </a:solidFill>
            </a:endParaRPr>
          </a:p>
          <a:p>
            <a:pPr algn="ctr"/>
            <a:endParaRPr lang="en-GB" sz="1600" dirty="0"/>
          </a:p>
          <a:p>
            <a:pPr algn="ctr"/>
            <a:endParaRPr lang="en-GB" sz="1100" dirty="0">
              <a:solidFill>
                <a:schemeClr val="accent1">
                  <a:lumMod val="20000"/>
                  <a:lumOff val="80000"/>
                </a:schemeClr>
              </a:solidFill>
            </a:endParaRPr>
          </a:p>
          <a:p>
            <a:pPr algn="ctr"/>
            <a:endParaRPr lang="en-GB" sz="2400" dirty="0"/>
          </a:p>
        </p:txBody>
      </p:sp>
      <p:pic>
        <p:nvPicPr>
          <p:cNvPr id="7" name="Picture 6"/>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20983796">
            <a:off x="589137" y="782733"/>
            <a:ext cx="3557396" cy="3588878"/>
          </a:xfrm>
          <a:prstGeom prst="rect">
            <a:avLst/>
          </a:prstGeom>
        </p:spPr>
      </p:pic>
      <p:pic>
        <p:nvPicPr>
          <p:cNvPr id="6" name="Picture 5" descr="A black cursor pointing towards the camera&#10;&#10;Description automatically generated">
            <a:extLst>
              <a:ext uri="{FF2B5EF4-FFF2-40B4-BE49-F238E27FC236}">
                <a16:creationId xmlns:a16="http://schemas.microsoft.com/office/drawing/2014/main" id="{F87A8448-8E2E-907B-E5BB-0200A1BB907D}"/>
              </a:ext>
            </a:extLst>
          </p:cNvPr>
          <p:cNvPicPr>
            <a:picLocks noChangeAspect="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009874" y="1347614"/>
            <a:ext cx="311080" cy="311080"/>
          </a:xfrm>
          <a:prstGeom prst="rect">
            <a:avLst/>
          </a:prstGeom>
        </p:spPr>
      </p:pic>
      <p:pic>
        <p:nvPicPr>
          <p:cNvPr id="10" name="Picture 9" descr="A black cursor pointing towards the camera&#10;&#10;Description automatically generated">
            <a:extLst>
              <a:ext uri="{FF2B5EF4-FFF2-40B4-BE49-F238E27FC236}">
                <a16:creationId xmlns:a16="http://schemas.microsoft.com/office/drawing/2014/main" id="{75CEE4E1-BD4F-9A32-300A-512AC971066C}"/>
              </a:ext>
            </a:extLst>
          </p:cNvPr>
          <p:cNvPicPr>
            <a:picLocks noChangeAspect="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069232" y="1907684"/>
            <a:ext cx="311080" cy="311080"/>
          </a:xfrm>
          <a:prstGeom prst="rect">
            <a:avLst/>
          </a:prstGeom>
        </p:spPr>
      </p:pic>
      <p:pic>
        <p:nvPicPr>
          <p:cNvPr id="11" name="Picture 10" descr="A black cursor pointing towards the camera&#10;&#10;Description automatically generated">
            <a:extLst>
              <a:ext uri="{FF2B5EF4-FFF2-40B4-BE49-F238E27FC236}">
                <a16:creationId xmlns:a16="http://schemas.microsoft.com/office/drawing/2014/main" id="{A47AB155-B6AD-8291-A3C9-0E30C579BE17}"/>
              </a:ext>
            </a:extLst>
          </p:cNvPr>
          <p:cNvPicPr>
            <a:picLocks noChangeAspect="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380312" y="2491798"/>
            <a:ext cx="311080" cy="311080"/>
          </a:xfrm>
          <a:prstGeom prst="rect">
            <a:avLst/>
          </a:prstGeom>
        </p:spPr>
      </p:pic>
      <p:pic>
        <p:nvPicPr>
          <p:cNvPr id="13" name="Picture 12" descr="A black cursor pointing towards the camera&#10;&#10;Description automatically generated">
            <a:extLst>
              <a:ext uri="{FF2B5EF4-FFF2-40B4-BE49-F238E27FC236}">
                <a16:creationId xmlns:a16="http://schemas.microsoft.com/office/drawing/2014/main" id="{7484909F-47B7-44D0-30F1-CD3D1E819FD1}"/>
              </a:ext>
            </a:extLst>
          </p:cNvPr>
          <p:cNvPicPr>
            <a:picLocks noChangeAspect="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427372" y="3363838"/>
            <a:ext cx="311080" cy="311080"/>
          </a:xfrm>
          <a:prstGeom prst="rect">
            <a:avLst/>
          </a:prstGeom>
        </p:spPr>
      </p:pic>
    </p:spTree>
    <p:extLst>
      <p:ext uri="{BB962C8B-B14F-4D97-AF65-F5344CB8AC3E}">
        <p14:creationId xmlns:p14="http://schemas.microsoft.com/office/powerpoint/2010/main" val="1630488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 Definitions</a:t>
            </a:r>
          </a:p>
        </p:txBody>
      </p:sp>
      <p:sp>
        <p:nvSpPr>
          <p:cNvPr id="3" name="Content Placeholder 2"/>
          <p:cNvSpPr>
            <a:spLocks noGrp="1"/>
          </p:cNvSpPr>
          <p:nvPr>
            <p:ph sz="half" idx="1"/>
          </p:nvPr>
        </p:nvSpPr>
        <p:spPr>
          <a:xfrm>
            <a:off x="450001" y="843558"/>
            <a:ext cx="7560000" cy="3645000"/>
          </a:xfrm>
        </p:spPr>
        <p:txBody>
          <a:bodyPr>
            <a:normAutofit/>
          </a:bodyPr>
          <a:lstStyle/>
          <a:p>
            <a:endParaRPr lang="en-GB" dirty="0"/>
          </a:p>
          <a:p>
            <a:pPr marL="0" indent="0">
              <a:buNone/>
            </a:pPr>
            <a:endParaRPr lang="en-GB" dirty="0"/>
          </a:p>
        </p:txBody>
      </p:sp>
      <p:sp>
        <p:nvSpPr>
          <p:cNvPr id="4" name="Rechteck 3"/>
          <p:cNvSpPr/>
          <p:nvPr/>
        </p:nvSpPr>
        <p:spPr>
          <a:xfrm>
            <a:off x="1259632" y="2030492"/>
            <a:ext cx="2262158" cy="369332"/>
          </a:xfrm>
          <a:prstGeom prst="rect">
            <a:avLst/>
          </a:prstGeom>
        </p:spPr>
        <p:txBody>
          <a:bodyPr wrap="none">
            <a:spAutoFit/>
          </a:bodyPr>
          <a:lstStyle/>
          <a:p>
            <a:r>
              <a:rPr lang="en-GB" b="1" dirty="0">
                <a:solidFill>
                  <a:srgbClr val="003399"/>
                </a:solidFill>
              </a:rPr>
              <a:t>Advanced robotics</a:t>
            </a:r>
            <a:endParaRPr lang="de-DE" b="1" dirty="0">
              <a:solidFill>
                <a:srgbClr val="003399"/>
              </a:solidFill>
            </a:endParaRPr>
          </a:p>
        </p:txBody>
      </p:sp>
      <p:sp>
        <p:nvSpPr>
          <p:cNvPr id="9" name="Rechteck 8"/>
          <p:cNvSpPr/>
          <p:nvPr/>
        </p:nvSpPr>
        <p:spPr>
          <a:xfrm>
            <a:off x="4067944" y="2030492"/>
            <a:ext cx="1274708" cy="369332"/>
          </a:xfrm>
          <a:prstGeom prst="rect">
            <a:avLst/>
          </a:prstGeom>
        </p:spPr>
        <p:txBody>
          <a:bodyPr wrap="none">
            <a:spAutoFit/>
          </a:bodyPr>
          <a:lstStyle/>
          <a:p>
            <a:r>
              <a:rPr lang="de-DE" b="1" dirty="0">
                <a:solidFill>
                  <a:srgbClr val="003399"/>
                </a:solidFill>
              </a:rPr>
              <a:t>Smart ICT</a:t>
            </a:r>
          </a:p>
        </p:txBody>
      </p:sp>
      <p:sp>
        <p:nvSpPr>
          <p:cNvPr id="6" name="Textfeld 5"/>
          <p:cNvSpPr txBox="1"/>
          <p:nvPr/>
        </p:nvSpPr>
        <p:spPr>
          <a:xfrm>
            <a:off x="1716236" y="2571750"/>
            <a:ext cx="2711748" cy="1600438"/>
          </a:xfrm>
          <a:prstGeom prst="rect">
            <a:avLst/>
          </a:prstGeom>
          <a:noFill/>
        </p:spPr>
        <p:txBody>
          <a:bodyPr wrap="square" rtlCol="0">
            <a:spAutoFit/>
          </a:bodyPr>
          <a:lstStyle/>
          <a:p>
            <a:pPr marL="285750" indent="-285750">
              <a:buFont typeface="Wingdings" panose="05000000000000000000" pitchFamily="2" charset="2"/>
              <a:buChar char="§"/>
            </a:pPr>
            <a:r>
              <a:rPr lang="en-GB" sz="1400" dirty="0" err="1">
                <a:solidFill>
                  <a:srgbClr val="003399"/>
                </a:solidFill>
              </a:rPr>
              <a:t>Cobots</a:t>
            </a:r>
            <a:endParaRPr lang="en-GB" sz="1400" dirty="0">
              <a:solidFill>
                <a:srgbClr val="003399"/>
              </a:solidFill>
            </a:endParaRPr>
          </a:p>
          <a:p>
            <a:pPr marL="285750" indent="-285750">
              <a:buFont typeface="Wingdings" panose="05000000000000000000" pitchFamily="2" charset="2"/>
              <a:buChar char="§"/>
            </a:pPr>
            <a:r>
              <a:rPr lang="en-GB" sz="1400" dirty="0">
                <a:solidFill>
                  <a:srgbClr val="003399"/>
                </a:solidFill>
              </a:rPr>
              <a:t>Industrial robots</a:t>
            </a:r>
          </a:p>
          <a:p>
            <a:pPr marL="285750" indent="-285750">
              <a:buFont typeface="Wingdings" panose="05000000000000000000" pitchFamily="2" charset="2"/>
              <a:buChar char="§"/>
            </a:pPr>
            <a:r>
              <a:rPr lang="en-GB" sz="1400" dirty="0">
                <a:solidFill>
                  <a:srgbClr val="003399"/>
                </a:solidFill>
              </a:rPr>
              <a:t>Service robots</a:t>
            </a:r>
          </a:p>
          <a:p>
            <a:pPr marL="285750" indent="-285750">
              <a:buFont typeface="Wingdings" panose="05000000000000000000" pitchFamily="2" charset="2"/>
              <a:buChar char="§"/>
            </a:pPr>
            <a:r>
              <a:rPr lang="en-GB" sz="1400" dirty="0">
                <a:solidFill>
                  <a:srgbClr val="003399"/>
                </a:solidFill>
              </a:rPr>
              <a:t>Transportation robots</a:t>
            </a:r>
          </a:p>
          <a:p>
            <a:pPr marL="285750" indent="-285750">
              <a:buFont typeface="Wingdings" panose="05000000000000000000" pitchFamily="2" charset="2"/>
              <a:buChar char="§"/>
            </a:pPr>
            <a:r>
              <a:rPr lang="en-GB" sz="1400" dirty="0">
                <a:solidFill>
                  <a:srgbClr val="003399"/>
                </a:solidFill>
              </a:rPr>
              <a:t>Educational robots</a:t>
            </a:r>
          </a:p>
          <a:p>
            <a:pPr marL="285750" indent="-285750">
              <a:buFont typeface="Wingdings" panose="05000000000000000000" pitchFamily="2" charset="2"/>
              <a:buChar char="§"/>
            </a:pPr>
            <a:r>
              <a:rPr lang="en-GB" sz="1400" dirty="0">
                <a:solidFill>
                  <a:srgbClr val="003399"/>
                </a:solidFill>
              </a:rPr>
              <a:t>Construction robots</a:t>
            </a:r>
          </a:p>
          <a:p>
            <a:pPr marL="285750" indent="-285750">
              <a:buFont typeface="Wingdings" panose="05000000000000000000" pitchFamily="2" charset="2"/>
              <a:buChar char="§"/>
            </a:pPr>
            <a:r>
              <a:rPr lang="de-DE" sz="1400" dirty="0">
                <a:solidFill>
                  <a:srgbClr val="003399"/>
                </a:solidFill>
              </a:rPr>
              <a:t>…</a:t>
            </a:r>
          </a:p>
        </p:txBody>
      </p:sp>
      <p:sp>
        <p:nvSpPr>
          <p:cNvPr id="14" name="Textfeld 13"/>
          <p:cNvSpPr txBox="1"/>
          <p:nvPr/>
        </p:nvSpPr>
        <p:spPr>
          <a:xfrm>
            <a:off x="4355976" y="2571750"/>
            <a:ext cx="3060700" cy="1384995"/>
          </a:xfrm>
          <a:prstGeom prst="rect">
            <a:avLst/>
          </a:prstGeom>
          <a:noFill/>
        </p:spPr>
        <p:txBody>
          <a:bodyPr wrap="square" rtlCol="0">
            <a:spAutoFit/>
          </a:bodyPr>
          <a:lstStyle/>
          <a:p>
            <a:pPr marL="285750" indent="-285750">
              <a:buFont typeface="Wingdings" panose="05000000000000000000" pitchFamily="2" charset="2"/>
              <a:buChar char="§"/>
            </a:pPr>
            <a:r>
              <a:rPr lang="en-GB" sz="1400" dirty="0">
                <a:solidFill>
                  <a:srgbClr val="003399"/>
                </a:solidFill>
              </a:rPr>
              <a:t>Artificial Intelligence software</a:t>
            </a:r>
          </a:p>
          <a:p>
            <a:pPr marL="285750" indent="-285750">
              <a:buFont typeface="Wingdings" panose="05000000000000000000" pitchFamily="2" charset="2"/>
              <a:buChar char="§"/>
            </a:pPr>
            <a:r>
              <a:rPr lang="en-GB" sz="1400" dirty="0">
                <a:solidFill>
                  <a:srgbClr val="003399"/>
                </a:solidFill>
              </a:rPr>
              <a:t>Machine Learning</a:t>
            </a:r>
          </a:p>
          <a:p>
            <a:pPr marL="285750" indent="-285750">
              <a:buFont typeface="Wingdings" panose="05000000000000000000" pitchFamily="2" charset="2"/>
              <a:buChar char="§"/>
            </a:pPr>
            <a:r>
              <a:rPr lang="en-GB" sz="1400" dirty="0">
                <a:solidFill>
                  <a:srgbClr val="003399"/>
                </a:solidFill>
              </a:rPr>
              <a:t>Cloud Computing</a:t>
            </a:r>
          </a:p>
          <a:p>
            <a:pPr marL="285750" indent="-285750">
              <a:buFont typeface="Wingdings" panose="05000000000000000000" pitchFamily="2" charset="2"/>
              <a:buChar char="§"/>
            </a:pPr>
            <a:r>
              <a:rPr lang="en-GB" sz="1400" dirty="0">
                <a:solidFill>
                  <a:srgbClr val="003399"/>
                </a:solidFill>
              </a:rPr>
              <a:t>Augmented Reality</a:t>
            </a:r>
          </a:p>
          <a:p>
            <a:pPr marL="285750" indent="-285750">
              <a:buFont typeface="Wingdings" panose="05000000000000000000" pitchFamily="2" charset="2"/>
              <a:buChar char="§"/>
            </a:pPr>
            <a:r>
              <a:rPr lang="en-GB" sz="1400" dirty="0">
                <a:solidFill>
                  <a:srgbClr val="003399"/>
                </a:solidFill>
              </a:rPr>
              <a:t>Deep Learning</a:t>
            </a:r>
          </a:p>
          <a:p>
            <a:pPr marL="285750" indent="-285750">
              <a:buFont typeface="Wingdings" panose="05000000000000000000" pitchFamily="2" charset="2"/>
              <a:buChar char="§"/>
            </a:pPr>
            <a:r>
              <a:rPr lang="de-DE" sz="1400" dirty="0">
                <a:solidFill>
                  <a:srgbClr val="003399"/>
                </a:solidFill>
              </a:rPr>
              <a:t>…</a:t>
            </a:r>
          </a:p>
        </p:txBody>
      </p:sp>
      <p:sp>
        <p:nvSpPr>
          <p:cNvPr id="15" name="Textfeld 2"/>
          <p:cNvSpPr txBox="1">
            <a:spLocks noChangeArrowheads="1"/>
          </p:cNvSpPr>
          <p:nvPr/>
        </p:nvSpPr>
        <p:spPr bwMode="auto">
          <a:xfrm>
            <a:off x="1115616" y="968990"/>
            <a:ext cx="6408712" cy="738664"/>
          </a:xfrm>
          <a:prstGeom prst="rect">
            <a:avLst/>
          </a:prstGeom>
          <a:solidFill>
            <a:srgbClr val="FFFFFF"/>
          </a:solidFill>
          <a:ln w="12700">
            <a:solidFill>
              <a:srgbClr val="00499A"/>
            </a:solidFill>
            <a:miter lim="800000"/>
            <a:headEnd/>
            <a:tailEnd/>
          </a:ln>
        </p:spPr>
        <p:txBody>
          <a:bodyPr rot="0" vert="horz" wrap="square" lIns="91440" tIns="45720" rIns="91440" bIns="45720" anchor="t" anchorCtr="0">
            <a:spAutoFit/>
          </a:bodyPr>
          <a:lstStyle/>
          <a:p>
            <a:pPr algn="just">
              <a:spcBef>
                <a:spcPts val="600"/>
              </a:spcBef>
              <a:spcAft>
                <a:spcPts val="600"/>
              </a:spcAft>
            </a:pPr>
            <a:r>
              <a:rPr lang="en-GB" sz="1400" b="1" dirty="0">
                <a:solidFill>
                  <a:srgbClr val="003399"/>
                </a:solidFill>
                <a:effectLst/>
                <a:latin typeface="Arial" panose="020B0604020202020204" pitchFamily="34" charset="0"/>
                <a:ea typeface="SimSun" panose="02010600030101010101" pitchFamily="2" charset="-122"/>
                <a:cs typeface="Arial" panose="020B0604020202020204" pitchFamily="34" charset="0"/>
              </a:rPr>
              <a:t>Automation </a:t>
            </a:r>
            <a:r>
              <a:rPr lang="en-GB" sz="1400" dirty="0">
                <a:solidFill>
                  <a:srgbClr val="003399"/>
                </a:solidFill>
                <a:effectLst/>
                <a:latin typeface="Arial" panose="020B0604020202020204" pitchFamily="34" charset="0"/>
                <a:ea typeface="SimSun" panose="02010600030101010101" pitchFamily="2" charset="-122"/>
                <a:cs typeface="Arial" panose="020B0604020202020204" pitchFamily="34" charset="0"/>
              </a:rPr>
              <a:t>can be defined as “</a:t>
            </a:r>
            <a:r>
              <a:rPr lang="en-GB" sz="1400" i="1" dirty="0">
                <a:solidFill>
                  <a:srgbClr val="003399"/>
                </a:solidFill>
                <a:effectLst/>
                <a:latin typeface="Arial" panose="020B0604020202020204" pitchFamily="34" charset="0"/>
                <a:ea typeface="SimSun" panose="02010600030101010101" pitchFamily="2" charset="-122"/>
                <a:cs typeface="Arial" panose="020B0604020202020204" pitchFamily="34" charset="0"/>
              </a:rPr>
              <a:t>a device or system that accomplishes (partially or fully) a function that was previously, or conceivably could be, carried out (partially or fully) by a human</a:t>
            </a:r>
            <a:r>
              <a:rPr lang="en-GB" sz="1400" dirty="0">
                <a:solidFill>
                  <a:srgbClr val="003399"/>
                </a:solidFill>
                <a:effectLst/>
                <a:latin typeface="Arial" panose="020B0604020202020204" pitchFamily="34" charset="0"/>
                <a:ea typeface="SimSun" panose="02010600030101010101" pitchFamily="2" charset="-122"/>
                <a:cs typeface="Arial" panose="020B0604020202020204" pitchFamily="34" charset="0"/>
              </a:rPr>
              <a:t>” (</a:t>
            </a:r>
            <a:r>
              <a:rPr lang="en-GB" sz="1400" dirty="0" err="1">
                <a:solidFill>
                  <a:srgbClr val="003399"/>
                </a:solidFill>
                <a:effectLst/>
                <a:latin typeface="Arial" panose="020B0604020202020204" pitchFamily="34" charset="0"/>
                <a:ea typeface="SimSun" panose="02010600030101010101" pitchFamily="2" charset="-122"/>
                <a:cs typeface="Arial" panose="020B0604020202020204" pitchFamily="34" charset="0"/>
              </a:rPr>
              <a:t>Parasuraman</a:t>
            </a:r>
            <a:r>
              <a:rPr lang="en-GB" sz="1400" dirty="0">
                <a:solidFill>
                  <a:srgbClr val="003399"/>
                </a:solidFill>
                <a:effectLst/>
                <a:latin typeface="Arial" panose="020B0604020202020204" pitchFamily="34" charset="0"/>
                <a:ea typeface="SimSun" panose="02010600030101010101" pitchFamily="2" charset="-122"/>
                <a:cs typeface="Arial" panose="020B0604020202020204" pitchFamily="34" charset="0"/>
              </a:rPr>
              <a:t> et al., 2000).</a:t>
            </a:r>
            <a:endParaRPr lang="de-DE" sz="1400" dirty="0">
              <a:solidFill>
                <a:srgbClr val="003399"/>
              </a:solidFill>
              <a:effectLst/>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542102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 Definitions</a:t>
            </a:r>
          </a:p>
        </p:txBody>
      </p:sp>
      <p:sp>
        <p:nvSpPr>
          <p:cNvPr id="3" name="Content Placeholder 2"/>
          <p:cNvSpPr>
            <a:spLocks noGrp="1"/>
          </p:cNvSpPr>
          <p:nvPr>
            <p:ph sz="half" idx="1"/>
          </p:nvPr>
        </p:nvSpPr>
        <p:spPr/>
        <p:txBody>
          <a:bodyPr>
            <a:normAutofit lnSpcReduction="10000"/>
          </a:bodyPr>
          <a:lstStyle/>
          <a:p>
            <a:pPr marL="0" indent="0">
              <a:buNone/>
            </a:pPr>
            <a:r>
              <a:rPr lang="en-GB" sz="1400" i="1" dirty="0"/>
              <a:t>Artificial intelligence (AI) </a:t>
            </a:r>
            <a:r>
              <a:rPr lang="en-GB" sz="1400" b="0" i="1" dirty="0"/>
              <a:t>refers to systems that display intelligent behaviour by analysing their environment and taking actions – with some degree of autonomy – to achieve specific goals. AI-based systems can be purely software-based, acting in the virtual world (e.g. voice assistants, image analysis software, search engines, speech and face recognition systems) or AI can be embedded in hardware devices (e.g. advanced robots, autonomous cars, drones or Internet of Things applications).</a:t>
            </a:r>
            <a:br>
              <a:rPr lang="en-GB" sz="1400" b="0" i="1" dirty="0"/>
            </a:br>
            <a:br>
              <a:rPr lang="en-GB" sz="1400" i="1" dirty="0"/>
            </a:br>
            <a:r>
              <a:rPr lang="en-GB" sz="1400" b="0" i="1" dirty="0"/>
              <a:t>EU Commission High-Level Expert Group*</a:t>
            </a:r>
          </a:p>
          <a:p>
            <a:pPr marL="0" indent="0">
              <a:buNone/>
            </a:pPr>
            <a:endParaRPr lang="en-GB" sz="1000" u="sng" dirty="0">
              <a:hlinkClick r:id="rId2"/>
            </a:endParaRPr>
          </a:p>
          <a:p>
            <a:pPr marL="0" indent="0">
              <a:buNone/>
            </a:pPr>
            <a:endParaRPr lang="en-GB" sz="1000" u="sng" dirty="0">
              <a:hlinkClick r:id="rId2"/>
            </a:endParaRPr>
          </a:p>
          <a:p>
            <a:pPr marL="0" indent="0">
              <a:buNone/>
            </a:pPr>
            <a:endParaRPr lang="en-GB" sz="1000" u="sng" dirty="0">
              <a:hlinkClick r:id="rId2"/>
            </a:endParaRPr>
          </a:p>
          <a:p>
            <a:pPr marL="0" indent="0">
              <a:buNone/>
            </a:pPr>
            <a:endParaRPr lang="en-GB" sz="1000" u="sng" dirty="0">
              <a:hlinkClick r:id="rId2"/>
            </a:endParaRPr>
          </a:p>
          <a:p>
            <a:pPr marL="0" indent="0">
              <a:buNone/>
            </a:pPr>
            <a:endParaRPr lang="en-GB" sz="1000" u="sng" dirty="0">
              <a:hlinkClick r:id="rId2"/>
            </a:endParaRPr>
          </a:p>
          <a:p>
            <a:pPr marL="0" indent="0">
              <a:buNone/>
            </a:pPr>
            <a:endParaRPr lang="en-GB" sz="1000" u="sng" dirty="0">
              <a:hlinkClick r:id="rId2"/>
            </a:endParaRPr>
          </a:p>
          <a:p>
            <a:pPr marL="0" indent="0">
              <a:buNone/>
            </a:pPr>
            <a:endParaRPr lang="en-GB" sz="1000" u="sng" dirty="0">
              <a:hlinkClick r:id="rId2"/>
            </a:endParaRPr>
          </a:p>
          <a:p>
            <a:pPr marL="0" indent="0" algn="r">
              <a:buNone/>
            </a:pPr>
            <a:endParaRPr lang="en-GB" sz="600" u="sng" dirty="0">
              <a:hlinkClick r:id="rId2"/>
            </a:endParaRPr>
          </a:p>
          <a:p>
            <a:pPr marL="0" indent="0" algn="r">
              <a:buNone/>
            </a:pPr>
            <a:r>
              <a:rPr lang="en-GB" sz="900" u="sng" dirty="0">
                <a:hlinkClick r:id="rId2"/>
              </a:rPr>
              <a:t>*https://digital-strategy.ec.europa.eu/en/library/definition-artificial-intelligence-main-capabilities-and-scientific-disciplines</a:t>
            </a:r>
            <a:endParaRPr lang="de-DE" sz="900" b="0" dirty="0"/>
          </a:p>
          <a:p>
            <a:pPr marL="0" indent="0">
              <a:buNone/>
            </a:pPr>
            <a:endParaRPr lang="en-GB" dirty="0"/>
          </a:p>
          <a:p>
            <a:endParaRPr lang="en-GB" dirty="0"/>
          </a:p>
        </p:txBody>
      </p:sp>
    </p:spTree>
    <p:extLst>
      <p:ext uri="{BB962C8B-B14F-4D97-AF65-F5344CB8AC3E}">
        <p14:creationId xmlns:p14="http://schemas.microsoft.com/office/powerpoint/2010/main" val="1743990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Framework: the automation of tasks"/>
          <p:cNvSpPr txBox="1">
            <a:spLocks noGrp="1"/>
          </p:cNvSpPr>
          <p:nvPr>
            <p:ph type="title"/>
          </p:nvPr>
        </p:nvSpPr>
        <p:spPr>
          <a:xfrm>
            <a:off x="395536" y="135000"/>
            <a:ext cx="7559873" cy="367200"/>
          </a:xfrm>
          <a:prstGeom prst="rect">
            <a:avLst/>
          </a:prstGeom>
        </p:spPr>
        <p:txBody>
          <a:bodyPr/>
          <a:lstStyle/>
          <a:p>
            <a:pPr lvl="1"/>
            <a:r>
              <a:rPr lang="en-GB" b="1" dirty="0"/>
              <a:t>Methodology: L</a:t>
            </a:r>
            <a:r>
              <a:rPr lang="en-GB" b="1" dirty="0">
                <a:solidFill>
                  <a:srgbClr val="0E3399"/>
                </a:solidFill>
                <a:sym typeface="Arial"/>
              </a:rPr>
              <a:t>iterature research</a:t>
            </a:r>
            <a:endParaRPr b="1" dirty="0"/>
          </a:p>
        </p:txBody>
      </p:sp>
      <p:pic>
        <p:nvPicPr>
          <p:cNvPr id="2" name="Picture 1"/>
          <p:cNvPicPr>
            <a:picLocks noChangeAspect="1"/>
          </p:cNvPicPr>
          <p:nvPr/>
        </p:nvPicPr>
        <p:blipFill>
          <a:blip r:embed="rId3"/>
          <a:stretch>
            <a:fillRect/>
          </a:stretch>
        </p:blipFill>
        <p:spPr>
          <a:xfrm>
            <a:off x="1347748" y="843558"/>
            <a:ext cx="6448504" cy="3745705"/>
          </a:xfrm>
          <a:prstGeom prst="rect">
            <a:avLst/>
          </a:prstGeom>
        </p:spPr>
      </p:pic>
    </p:spTree>
    <p:extLst>
      <p:ext uri="{BB962C8B-B14F-4D97-AF65-F5344CB8AC3E}">
        <p14:creationId xmlns:p14="http://schemas.microsoft.com/office/powerpoint/2010/main" val="3792530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Methodology: Task approach</a:t>
            </a:r>
          </a:p>
        </p:txBody>
      </p:sp>
      <p:sp>
        <p:nvSpPr>
          <p:cNvPr id="3" name="Content Placeholder 2"/>
          <p:cNvSpPr>
            <a:spLocks noGrp="1"/>
          </p:cNvSpPr>
          <p:nvPr>
            <p:ph sz="half" idx="1"/>
          </p:nvPr>
        </p:nvSpPr>
        <p:spPr>
          <a:xfrm>
            <a:off x="449874" y="843558"/>
            <a:ext cx="7560000" cy="3278402"/>
          </a:xfrm>
        </p:spPr>
        <p:txBody>
          <a:bodyPr>
            <a:normAutofit/>
          </a:bodyPr>
          <a:lstStyle/>
          <a:p>
            <a:pPr marL="0" indent="0">
              <a:buNone/>
            </a:pPr>
            <a:r>
              <a:rPr lang="en-US" sz="1400" b="0" dirty="0">
                <a:solidFill>
                  <a:srgbClr val="003399"/>
                </a:solidFill>
              </a:rPr>
              <a:t>Advanced robotics and smart ICT expand in their capabilities, autonomy and flexibility.</a:t>
            </a:r>
          </a:p>
          <a:p>
            <a:pPr lvl="1">
              <a:buFont typeface="Wingdings" panose="05000000000000000000" pitchFamily="2" charset="2"/>
              <a:buChar char="§"/>
            </a:pPr>
            <a:r>
              <a:rPr lang="en-US" sz="1400" dirty="0">
                <a:solidFill>
                  <a:srgbClr val="003399"/>
                </a:solidFill>
              </a:rPr>
              <a:t>Analyzing only the technology would not provide the most in-depth understanding of the application range and impact the technology can have.</a:t>
            </a:r>
          </a:p>
          <a:p>
            <a:pPr marL="0" indent="0">
              <a:buNone/>
            </a:pPr>
            <a:endParaRPr lang="en-US" sz="1400" dirty="0">
              <a:solidFill>
                <a:srgbClr val="003399"/>
              </a:solidFill>
            </a:endParaRPr>
          </a:p>
          <a:p>
            <a:pPr marL="0" indent="0">
              <a:buNone/>
            </a:pPr>
            <a:r>
              <a:rPr lang="en-US" sz="1400" b="0" dirty="0">
                <a:solidFill>
                  <a:srgbClr val="003399"/>
                </a:solidFill>
              </a:rPr>
              <a:t>“</a:t>
            </a:r>
            <a:r>
              <a:rPr lang="en-US" sz="1400" b="0" i="1" dirty="0">
                <a:solidFill>
                  <a:srgbClr val="003399"/>
                </a:solidFill>
              </a:rPr>
              <a:t>Tasks are a better unit of analysis when investigating the impact of automation potential. The task approach allows a more nuanced and detailed understanding of which specific aspects of human work can be more easily automated</a:t>
            </a:r>
            <a:r>
              <a:rPr lang="en-US" sz="1400" b="0" dirty="0">
                <a:solidFill>
                  <a:srgbClr val="003399"/>
                </a:solidFill>
              </a:rPr>
              <a:t>”.  </a:t>
            </a:r>
            <a:br>
              <a:rPr lang="en-GB" sz="1400" dirty="0">
                <a:solidFill>
                  <a:srgbClr val="003399"/>
                </a:solidFill>
              </a:rPr>
            </a:br>
            <a:r>
              <a:rPr lang="en-GB" sz="1400" b="0" dirty="0">
                <a:solidFill>
                  <a:srgbClr val="003399"/>
                </a:solidFill>
              </a:rPr>
              <a:t>(</a:t>
            </a:r>
            <a:r>
              <a:rPr lang="en-GB" sz="1400" b="0" dirty="0" err="1">
                <a:solidFill>
                  <a:srgbClr val="003399"/>
                </a:solidFill>
              </a:rPr>
              <a:t>Bisello</a:t>
            </a:r>
            <a:r>
              <a:rPr lang="en-GB" sz="1400" b="0" dirty="0">
                <a:solidFill>
                  <a:srgbClr val="003399"/>
                </a:solidFill>
              </a:rPr>
              <a:t> et al., 2019, p. 3) </a:t>
            </a:r>
            <a:endParaRPr lang="de-DE" sz="1400" b="0" dirty="0">
              <a:solidFill>
                <a:srgbClr val="003399"/>
              </a:solidFill>
            </a:endParaRPr>
          </a:p>
          <a:p>
            <a:pPr marL="0" indent="0">
              <a:buNone/>
            </a:pPr>
            <a:endParaRPr lang="en-GB" sz="1400" dirty="0">
              <a:solidFill>
                <a:srgbClr val="003399"/>
              </a:solidFill>
            </a:endParaRPr>
          </a:p>
          <a:p>
            <a:pPr marL="0" indent="0">
              <a:buNone/>
            </a:pPr>
            <a:r>
              <a:rPr lang="en-GB" sz="1400" b="0" dirty="0">
                <a:solidFill>
                  <a:srgbClr val="003399"/>
                </a:solidFill>
              </a:rPr>
              <a:t>Based on a literature review of several task related frameworks, a specialised taxonomy for advanced robotics and AI-based system was developed.</a:t>
            </a:r>
          </a:p>
          <a:p>
            <a:pPr marL="0" indent="0">
              <a:buNone/>
            </a:pPr>
            <a:endParaRPr lang="en-GB" i="1" dirty="0"/>
          </a:p>
          <a:p>
            <a:endParaRPr lang="en-GB" i="1" dirty="0"/>
          </a:p>
          <a:p>
            <a:endParaRPr lang="en-GB" dirty="0"/>
          </a:p>
          <a:p>
            <a:endParaRPr lang="en-GB" dirty="0"/>
          </a:p>
        </p:txBody>
      </p:sp>
    </p:spTree>
    <p:extLst>
      <p:ext uri="{BB962C8B-B14F-4D97-AF65-F5344CB8AC3E}">
        <p14:creationId xmlns:p14="http://schemas.microsoft.com/office/powerpoint/2010/main" val="1533584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Methodology : Task approach</a:t>
            </a:r>
          </a:p>
        </p:txBody>
      </p:sp>
      <p:pic>
        <p:nvPicPr>
          <p:cNvPr id="4" name="Grafik 3"/>
          <p:cNvPicPr/>
          <p:nvPr/>
        </p:nvPicPr>
        <p:blipFill>
          <a:blip r:embed="rId2"/>
          <a:stretch>
            <a:fillRect/>
          </a:stretch>
        </p:blipFill>
        <p:spPr>
          <a:xfrm>
            <a:off x="1331640" y="2931789"/>
            <a:ext cx="6048672" cy="1556769"/>
          </a:xfrm>
          <a:prstGeom prst="rect">
            <a:avLst/>
          </a:prstGeom>
        </p:spPr>
      </p:pic>
      <p:sp>
        <p:nvSpPr>
          <p:cNvPr id="7" name="The narrowness of most AI technologies means it is more appropriate to talk about the automation of tasks, not occupations…"/>
          <p:cNvSpPr txBox="1">
            <a:spLocks/>
          </p:cNvSpPr>
          <p:nvPr/>
        </p:nvSpPr>
        <p:spPr>
          <a:xfrm>
            <a:off x="449874" y="843558"/>
            <a:ext cx="7560000" cy="3645001"/>
          </a:xfrm>
          <a:prstGeom prst="rect">
            <a:avLst/>
          </a:prstGeom>
        </p:spPr>
        <p:txBody>
          <a:bodyPr vert="horz" lIns="91440" tIns="45720" rIns="91440" bIns="45720" rtlCol="0" anchor="t" anchorCtr="0">
            <a:normAutofit/>
          </a:bodyPr>
          <a:lst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1885950" indent="-171450" algn="l" defTabSz="342900" rtl="0" eaLnBrk="1" latinLnBrk="0" hangingPunct="1">
              <a:spcBef>
                <a:spcPts val="0"/>
              </a:spcBef>
              <a:buClr>
                <a:schemeClr val="tx2"/>
              </a:buClr>
              <a:buSzPct val="101000"/>
              <a:buFont typeface="Courier New" pitchFamily="49" charset="0"/>
              <a:buChar char="o"/>
              <a:defRPr sz="900" kern="1200" baseline="0">
                <a:solidFill>
                  <a:schemeClr val="tx1"/>
                </a:solidFill>
                <a:latin typeface="+mn-lt"/>
                <a:ea typeface="+mn-ea"/>
                <a:cs typeface="+mn-cs"/>
              </a:defRPr>
            </a:lvl6pPr>
            <a:lvl7pPr marL="2228850" indent="-171450" algn="l" defTabSz="342900" rtl="0" eaLnBrk="1" latinLnBrk="0" hangingPunct="1">
              <a:spcBef>
                <a:spcPts val="0"/>
              </a:spcBef>
              <a:buClr>
                <a:schemeClr val="tx2"/>
              </a:buClr>
              <a:buFont typeface="Courier New" pitchFamily="49" charset="0"/>
              <a:buChar char="o"/>
              <a:defRPr sz="900" kern="1200" baseline="0">
                <a:solidFill>
                  <a:schemeClr val="tx1"/>
                </a:solidFill>
                <a:latin typeface="+mn-lt"/>
                <a:ea typeface="+mn-ea"/>
                <a:cs typeface="+mn-cs"/>
              </a:defRPr>
            </a:lvl7pPr>
            <a:lvl8pPr marL="25717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8pPr>
            <a:lvl9pPr marL="29146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9pPr>
          </a:lstStyle>
          <a:p>
            <a:pPr marL="0" indent="0">
              <a:spcBef>
                <a:spcPts val="600"/>
              </a:spcBef>
              <a:spcAft>
                <a:spcPts val="600"/>
              </a:spcAft>
              <a:buNone/>
            </a:pPr>
            <a:r>
              <a:rPr lang="en-GB" sz="1400" b="0" dirty="0"/>
              <a:t>Based on literature research: tasks can be categorised into </a:t>
            </a:r>
            <a:r>
              <a:rPr lang="en-GB" sz="1400" dirty="0"/>
              <a:t>object-related</a:t>
            </a:r>
            <a:r>
              <a:rPr lang="en-GB" sz="1400" b="0" dirty="0"/>
              <a:t>, </a:t>
            </a:r>
            <a:r>
              <a:rPr lang="en-GB" sz="1400" dirty="0"/>
              <a:t>person-related </a:t>
            </a:r>
            <a:r>
              <a:rPr lang="en-GB" sz="1400" b="0" dirty="0"/>
              <a:t>and </a:t>
            </a:r>
            <a:r>
              <a:rPr lang="en-GB" sz="1400" dirty="0"/>
              <a:t>information-related</a:t>
            </a:r>
            <a:r>
              <a:rPr lang="en-GB" sz="1400" b="0" dirty="0"/>
              <a:t> tasks. </a:t>
            </a:r>
          </a:p>
          <a:p>
            <a:pPr marL="0" indent="0">
              <a:spcBef>
                <a:spcPts val="600"/>
              </a:spcBef>
              <a:spcAft>
                <a:spcPts val="600"/>
              </a:spcAft>
              <a:buNone/>
            </a:pPr>
            <a:r>
              <a:rPr lang="en-GB" sz="1400" b="0" dirty="0"/>
              <a:t>Within these three categories, the tasks can also be divided into </a:t>
            </a:r>
            <a:r>
              <a:rPr lang="en-GB" sz="1400" dirty="0"/>
              <a:t>physical</a:t>
            </a:r>
            <a:r>
              <a:rPr lang="en-GB" sz="1400" b="0" dirty="0"/>
              <a:t> and </a:t>
            </a:r>
            <a:r>
              <a:rPr lang="en-GB" sz="1400" dirty="0"/>
              <a:t>cognitive</a:t>
            </a:r>
            <a:r>
              <a:rPr lang="en-GB" sz="1400" b="0" dirty="0"/>
              <a:t> tasks.</a:t>
            </a:r>
          </a:p>
          <a:p>
            <a:pPr marL="0" indent="0">
              <a:spcBef>
                <a:spcPts val="600"/>
              </a:spcBef>
              <a:spcAft>
                <a:spcPts val="600"/>
              </a:spcAft>
              <a:buNone/>
            </a:pPr>
            <a:r>
              <a:rPr lang="de-DE" sz="1400" b="0" dirty="0"/>
              <a:t>In </a:t>
            </a:r>
            <a:r>
              <a:rPr lang="en-GB" sz="1400" b="0" dirty="0"/>
              <a:t>their working context, tasks can </a:t>
            </a:r>
            <a:r>
              <a:rPr lang="de-DE" sz="1400" b="0" dirty="0"/>
              <a:t>also </a:t>
            </a:r>
            <a:r>
              <a:rPr lang="en-GB" sz="1400" b="0" dirty="0"/>
              <a:t>be </a:t>
            </a:r>
            <a:r>
              <a:rPr lang="en-GB" sz="1400" dirty="0"/>
              <a:t>fully</a:t>
            </a:r>
            <a:r>
              <a:rPr lang="en-GB" sz="1400" b="0" dirty="0"/>
              <a:t> or </a:t>
            </a:r>
            <a:r>
              <a:rPr lang="en-GB" sz="1400" dirty="0"/>
              <a:t>semi-automated</a:t>
            </a:r>
            <a:r>
              <a:rPr lang="en-GB" sz="1400" b="0" dirty="0"/>
              <a:t>.</a:t>
            </a:r>
          </a:p>
          <a:p>
            <a:pPr marL="0" indent="0">
              <a:spcBef>
                <a:spcPts val="600"/>
              </a:spcBef>
              <a:spcAft>
                <a:spcPts val="600"/>
              </a:spcAft>
              <a:buNone/>
            </a:pPr>
            <a:r>
              <a:rPr lang="en-GB" sz="1400" b="0" dirty="0"/>
              <a:t>With task automation through AI-based systems, there is</a:t>
            </a:r>
            <a:r>
              <a:rPr lang="de-DE" sz="1400" b="0" dirty="0"/>
              <a:t> a strong </a:t>
            </a:r>
            <a:r>
              <a:rPr lang="en-GB" sz="1400" b="0" dirty="0"/>
              <a:t>tendency towards cognitive automation.</a:t>
            </a:r>
          </a:p>
          <a:p>
            <a:endParaRPr lang="de-DE" sz="1400" dirty="0"/>
          </a:p>
          <a:p>
            <a:endParaRPr lang="de-DE" sz="1800" b="0" dirty="0"/>
          </a:p>
          <a:p>
            <a:pPr lvl="2"/>
            <a:endParaRPr lang="en-GB" dirty="0"/>
          </a:p>
        </p:txBody>
      </p:sp>
    </p:spTree>
    <p:extLst>
      <p:ext uri="{BB962C8B-B14F-4D97-AF65-F5344CB8AC3E}">
        <p14:creationId xmlns:p14="http://schemas.microsoft.com/office/powerpoint/2010/main" val="3258036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txBox="1">
            <a:spLocks/>
          </p:cNvSpPr>
          <p:nvPr/>
        </p:nvSpPr>
        <p:spPr>
          <a:xfrm>
            <a:off x="447559" y="837000"/>
            <a:ext cx="8010432" cy="4032448"/>
          </a:xfrm>
          <a:prstGeom prst="rect">
            <a:avLst/>
          </a:prstGeom>
        </p:spPr>
        <p:txBody>
          <a:bodyPr vert="horz" lIns="91440" tIns="45720" rIns="91440" bIns="45720" rtlCol="0" anchor="t" anchorCtr="0">
            <a:normAutofit/>
          </a:bodyPr>
          <a:lst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1885950" indent="-171450" algn="l" defTabSz="342900" rtl="0" eaLnBrk="1" latinLnBrk="0" hangingPunct="1">
              <a:spcBef>
                <a:spcPts val="0"/>
              </a:spcBef>
              <a:buClr>
                <a:schemeClr val="tx2"/>
              </a:buClr>
              <a:buSzPct val="101000"/>
              <a:buFont typeface="Courier New" pitchFamily="49" charset="0"/>
              <a:buChar char="o"/>
              <a:defRPr sz="900" kern="1200" baseline="0">
                <a:solidFill>
                  <a:schemeClr val="tx1"/>
                </a:solidFill>
                <a:latin typeface="+mn-lt"/>
                <a:ea typeface="+mn-ea"/>
                <a:cs typeface="+mn-cs"/>
              </a:defRPr>
            </a:lvl6pPr>
            <a:lvl7pPr marL="2228850" indent="-171450" algn="l" defTabSz="342900" rtl="0" eaLnBrk="1" latinLnBrk="0" hangingPunct="1">
              <a:spcBef>
                <a:spcPts val="0"/>
              </a:spcBef>
              <a:buClr>
                <a:schemeClr val="tx2"/>
              </a:buClr>
              <a:buFont typeface="Courier New" pitchFamily="49" charset="0"/>
              <a:buChar char="o"/>
              <a:defRPr sz="900" kern="1200" baseline="0">
                <a:solidFill>
                  <a:schemeClr val="tx1"/>
                </a:solidFill>
                <a:latin typeface="+mn-lt"/>
                <a:ea typeface="+mn-ea"/>
                <a:cs typeface="+mn-cs"/>
              </a:defRPr>
            </a:lvl7pPr>
            <a:lvl8pPr marL="25717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8pPr>
            <a:lvl9pPr marL="29146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9pPr>
          </a:lstStyle>
          <a:p>
            <a:pPr marL="0" indent="0">
              <a:buNone/>
            </a:pPr>
            <a:r>
              <a:rPr lang="en-GB" sz="1400" b="0" dirty="0"/>
              <a:t>Beyond the task automated by AI-based systems or advanced robotics, their </a:t>
            </a:r>
            <a:r>
              <a:rPr lang="en-GB" sz="1400" dirty="0"/>
              <a:t>characteristics</a:t>
            </a:r>
            <a:r>
              <a:rPr lang="en-GB" sz="1400" b="0" dirty="0"/>
              <a:t> play a vital role in understanding their range and impact in the workplace.</a:t>
            </a:r>
          </a:p>
          <a:p>
            <a:pPr marL="0" indent="0">
              <a:buNone/>
            </a:pPr>
            <a:r>
              <a:rPr lang="en-GB" sz="1400" b="0" dirty="0"/>
              <a:t>Levels and factors of the taxonomy:</a:t>
            </a:r>
          </a:p>
          <a:p>
            <a:endParaRPr lang="en-GB" sz="1400" dirty="0"/>
          </a:p>
          <a:p>
            <a:endParaRPr lang="en-GB" sz="1400" dirty="0"/>
          </a:p>
          <a:p>
            <a:endParaRPr lang="en-GB" sz="1400" dirty="0"/>
          </a:p>
          <a:p>
            <a:endParaRPr lang="en-GB" sz="1400" dirty="0"/>
          </a:p>
          <a:p>
            <a:pPr marL="0" indent="0">
              <a:buNone/>
            </a:pPr>
            <a:endParaRPr lang="en-GB" sz="1400" dirty="0"/>
          </a:p>
          <a:p>
            <a:pPr marL="0" indent="0">
              <a:buNone/>
            </a:pPr>
            <a:r>
              <a:rPr lang="en-GB" sz="1400" b="0" dirty="0"/>
              <a:t>Each of these factors has multiple expressions.</a:t>
            </a:r>
          </a:p>
          <a:p>
            <a:pPr marL="0" indent="0">
              <a:buNone/>
            </a:pPr>
            <a:r>
              <a:rPr lang="de-DE" sz="1400" b="0" dirty="0"/>
              <a:t>This </a:t>
            </a:r>
            <a:r>
              <a:rPr lang="en-GB" sz="1400" b="0" dirty="0"/>
              <a:t>taxonomy enables assessment of AI-based systems and advanced robotics across jobs, sectors and tasks.</a:t>
            </a:r>
          </a:p>
          <a:p>
            <a:pPr marL="0" indent="0">
              <a:buNone/>
            </a:pPr>
            <a:r>
              <a:rPr lang="en-US" sz="1400" b="0" dirty="0"/>
              <a:t>The reviewed literature was classified using the developed taxonomy.</a:t>
            </a:r>
          </a:p>
          <a:p>
            <a:endParaRPr lang="en-GB" sz="1400" dirty="0"/>
          </a:p>
          <a:p>
            <a:endParaRPr lang="en-GB" i="1" dirty="0"/>
          </a:p>
          <a:p>
            <a:endParaRPr lang="en-GB" i="1" dirty="0"/>
          </a:p>
          <a:p>
            <a:endParaRPr lang="en-GB" dirty="0"/>
          </a:p>
          <a:p>
            <a:endParaRPr lang="en-GB" dirty="0"/>
          </a:p>
        </p:txBody>
      </p:sp>
      <p:sp>
        <p:nvSpPr>
          <p:cNvPr id="16" name="Rechteck 19"/>
          <p:cNvSpPr>
            <a:spLocks noChangeArrowheads="1"/>
          </p:cNvSpPr>
          <p:nvPr/>
        </p:nvSpPr>
        <p:spPr bwMode="auto">
          <a:xfrm>
            <a:off x="2014504" y="1976373"/>
            <a:ext cx="1120775" cy="667385"/>
          </a:xfrm>
          <a:prstGeom prst="rect">
            <a:avLst/>
          </a:prstGeom>
          <a:solidFill>
            <a:srgbClr val="FFFFFF"/>
          </a:solidFill>
          <a:ln w="6350">
            <a:solidFill>
              <a:srgbClr val="00499A"/>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de-DE" sz="1000" b="1" i="0" u="none" strike="noStrike" cap="none" normalizeH="0" baseline="0" dirty="0">
                <a:ln>
                  <a:noFill/>
                </a:ln>
                <a:solidFill>
                  <a:srgbClr val="0E3399"/>
                </a:solidFill>
                <a:effectLst/>
                <a:latin typeface="Arial" panose="020B0604020202020204" pitchFamily="34" charset="0"/>
                <a:cs typeface="Arial" panose="020B0604020202020204" pitchFamily="34" charset="0"/>
              </a:rPr>
              <a:t>Backend</a:t>
            </a:r>
            <a:br>
              <a:rPr kumimoji="0" lang="nl-NL" altLang="de-DE" sz="1000" b="1" i="0" u="none" strike="noStrike" cap="none" normalizeH="0" baseline="0" dirty="0">
                <a:ln>
                  <a:noFill/>
                </a:ln>
                <a:solidFill>
                  <a:srgbClr val="0E3399"/>
                </a:solidFill>
                <a:effectLst/>
                <a:latin typeface="Arial" panose="020B0604020202020204" pitchFamily="34" charset="0"/>
                <a:cs typeface="Arial" panose="020B0604020202020204" pitchFamily="34" charset="0"/>
              </a:rPr>
            </a:br>
            <a:r>
              <a:rPr kumimoji="0" lang="nl-NL" altLang="de-DE" sz="1000" b="1" i="0" u="none" strike="noStrike" cap="none" normalizeH="0" baseline="0" dirty="0">
                <a:ln>
                  <a:noFill/>
                </a:ln>
                <a:solidFill>
                  <a:srgbClr val="0E3399"/>
                </a:solidFill>
                <a:effectLst/>
                <a:latin typeface="Arial" panose="020B0604020202020204" pitchFamily="34" charset="0"/>
                <a:cs typeface="Arial" panose="020B0604020202020204" pitchFamily="34" charset="0"/>
              </a:rPr>
              <a:t>(software)</a:t>
            </a:r>
            <a:endParaRPr kumimoji="0" lang="nl-NL" altLang="de-DE" sz="2000" b="1" i="0" u="none" strike="noStrike" cap="none" normalizeH="0" baseline="0" dirty="0">
              <a:ln>
                <a:noFill/>
              </a:ln>
              <a:solidFill>
                <a:schemeClr val="tx1"/>
              </a:solidFill>
              <a:effectLst/>
              <a:latin typeface="Arial" panose="020B0604020202020204" pitchFamily="34" charset="0"/>
            </a:endParaRPr>
          </a:p>
        </p:txBody>
      </p:sp>
      <p:sp>
        <p:nvSpPr>
          <p:cNvPr id="17" name="Rechteck 22"/>
          <p:cNvSpPr>
            <a:spLocks noChangeArrowheads="1"/>
          </p:cNvSpPr>
          <p:nvPr/>
        </p:nvSpPr>
        <p:spPr bwMode="auto">
          <a:xfrm>
            <a:off x="774902" y="1976372"/>
            <a:ext cx="1120775" cy="667385"/>
          </a:xfrm>
          <a:prstGeom prst="rect">
            <a:avLst/>
          </a:prstGeom>
          <a:solidFill>
            <a:srgbClr val="FFFFFF"/>
          </a:solidFill>
          <a:ln w="6350">
            <a:solidFill>
              <a:srgbClr val="003399"/>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de-DE" sz="1000" b="1" i="0" u="none" strike="noStrike" cap="none" normalizeH="0" baseline="0" dirty="0">
                <a:ln>
                  <a:noFill/>
                </a:ln>
                <a:solidFill>
                  <a:srgbClr val="0E3399"/>
                </a:solidFill>
                <a:effectLst/>
                <a:latin typeface="Arial" panose="020B0604020202020204" pitchFamily="34" charset="0"/>
                <a:cs typeface="Arial" panose="020B0604020202020204" pitchFamily="34" charset="0"/>
              </a:rPr>
              <a:t>Frontend</a:t>
            </a:r>
            <a:br>
              <a:rPr kumimoji="0" lang="nl-NL" altLang="de-DE" sz="1000" b="1" i="0" u="none" strike="noStrike" cap="none" normalizeH="0" baseline="0" dirty="0">
                <a:ln>
                  <a:noFill/>
                </a:ln>
                <a:solidFill>
                  <a:srgbClr val="0E3399"/>
                </a:solidFill>
                <a:effectLst/>
                <a:latin typeface="Arial" panose="020B0604020202020204" pitchFamily="34" charset="0"/>
                <a:cs typeface="Arial" panose="020B0604020202020204" pitchFamily="34" charset="0"/>
              </a:rPr>
            </a:br>
            <a:r>
              <a:rPr kumimoji="0" lang="nl-NL" altLang="de-DE" sz="1000" b="1" i="0" u="none" strike="noStrike" cap="none" normalizeH="0" baseline="0" dirty="0">
                <a:ln>
                  <a:noFill/>
                </a:ln>
                <a:solidFill>
                  <a:srgbClr val="0E3399"/>
                </a:solidFill>
                <a:effectLst/>
                <a:latin typeface="Arial" panose="020B0604020202020204" pitchFamily="34" charset="0"/>
                <a:cs typeface="Arial" panose="020B0604020202020204" pitchFamily="34" charset="0"/>
              </a:rPr>
              <a:t>(device)</a:t>
            </a:r>
            <a:endParaRPr kumimoji="0" lang="nl-NL" altLang="de-DE" sz="2000" b="1" i="0" u="none" strike="noStrike" cap="none" normalizeH="0" baseline="0" dirty="0">
              <a:ln>
                <a:noFill/>
              </a:ln>
              <a:solidFill>
                <a:schemeClr val="tx1"/>
              </a:solidFill>
              <a:effectLst/>
              <a:latin typeface="Arial" panose="020B0604020202020204" pitchFamily="34" charset="0"/>
            </a:endParaRPr>
          </a:p>
        </p:txBody>
      </p:sp>
      <p:sp>
        <p:nvSpPr>
          <p:cNvPr id="18" name="Rechteck 23"/>
          <p:cNvSpPr>
            <a:spLocks noChangeArrowheads="1"/>
          </p:cNvSpPr>
          <p:nvPr/>
        </p:nvSpPr>
        <p:spPr bwMode="auto">
          <a:xfrm>
            <a:off x="3254106" y="1976373"/>
            <a:ext cx="1120775" cy="656412"/>
          </a:xfrm>
          <a:prstGeom prst="rect">
            <a:avLst/>
          </a:prstGeom>
          <a:solidFill>
            <a:srgbClr val="FFFFFF"/>
          </a:solidFill>
          <a:ln w="6350">
            <a:solidFill>
              <a:srgbClr val="003399"/>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de-DE" sz="1000" b="1" i="0" u="none" strike="noStrike" cap="none" normalizeH="0" baseline="0">
                <a:ln>
                  <a:noFill/>
                </a:ln>
                <a:solidFill>
                  <a:srgbClr val="0E3399"/>
                </a:solidFill>
                <a:effectLst/>
                <a:latin typeface="Arial" panose="020B0604020202020204" pitchFamily="34" charset="0"/>
                <a:cs typeface="Arial" panose="020B0604020202020204" pitchFamily="34" charset="0"/>
              </a:rPr>
              <a:t>Type of task</a:t>
            </a:r>
            <a:endParaRPr kumimoji="0" lang="nl-NL" altLang="de-DE" sz="2000" b="1" i="0" u="none" strike="noStrike" cap="none" normalizeH="0" baseline="0">
              <a:ln>
                <a:noFill/>
              </a:ln>
              <a:solidFill>
                <a:schemeClr val="tx1"/>
              </a:solidFill>
              <a:effectLst/>
              <a:latin typeface="Arial" panose="020B0604020202020204" pitchFamily="34" charset="0"/>
            </a:endParaRPr>
          </a:p>
        </p:txBody>
      </p:sp>
      <p:sp>
        <p:nvSpPr>
          <p:cNvPr id="19" name="Rechteck 24"/>
          <p:cNvSpPr>
            <a:spLocks noChangeArrowheads="1"/>
          </p:cNvSpPr>
          <p:nvPr/>
        </p:nvSpPr>
        <p:spPr bwMode="auto">
          <a:xfrm>
            <a:off x="4518092" y="1976373"/>
            <a:ext cx="1120775" cy="656412"/>
          </a:xfrm>
          <a:prstGeom prst="rect">
            <a:avLst/>
          </a:prstGeom>
          <a:solidFill>
            <a:srgbClr val="FFFFFF"/>
          </a:solidFill>
          <a:ln w="6350">
            <a:solidFill>
              <a:srgbClr val="003399"/>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de-DE" sz="1000" b="1" i="0" u="none" strike="noStrike" cap="none" normalizeH="0" baseline="0" dirty="0">
                <a:ln>
                  <a:noFill/>
                </a:ln>
                <a:solidFill>
                  <a:srgbClr val="0E3399"/>
                </a:solidFill>
                <a:effectLst/>
                <a:latin typeface="Arial" panose="020B0604020202020204" pitchFamily="34" charset="0"/>
                <a:cs typeface="Arial" panose="020B0604020202020204" pitchFamily="34" charset="0"/>
              </a:rPr>
              <a:t>Task characteristics</a:t>
            </a:r>
            <a:endParaRPr kumimoji="0" lang="nl-NL" altLang="de-DE" sz="2000" b="1" i="0" u="none" strike="noStrike" cap="none" normalizeH="0" baseline="0" dirty="0">
              <a:ln>
                <a:noFill/>
              </a:ln>
              <a:solidFill>
                <a:schemeClr val="tx1"/>
              </a:solidFill>
              <a:effectLst/>
              <a:latin typeface="Arial" panose="020B0604020202020204" pitchFamily="34" charset="0"/>
            </a:endParaRPr>
          </a:p>
        </p:txBody>
      </p:sp>
      <p:sp>
        <p:nvSpPr>
          <p:cNvPr id="20" name="Rechteck 26"/>
          <p:cNvSpPr>
            <a:spLocks noChangeArrowheads="1"/>
          </p:cNvSpPr>
          <p:nvPr/>
        </p:nvSpPr>
        <p:spPr bwMode="auto">
          <a:xfrm>
            <a:off x="5777246" y="1976373"/>
            <a:ext cx="1120775" cy="667385"/>
          </a:xfrm>
          <a:prstGeom prst="rect">
            <a:avLst/>
          </a:prstGeom>
          <a:solidFill>
            <a:srgbClr val="FFFFFF"/>
          </a:solidFill>
          <a:ln w="6350">
            <a:solidFill>
              <a:srgbClr val="00499A"/>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de-DE" sz="1000" b="1" i="0" u="none" strike="noStrike" cap="none" normalizeH="0" baseline="0" dirty="0">
                <a:ln>
                  <a:noFill/>
                </a:ln>
                <a:solidFill>
                  <a:srgbClr val="0E3399"/>
                </a:solidFill>
                <a:effectLst/>
                <a:latin typeface="Arial" panose="020B0604020202020204" pitchFamily="34" charset="0"/>
                <a:cs typeface="Arial" panose="020B0604020202020204" pitchFamily="34" charset="0"/>
              </a:rPr>
              <a:t>Degree of automation (semi/full)</a:t>
            </a:r>
            <a:endParaRPr kumimoji="0" lang="nl-NL" altLang="de-DE" sz="2000" b="1" i="0" u="none" strike="noStrike" cap="none" normalizeH="0" baseline="0" dirty="0">
              <a:ln>
                <a:noFill/>
              </a:ln>
              <a:solidFill>
                <a:schemeClr val="tx1"/>
              </a:solidFill>
              <a:effectLst/>
              <a:latin typeface="Arial" panose="020B0604020202020204" pitchFamily="34" charset="0"/>
            </a:endParaRPr>
          </a:p>
        </p:txBody>
      </p:sp>
      <p:sp>
        <p:nvSpPr>
          <p:cNvPr id="21" name="Rechteck 29"/>
          <p:cNvSpPr>
            <a:spLocks noChangeArrowheads="1"/>
          </p:cNvSpPr>
          <p:nvPr/>
        </p:nvSpPr>
        <p:spPr bwMode="auto">
          <a:xfrm>
            <a:off x="7051625" y="1981518"/>
            <a:ext cx="1120775" cy="662240"/>
          </a:xfrm>
          <a:prstGeom prst="rect">
            <a:avLst/>
          </a:prstGeom>
          <a:solidFill>
            <a:srgbClr val="FFFFFF"/>
          </a:solidFill>
          <a:ln w="6350">
            <a:solidFill>
              <a:srgbClr val="00499A"/>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de-DE" sz="1000" b="1" i="0" u="none" strike="noStrike" cap="none" normalizeH="0" baseline="0">
                <a:ln>
                  <a:noFill/>
                </a:ln>
                <a:solidFill>
                  <a:srgbClr val="0E3399"/>
                </a:solidFill>
                <a:effectLst/>
                <a:latin typeface="Arial" panose="020B0604020202020204" pitchFamily="34" charset="0"/>
                <a:cs typeface="Arial" panose="020B0604020202020204" pitchFamily="34" charset="0"/>
              </a:rPr>
              <a:t>OSH dimension</a:t>
            </a:r>
            <a:endParaRPr kumimoji="0" lang="nl-NL" altLang="de-DE" sz="2000" b="1" i="0" u="none" strike="noStrike" cap="none" normalizeH="0" baseline="0">
              <a:ln>
                <a:noFill/>
              </a:ln>
              <a:solidFill>
                <a:schemeClr val="tx1"/>
              </a:solidFill>
              <a:effectLst/>
              <a:latin typeface="Arial" panose="020B0604020202020204" pitchFamily="34" charset="0"/>
            </a:endParaRPr>
          </a:p>
        </p:txBody>
      </p:sp>
      <p:sp>
        <p:nvSpPr>
          <p:cNvPr id="11" name="Title 1"/>
          <p:cNvSpPr>
            <a:spLocks noGrp="1"/>
          </p:cNvSpPr>
          <p:nvPr>
            <p:ph type="title"/>
          </p:nvPr>
        </p:nvSpPr>
        <p:spPr/>
        <p:txBody>
          <a:bodyPr/>
          <a:lstStyle/>
          <a:p>
            <a:r>
              <a:rPr lang="en-GB" dirty="0"/>
              <a:t>Taxonomy: To assess AI-based systems and OSH</a:t>
            </a:r>
          </a:p>
        </p:txBody>
      </p:sp>
    </p:spTree>
    <p:extLst>
      <p:ext uri="{BB962C8B-B14F-4D97-AF65-F5344CB8AC3E}">
        <p14:creationId xmlns:p14="http://schemas.microsoft.com/office/powerpoint/2010/main" val="2522027546"/>
      </p:ext>
    </p:extLst>
  </p:cSld>
  <p:clrMapOvr>
    <a:masterClrMapping/>
  </p:clrMapOvr>
</p:sld>
</file>

<file path=ppt/theme/theme1.xml><?xml version="1.0" encoding="utf-8"?>
<a:theme xmlns:a="http://schemas.openxmlformats.org/drawingml/2006/main" name="EUOSHA Research - Wide">
  <a:themeElements>
    <a:clrScheme name="EU-OSHA Research materials">
      <a:dk1>
        <a:srgbClr val="000000"/>
      </a:dk1>
      <a:lt1>
        <a:srgbClr val="FFFFFF"/>
      </a:lt1>
      <a:dk2>
        <a:srgbClr val="003399"/>
      </a:dk2>
      <a:lt2>
        <a:srgbClr val="FFFFFF"/>
      </a:lt2>
      <a:accent1>
        <a:srgbClr val="003399"/>
      </a:accent1>
      <a:accent2>
        <a:srgbClr val="F6A400"/>
      </a:accent2>
      <a:accent3>
        <a:srgbClr val="B1B3B4"/>
      </a:accent3>
      <a:accent4>
        <a:srgbClr val="449FA2"/>
      </a:accent4>
      <a:accent5>
        <a:srgbClr val="58585A"/>
      </a:accent5>
      <a:accent6>
        <a:srgbClr val="FBDB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Research materials">
        <a:dk1>
          <a:srgbClr val="000000"/>
        </a:dk1>
        <a:lt1>
          <a:srgbClr val="FFFFFF"/>
        </a:lt1>
        <a:dk2>
          <a:srgbClr val="003399"/>
        </a:dk2>
        <a:lt2>
          <a:srgbClr val="FFFFFF"/>
        </a:lt2>
        <a:accent1>
          <a:srgbClr val="003399"/>
        </a:accent1>
        <a:accent2>
          <a:srgbClr val="F6A400"/>
        </a:accent2>
        <a:accent3>
          <a:srgbClr val="B1B3B4"/>
        </a:accent3>
        <a:accent4>
          <a:srgbClr val="449FA2"/>
        </a:accent4>
        <a:accent5>
          <a:srgbClr val="58585A"/>
        </a:accent5>
        <a:accent6>
          <a:srgbClr val="FBDB99"/>
        </a:accent6>
        <a:hlink>
          <a:srgbClr val="003399"/>
        </a:hlink>
        <a:folHlink>
          <a:srgbClr val="B1B3B4"/>
        </a:folHlink>
      </a:clrScheme>
    </a:extraClrScheme>
  </a:extraClrSchemeLst>
  <a:extLst>
    <a:ext uri="{05A4C25C-085E-4340-85A3-A5531E510DB2}">
      <thm15:themeFamily xmlns:thm15="http://schemas.microsoft.com/office/thememl/2012/main" name="EUOSHA Research - Wide" id="{6085B81C-19AF-4D09-BF9B-D74C300429D8}" vid="{D0CF0565-8056-4580-9CA8-6409F6FB7F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BB7D71BE66A6C40ACCF24D197A44235" ma:contentTypeVersion="1" ma:contentTypeDescription="Create a new document." ma:contentTypeScope="" ma:versionID="c3809e7b3325af9719be2494d26e2c73">
  <xsd:schema xmlns:xsd="http://www.w3.org/2001/XMLSchema" xmlns:xs="http://www.w3.org/2001/XMLSchema" xmlns:p="http://schemas.microsoft.com/office/2006/metadata/properties" xmlns:ns1="http://schemas.microsoft.com/sharepoint/v3" targetNamespace="http://schemas.microsoft.com/office/2006/metadata/properties" ma:root="true" ma:fieldsID="4dcce58c87e9fcebab8021569449a8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280E20-E03D-47F1-9085-980CE8F978A5}">
  <ds:schemaRefs>
    <ds:schemaRef ds:uri="http://schemas.microsoft.com/sharepoint/v3/contenttype/forms"/>
  </ds:schemaRefs>
</ds:datastoreItem>
</file>

<file path=customXml/itemProps2.xml><?xml version="1.0" encoding="utf-8"?>
<ds:datastoreItem xmlns:ds="http://schemas.openxmlformats.org/officeDocument/2006/customXml" ds:itemID="{DD63A80B-7728-4B4C-9399-36820D095D81}">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microsoft.com/sharepoint/v3"/>
    <ds:schemaRef ds:uri="http://www.w3.org/XML/1998/namespace"/>
  </ds:schemaRefs>
</ds:datastoreItem>
</file>

<file path=customXml/itemProps3.xml><?xml version="1.0" encoding="utf-8"?>
<ds:datastoreItem xmlns:ds="http://schemas.openxmlformats.org/officeDocument/2006/customXml" ds:itemID="{B73BE9A4-3C76-44FC-ACED-DE3A0B03C9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EUOSHA Research - Wide</Template>
  <TotalTime>6409</TotalTime>
  <Words>2645</Words>
  <Application>Microsoft Office PowerPoint</Application>
  <PresentationFormat>On-screen Show (16:9)</PresentationFormat>
  <Paragraphs>310</Paragraphs>
  <Slides>30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Courier New</vt:lpstr>
      <vt:lpstr>Wingdings</vt:lpstr>
      <vt:lpstr>EUOSHA Research - Wide</vt:lpstr>
      <vt:lpstr>Advanced robotics, artificial intelligence and the automation of tasks: definitions, uses, policies and strategies and occupational safety and health </vt:lpstr>
      <vt:lpstr>Introduction</vt:lpstr>
      <vt:lpstr>Introduction: Objectives</vt:lpstr>
      <vt:lpstr>Introduction: Definitions</vt:lpstr>
      <vt:lpstr>Introduction: Definitions</vt:lpstr>
      <vt:lpstr>Methodology: Literature research</vt:lpstr>
      <vt:lpstr>Methodology: Task approach</vt:lpstr>
      <vt:lpstr>Methodology : Task approach</vt:lpstr>
      <vt:lpstr>Taxonomy: To assess AI-based systems and OSH</vt:lpstr>
      <vt:lpstr>Taxonomy for AI-based systems and advanced robotics for the automation of tasks</vt:lpstr>
      <vt:lpstr>Mapping of current and potential uses: Automation of cognitive tasks</vt:lpstr>
      <vt:lpstr>Mapping of uses: Distribution of technologies for cognitive tasks</vt:lpstr>
      <vt:lpstr>Impact on jobs (tasks)</vt:lpstr>
      <vt:lpstr>Mapping of current and potential uses: Automation of physical tasks</vt:lpstr>
      <vt:lpstr>Mapping of current and potential uses: Automation of physical tasks</vt:lpstr>
      <vt:lpstr>Mapping of uses: Distribution of technologies</vt:lpstr>
      <vt:lpstr>Impact on jobs (tasks)</vt:lpstr>
      <vt:lpstr>Impact on jobs (tasks)</vt:lpstr>
      <vt:lpstr>Policies, strategies and programmes</vt:lpstr>
      <vt:lpstr>Policies, strategies and programmes: Regulation in Europe</vt:lpstr>
      <vt:lpstr>Policies, strategies and programmes</vt:lpstr>
      <vt:lpstr>Policies, strategies and programmes</vt:lpstr>
      <vt:lpstr>Policies, strategies and programmes: Gaps and needs</vt:lpstr>
      <vt:lpstr>Policies, strategies and programmes: National level</vt:lpstr>
      <vt:lpstr>Policies, strategies and programmes: National level</vt:lpstr>
      <vt:lpstr>Policies, strategies and programmes: National level</vt:lpstr>
      <vt:lpstr>Policies, strategies and programmes: National level</vt:lpstr>
      <vt:lpstr>Policies, strategies and programmes: Gaps and needs</vt:lpstr>
      <vt:lpstr>Policies, strategies and programmes: Summary</vt:lpstr>
      <vt:lpstr>Thank you! </vt:lpstr>
    </vt:vector>
  </TitlesOfParts>
  <Company>EU-OSHA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OSH overview</dc:title>
  <dc:creator>anyfantis@osha.europa.eu</dc:creator>
  <cp:lastModifiedBy>Rosario ORTIZ - PRU Assistant</cp:lastModifiedBy>
  <cp:revision>492</cp:revision>
  <cp:lastPrinted>2022-03-29T16:34:58Z</cp:lastPrinted>
  <dcterms:created xsi:type="dcterms:W3CDTF">2018-03-07T08:04:16Z</dcterms:created>
  <dcterms:modified xsi:type="dcterms:W3CDTF">2023-12-04T12:16:36Z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0x010100FBB7D71BE66A6C40ACCF24D197A44235</vt:lpwstr>
  </property>
</Properties>
</file>