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53" r:id="rId4"/>
  </p:sldMasterIdLst>
  <p:notesMasterIdLst>
    <p:notesMasterId r:id="rId35"/>
  </p:notesMasterIdLst>
  <p:handoutMasterIdLst>
    <p:handoutMasterId r:id="rId36"/>
  </p:handoutMasterIdLst>
  <p:sldIdLst>
    <p:sldId id="347" r:id="rId5"/>
    <p:sldId id="348" r:id="rId6"/>
    <p:sldId id="311" r:id="rId7"/>
    <p:sldId id="320" r:id="rId8"/>
    <p:sldId id="363" r:id="rId9"/>
    <p:sldId id="319" r:id="rId10"/>
    <p:sldId id="321" r:id="rId11"/>
    <p:sldId id="322" r:id="rId12"/>
    <p:sldId id="323" r:id="rId13"/>
    <p:sldId id="315" r:id="rId14"/>
    <p:sldId id="325" r:id="rId15"/>
    <p:sldId id="326" r:id="rId16"/>
    <p:sldId id="328" r:id="rId17"/>
    <p:sldId id="330" r:id="rId18"/>
    <p:sldId id="331" r:id="rId19"/>
    <p:sldId id="332" r:id="rId20"/>
    <p:sldId id="333" r:id="rId21"/>
    <p:sldId id="334" r:id="rId22"/>
    <p:sldId id="349" r:id="rId23"/>
    <p:sldId id="350" r:id="rId24"/>
    <p:sldId id="352" r:id="rId25"/>
    <p:sldId id="354" r:id="rId26"/>
    <p:sldId id="355" r:id="rId27"/>
    <p:sldId id="356" r:id="rId28"/>
    <p:sldId id="357" r:id="rId29"/>
    <p:sldId id="358" r:id="rId30"/>
    <p:sldId id="359" r:id="rId31"/>
    <p:sldId id="360" r:id="rId32"/>
    <p:sldId id="361" r:id="rId33"/>
    <p:sldId id="287" r:id="rId3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DT" initials="CDT" lastIdx="18" clrIdx="0">
    <p:extLst>
      <p:ext uri="{19B8F6BF-5375-455C-9EA6-DF929625EA0E}">
        <p15:presenceInfo xmlns:p15="http://schemas.microsoft.com/office/powerpoint/2012/main" userId="CDT" providerId="None"/>
      </p:ext>
    </p:extLst>
  </p:cmAuthor>
  <p:cmAuthor id="4" name="Heinold, Eva" initials="HE" lastIdx="13" clrIdx="1">
    <p:extLst>
      <p:ext uri="{19B8F6BF-5375-455C-9EA6-DF929625EA0E}">
        <p15:presenceInfo xmlns:p15="http://schemas.microsoft.com/office/powerpoint/2012/main" userId="Heinold,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A"/>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8" autoAdjust="0"/>
    <p:restoredTop sz="85627" autoAdjust="0"/>
  </p:normalViewPr>
  <p:slideViewPr>
    <p:cSldViewPr>
      <p:cViewPr varScale="1">
        <p:scale>
          <a:sx n="117" d="100"/>
          <a:sy n="117" d="100"/>
        </p:scale>
        <p:origin x="1254"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06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877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sz="quarter" idx="1"/>
          </p:nvPr>
        </p:nvSpPr>
        <p:spPr>
          <a:xfrm>
            <a:off x="3856740" y="2"/>
            <a:ext cx="2950475" cy="498773"/>
          </a:xfrm>
          <a:prstGeom prst="rect">
            <a:avLst/>
          </a:prstGeom>
        </p:spPr>
        <p:txBody>
          <a:bodyPr vert="horz" lIns="91563" tIns="45781" rIns="91563" bIns="45781" rtlCol="0"/>
          <a:lstStyle>
            <a:lvl1pPr algn="r">
              <a:defRPr sz="1200"/>
            </a:lvl1pPr>
          </a:lstStyle>
          <a:p>
            <a:fld id="{FD63CC2E-FB01-43A1-8CD5-5B65221A7D97}" type="datetimeFigureOut">
              <a:rPr lang="en-GB" smtClean="0"/>
              <a:t>04/12/2023</a:t>
            </a:fld>
            <a:endParaRPr lang="en-GB"/>
          </a:p>
        </p:txBody>
      </p:sp>
      <p:sp>
        <p:nvSpPr>
          <p:cNvPr id="4" name="Footer Placeholder 3"/>
          <p:cNvSpPr>
            <a:spLocks noGrp="1"/>
          </p:cNvSpPr>
          <p:nvPr>
            <p:ph type="ftr" sz="quarter" idx="2"/>
          </p:nvPr>
        </p:nvSpPr>
        <p:spPr>
          <a:xfrm>
            <a:off x="2" y="9442155"/>
            <a:ext cx="2950475" cy="498772"/>
          </a:xfrm>
          <a:prstGeom prst="rect">
            <a:avLst/>
          </a:prstGeom>
        </p:spPr>
        <p:txBody>
          <a:bodyPr vert="horz" lIns="91563" tIns="45781" rIns="91563" bIns="45781" rtlCol="0" anchor="b"/>
          <a:lstStyle>
            <a:lvl1pPr algn="l">
              <a:defRPr sz="1200"/>
            </a:lvl1pPr>
          </a:lstStyle>
          <a:p>
            <a:endParaRPr lang="en-GB"/>
          </a:p>
        </p:txBody>
      </p:sp>
      <p:sp>
        <p:nvSpPr>
          <p:cNvPr id="5" name="Slide Number Placeholder 4"/>
          <p:cNvSpPr>
            <a:spLocks noGrp="1"/>
          </p:cNvSpPr>
          <p:nvPr>
            <p:ph type="sldNum" sz="quarter" idx="3"/>
          </p:nvPr>
        </p:nvSpPr>
        <p:spPr>
          <a:xfrm>
            <a:off x="3856740" y="9442155"/>
            <a:ext cx="2950475" cy="498772"/>
          </a:xfrm>
          <a:prstGeom prst="rect">
            <a:avLst/>
          </a:prstGeom>
        </p:spPr>
        <p:txBody>
          <a:bodyPr vert="horz" lIns="91563" tIns="45781" rIns="91563" bIns="45781" rtlCol="0" anchor="b"/>
          <a:lstStyle>
            <a:lvl1pPr algn="r">
              <a:defRPr sz="1200"/>
            </a:lvl1pPr>
          </a:lstStyle>
          <a:p>
            <a:fld id="{4731076A-F0C9-4BCB-AE41-AF077B14DA44}" type="slidenum">
              <a:rPr lang="en-GB" smtClean="0"/>
              <a:t>‹#›</a:t>
            </a:fld>
            <a:endParaRPr lang="en-GB"/>
          </a:p>
        </p:txBody>
      </p:sp>
    </p:spTree>
    <p:extLst>
      <p:ext uri="{BB962C8B-B14F-4D97-AF65-F5344CB8AC3E}">
        <p14:creationId xmlns:p14="http://schemas.microsoft.com/office/powerpoint/2010/main" val="34277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1217" cy="49760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idx="1"/>
          </p:nvPr>
        </p:nvSpPr>
        <p:spPr>
          <a:xfrm>
            <a:off x="3855983" y="2"/>
            <a:ext cx="2951217" cy="497603"/>
          </a:xfrm>
          <a:prstGeom prst="rect">
            <a:avLst/>
          </a:prstGeom>
        </p:spPr>
        <p:txBody>
          <a:bodyPr vert="horz" lIns="91563" tIns="45781" rIns="91563" bIns="45781" rtlCol="0"/>
          <a:lstStyle>
            <a:lvl1pPr algn="r">
              <a:defRPr sz="1200"/>
            </a:lvl1pPr>
          </a:lstStyle>
          <a:p>
            <a:fld id="{54F62133-BA6D-4225-9ABE-1F431127E7C5}" type="datetimeFigureOut">
              <a:rPr lang="en-GB" smtClean="0"/>
              <a:t>04/12/2023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63" tIns="45781" rIns="91563" bIns="45781" rtlCol="0" anchor="ctr"/>
          <a:lstStyle/>
          <a:p>
            <a:endParaRPr lang="en-GB"/>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63" tIns="45781" rIns="91563" bIns="45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3322"/>
            <a:ext cx="2951217" cy="497603"/>
          </a:xfrm>
          <a:prstGeom prst="rect">
            <a:avLst/>
          </a:prstGeom>
        </p:spPr>
        <p:txBody>
          <a:bodyPr vert="horz" lIns="91563" tIns="45781" rIns="91563" bIns="45781"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3322"/>
            <a:ext cx="2951217" cy="497603"/>
          </a:xfrm>
          <a:prstGeom prst="rect">
            <a:avLst/>
          </a:prstGeom>
        </p:spPr>
        <p:txBody>
          <a:bodyPr vert="horz" lIns="91563" tIns="45781" rIns="91563" bIns="45781" rtlCol="0" anchor="b"/>
          <a:lstStyle>
            <a:lvl1pPr algn="r">
              <a:defRPr sz="1200"/>
            </a:lvl1pPr>
          </a:lstStyle>
          <a:p>
            <a:fld id="{F833C4CB-BE14-4280-AD17-7132132A2C34}" type="slidenum">
              <a:rPr lang="en-GB" smtClean="0"/>
              <a:t>‹#›</a:t>
            </a:fld>
            <a:endParaRPr lang="en-GB"/>
          </a:p>
        </p:txBody>
      </p:sp>
    </p:spTree>
    <p:extLst>
      <p:ext uri="{BB962C8B-B14F-4D97-AF65-F5344CB8AC3E}">
        <p14:creationId xmlns:p14="http://schemas.microsoft.com/office/powerpoint/2010/main" val="10600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1</a:t>
            </a:fld>
            <a:endParaRPr lang="en-GB"/>
          </a:p>
        </p:txBody>
      </p:sp>
    </p:spTree>
    <p:extLst>
      <p:ext uri="{BB962C8B-B14F-4D97-AF65-F5344CB8AC3E}">
        <p14:creationId xmlns:p14="http://schemas.microsoft.com/office/powerpoint/2010/main" val="366077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5"/>
          </p:nvPr>
        </p:nvSpPr>
        <p:spPr/>
        <p:txBody>
          <a:bodyPr/>
          <a:lstStyle/>
          <a:p>
            <a:fld id="{F833C4CB-BE14-4280-AD17-7132132A2C34}" type="slidenum">
              <a:rPr lang="en-GB" smtClean="0"/>
              <a:t>18</a:t>
            </a:fld>
            <a:endParaRPr lang="en-GB"/>
          </a:p>
        </p:txBody>
      </p:sp>
    </p:spTree>
    <p:extLst>
      <p:ext uri="{BB962C8B-B14F-4D97-AF65-F5344CB8AC3E}">
        <p14:creationId xmlns:p14="http://schemas.microsoft.com/office/powerpoint/2010/main" val="32201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5"/>
          </p:nvPr>
        </p:nvSpPr>
        <p:spPr/>
        <p:txBody>
          <a:bodyPr/>
          <a:lstStyle/>
          <a:p>
            <a:fld id="{F833C4CB-BE14-4280-AD17-7132132A2C34}" type="slidenum">
              <a:rPr lang="en-GB" smtClean="0"/>
              <a:t>28</a:t>
            </a:fld>
            <a:endParaRPr lang="en-GB"/>
          </a:p>
        </p:txBody>
      </p:sp>
    </p:spTree>
    <p:extLst>
      <p:ext uri="{BB962C8B-B14F-4D97-AF65-F5344CB8AC3E}">
        <p14:creationId xmlns:p14="http://schemas.microsoft.com/office/powerpoint/2010/main" val="6317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30</a:t>
            </a:fld>
            <a:endParaRPr lang="en-GB"/>
          </a:p>
        </p:txBody>
      </p:sp>
    </p:spTree>
    <p:extLst>
      <p:ext uri="{BB962C8B-B14F-4D97-AF65-F5344CB8AC3E}">
        <p14:creationId xmlns:p14="http://schemas.microsoft.com/office/powerpoint/2010/main" val="421719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33C4CB-BE14-4280-AD17-7132132A2C34}" type="slidenum">
              <a:rPr lang="en-GB" smtClean="0"/>
              <a:t>2</a:t>
            </a:fld>
            <a:endParaRPr lang="en-GB"/>
          </a:p>
        </p:txBody>
      </p:sp>
    </p:spTree>
    <p:extLst>
      <p:ext uri="{BB962C8B-B14F-4D97-AF65-F5344CB8AC3E}">
        <p14:creationId xmlns:p14="http://schemas.microsoft.com/office/powerpoint/2010/main" val="382244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a:t>
            </a:fld>
            <a:endParaRPr lang="en-GB"/>
          </a:p>
        </p:txBody>
      </p:sp>
    </p:spTree>
    <p:extLst>
      <p:ext uri="{BB962C8B-B14F-4D97-AF65-F5344CB8AC3E}">
        <p14:creationId xmlns:p14="http://schemas.microsoft.com/office/powerpoint/2010/main" val="21881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4</a:t>
            </a:fld>
            <a:endParaRPr lang="en-GB"/>
          </a:p>
        </p:txBody>
      </p:sp>
    </p:spTree>
    <p:extLst>
      <p:ext uri="{BB962C8B-B14F-4D97-AF65-F5344CB8AC3E}">
        <p14:creationId xmlns:p14="http://schemas.microsoft.com/office/powerpoint/2010/main" val="412539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9344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9</a:t>
            </a:fld>
            <a:endParaRPr lang="en-GB"/>
          </a:p>
        </p:txBody>
      </p:sp>
    </p:spTree>
    <p:extLst>
      <p:ext uri="{BB962C8B-B14F-4D97-AF65-F5344CB8AC3E}">
        <p14:creationId xmlns:p14="http://schemas.microsoft.com/office/powerpoint/2010/main" val="122618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5"/>
          </p:nvPr>
        </p:nvSpPr>
        <p:spPr/>
        <p:txBody>
          <a:bodyPr/>
          <a:lstStyle/>
          <a:p>
            <a:fld id="{F833C4CB-BE14-4280-AD17-7132132A2C34}" type="slidenum">
              <a:rPr lang="en-GB" smtClean="0"/>
              <a:t>10</a:t>
            </a:fld>
            <a:endParaRPr lang="en-GB"/>
          </a:p>
        </p:txBody>
      </p:sp>
    </p:spTree>
    <p:extLst>
      <p:ext uri="{BB962C8B-B14F-4D97-AF65-F5344CB8AC3E}">
        <p14:creationId xmlns:p14="http://schemas.microsoft.com/office/powerpoint/2010/main" val="364290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5"/>
          </p:nvPr>
        </p:nvSpPr>
        <p:spPr/>
        <p:txBody>
          <a:bodyPr/>
          <a:lstStyle/>
          <a:p>
            <a:fld id="{F833C4CB-BE14-4280-AD17-7132132A2C34}" type="slidenum">
              <a:rPr lang="en-GB" smtClean="0"/>
              <a:t>13</a:t>
            </a:fld>
            <a:endParaRPr lang="en-GB"/>
          </a:p>
        </p:txBody>
      </p:sp>
    </p:spTree>
    <p:extLst>
      <p:ext uri="{BB962C8B-B14F-4D97-AF65-F5344CB8AC3E}">
        <p14:creationId xmlns:p14="http://schemas.microsoft.com/office/powerpoint/2010/main" val="328391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14</a:t>
            </a:fld>
            <a:endParaRPr lang="en-GB"/>
          </a:p>
        </p:txBody>
      </p:sp>
    </p:spTree>
    <p:extLst>
      <p:ext uri="{BB962C8B-B14F-4D97-AF65-F5344CB8AC3E}">
        <p14:creationId xmlns:p14="http://schemas.microsoft.com/office/powerpoint/2010/main" val="2608624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4.jpg"/><Relationship Id="rId9"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jpg"/><Relationship Id="rId9"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4"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0000" y="4160089"/>
            <a:ext cx="959147" cy="447601"/>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6512" y="-177784"/>
            <a:ext cx="9180512" cy="2750884"/>
          </a:xfrm>
          <a:prstGeom prst="rect">
            <a:avLst/>
          </a:prstGeom>
        </p:spPr>
      </p:pic>
      <p:pic>
        <p:nvPicPr>
          <p:cNvPr id="4" name="Picture 3">
            <a:extLst>
              <a:ext uri="{FF2B5EF4-FFF2-40B4-BE49-F238E27FC236}">
                <a16:creationId xmlns:a16="http://schemas.microsoft.com/office/drawing/2014/main" id="{178DA0FE-2134-4D30-B000-70A69A49B6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3020" y="4157376"/>
            <a:ext cx="1085156" cy="506406"/>
          </a:xfrm>
          <a:prstGeom prst="rect">
            <a:avLst/>
          </a:prstGeom>
        </p:spPr>
      </p:pic>
    </p:spTree>
    <p:extLst>
      <p:ext uri="{BB962C8B-B14F-4D97-AF65-F5344CB8AC3E}">
        <p14:creationId xmlns:p14="http://schemas.microsoft.com/office/powerpoint/2010/main" val="359838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pic>
        <p:nvPicPr>
          <p:cNvPr id="6" name="Picture 5">
            <a:extLst>
              <a:ext uri="{FF2B5EF4-FFF2-40B4-BE49-F238E27FC236}">
                <a16:creationId xmlns:a16="http://schemas.microsoft.com/office/drawing/2014/main" id="{03074F91-1EAD-4A60-881F-CA5C06AE4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00" y="4581750"/>
            <a:ext cx="881640" cy="411432"/>
          </a:xfrm>
          <a:prstGeom prst="rect">
            <a:avLst/>
          </a:prstGeom>
        </p:spPr>
      </p:pic>
    </p:spTree>
    <p:extLst>
      <p:ext uri="{BB962C8B-B14F-4D97-AF65-F5344CB8AC3E}">
        <p14:creationId xmlns:p14="http://schemas.microsoft.com/office/powerpoint/2010/main" val="26007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AD155DF5-4A57-4D1A-888A-BF027475D2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875" y="4587974"/>
            <a:ext cx="852686" cy="397920"/>
          </a:xfrm>
          <a:prstGeom prst="rect">
            <a:avLst/>
          </a:prstGeom>
        </p:spPr>
      </p:pic>
    </p:spTree>
    <p:extLst>
      <p:ext uri="{BB962C8B-B14F-4D97-AF65-F5344CB8AC3E}">
        <p14:creationId xmlns:p14="http://schemas.microsoft.com/office/powerpoint/2010/main" val="213342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E746E17-5435-43BC-8DEE-525A841930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00" y="4587975"/>
            <a:ext cx="886384" cy="413646"/>
          </a:xfrm>
          <a:prstGeom prst="rect">
            <a:avLst/>
          </a:prstGeom>
        </p:spPr>
      </p:pic>
    </p:spTree>
    <p:extLst>
      <p:ext uri="{BB962C8B-B14F-4D97-AF65-F5344CB8AC3E}">
        <p14:creationId xmlns:p14="http://schemas.microsoft.com/office/powerpoint/2010/main" val="133756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65206A2-706B-4BA2-B139-31C4E98E54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353" y="4615210"/>
            <a:ext cx="895287" cy="417800"/>
          </a:xfrm>
          <a:prstGeom prst="rect">
            <a:avLst/>
          </a:prstGeom>
        </p:spPr>
      </p:pic>
    </p:spTree>
    <p:extLst>
      <p:ext uri="{BB962C8B-B14F-4D97-AF65-F5344CB8AC3E}">
        <p14:creationId xmlns:p14="http://schemas.microsoft.com/office/powerpoint/2010/main" val="358000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045C468-3A06-4B4D-91EE-47039CFF6E3B}" type="slidenum">
              <a:rPr lang="nl-NL"/>
              <a:pPr>
                <a:defRPr/>
              </a:pPr>
              <a:t>‹#›</a:t>
            </a:fld>
            <a:endParaRPr lang="nl-NL"/>
          </a:p>
        </p:txBody>
      </p:sp>
      <p:pic>
        <p:nvPicPr>
          <p:cNvPr id="8" name="Picture 7">
            <a:extLst>
              <a:ext uri="{FF2B5EF4-FFF2-40B4-BE49-F238E27FC236}">
                <a16:creationId xmlns:a16="http://schemas.microsoft.com/office/drawing/2014/main" id="{D694F3F9-364F-4607-8FF3-254A4C7C79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559542"/>
            <a:ext cx="996702" cy="465128"/>
          </a:xfrm>
          <a:prstGeom prst="rect">
            <a:avLst/>
          </a:prstGeom>
        </p:spPr>
      </p:pic>
      <p:sp>
        <p:nvSpPr>
          <p:cNvPr id="4" name="Tijdelijke aanduiding voor datum 3"/>
          <p:cNvSpPr>
            <a:spLocks noGrp="1"/>
          </p:cNvSpPr>
          <p:nvPr>
            <p:ph type="dt" sz="half" idx="10"/>
          </p:nvPr>
        </p:nvSpPr>
        <p:spPr>
          <a:xfrm>
            <a:off x="823585" y="4767263"/>
            <a:ext cx="2133600" cy="273844"/>
          </a:xfrm>
          <a:prstGeom prst="rect">
            <a:avLst/>
          </a:prstGeom>
        </p:spPr>
        <p:txBody>
          <a:bodyPr/>
          <a:lstStyle>
            <a:lvl1pPr>
              <a:defRPr/>
            </a:lvl1pPr>
          </a:lstStyle>
          <a:p>
            <a:pPr>
              <a:defRPr/>
            </a:pPr>
            <a:fld id="{8AB5DB9F-9970-41C3-AED9-E4403E188927}" type="datetimeFigureOut">
              <a:rPr lang="nl-NL"/>
              <a:pPr>
                <a:defRPr/>
              </a:pPr>
              <a:t>4-12-2023</a:t>
            </a:fld>
            <a:endParaRPr lang="nl-NL" dirty="0"/>
          </a:p>
        </p:txBody>
      </p:sp>
    </p:spTree>
    <p:extLst>
      <p:ext uri="{BB962C8B-B14F-4D97-AF65-F5344CB8AC3E}">
        <p14:creationId xmlns:p14="http://schemas.microsoft.com/office/powerpoint/2010/main" val="36277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36E60EF-E091-4302-B493-4D845660B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00" y="4587527"/>
            <a:ext cx="809632" cy="377828"/>
          </a:xfrm>
          <a:prstGeom prst="rect">
            <a:avLst/>
          </a:prstGeom>
        </p:spPr>
      </p:pic>
    </p:spTree>
    <p:extLst>
      <p:ext uri="{BB962C8B-B14F-4D97-AF65-F5344CB8AC3E}">
        <p14:creationId xmlns:p14="http://schemas.microsoft.com/office/powerpoint/2010/main" val="29516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9"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11906"/>
            <a:ext cx="9144000" cy="5144400"/>
          </a:xfrm>
          <a:prstGeom prst="rect">
            <a:avLst/>
          </a:prstGeom>
        </p:spPr>
      </p:pic>
      <p:pic>
        <p:nvPicPr>
          <p:cNvPr id="11" name="Bild 4" descr="111004_EU-OSHA_PPT_EU logo.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6" name="Picture 5">
            <a:extLst>
              <a:ext uri="{FF2B5EF4-FFF2-40B4-BE49-F238E27FC236}">
                <a16:creationId xmlns:a16="http://schemas.microsoft.com/office/drawing/2014/main" id="{B1C9820B-EC25-4DDB-B6B3-8C730E8E994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0000" y="4115948"/>
            <a:ext cx="1229926" cy="573966"/>
          </a:xfrm>
          <a:prstGeom prst="rect">
            <a:avLst/>
          </a:prstGeom>
        </p:spPr>
      </p:pic>
    </p:spTree>
    <p:extLst>
      <p:ext uri="{BB962C8B-B14F-4D97-AF65-F5344CB8AC3E}">
        <p14:creationId xmlns:p14="http://schemas.microsoft.com/office/powerpoint/2010/main" val="66162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8" name="Picture 7">
            <a:extLst>
              <a:ext uri="{FF2B5EF4-FFF2-40B4-BE49-F238E27FC236}">
                <a16:creationId xmlns:a16="http://schemas.microsoft.com/office/drawing/2014/main" id="{CEEAB1DA-70DA-4FA4-8166-B569C0D0223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3225" y="4077145"/>
            <a:ext cx="1428750" cy="666750"/>
          </a:xfrm>
          <a:prstGeom prst="rect">
            <a:avLst/>
          </a:prstGeom>
        </p:spPr>
      </p:pic>
    </p:spTree>
    <p:extLst>
      <p:ext uri="{BB962C8B-B14F-4D97-AF65-F5344CB8AC3E}">
        <p14:creationId xmlns:p14="http://schemas.microsoft.com/office/powerpoint/2010/main" val="29124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jeden an. Gut für dich – gut fürs Unternehmen.</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6" name="Picture 5">
            <a:extLst>
              <a:ext uri="{FF2B5EF4-FFF2-40B4-BE49-F238E27FC236}">
                <a16:creationId xmlns:a16="http://schemas.microsoft.com/office/drawing/2014/main" id="{856F0D82-7AE3-4B98-82A9-9ED1B5C58FB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4501" y="4131469"/>
            <a:ext cx="1250030" cy="583347"/>
          </a:xfrm>
          <a:prstGeom prst="rect">
            <a:avLst/>
          </a:prstGeom>
        </p:spPr>
      </p:pic>
    </p:spTree>
    <p:extLst>
      <p:ext uri="{BB962C8B-B14F-4D97-AF65-F5344CB8AC3E}">
        <p14:creationId xmlns:p14="http://schemas.microsoft.com/office/powerpoint/2010/main" val="28214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A22D3427-B60D-4AAB-B6DA-63E0A57F3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4578909"/>
            <a:ext cx="864096" cy="403245"/>
          </a:xfrm>
          <a:prstGeom prst="rect">
            <a:avLst/>
          </a:prstGeom>
        </p:spPr>
      </p:pic>
    </p:spTree>
    <p:extLst>
      <p:ext uri="{BB962C8B-B14F-4D97-AF65-F5344CB8AC3E}">
        <p14:creationId xmlns:p14="http://schemas.microsoft.com/office/powerpoint/2010/main" val="223544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6E61CC7-8ED6-4493-935C-49C3DA0635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07" y="4600895"/>
            <a:ext cx="867858" cy="405000"/>
          </a:xfrm>
          <a:prstGeom prst="rect">
            <a:avLst/>
          </a:prstGeom>
        </p:spPr>
      </p:pic>
    </p:spTree>
    <p:extLst>
      <p:ext uri="{BB962C8B-B14F-4D97-AF65-F5344CB8AC3E}">
        <p14:creationId xmlns:p14="http://schemas.microsoft.com/office/powerpoint/2010/main" val="373672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543EAD04-CB68-4B64-A78A-C4A97C4C5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03" y="4581577"/>
            <a:ext cx="839429" cy="391733"/>
          </a:xfrm>
          <a:prstGeom prst="rect">
            <a:avLst/>
          </a:prstGeom>
        </p:spPr>
      </p:pic>
    </p:spTree>
    <p:extLst>
      <p:ext uri="{BB962C8B-B14F-4D97-AF65-F5344CB8AC3E}">
        <p14:creationId xmlns:p14="http://schemas.microsoft.com/office/powerpoint/2010/main" val="132051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7DE0D-5DA4-4F86-8E34-745B4BCE54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5" y="4559682"/>
            <a:ext cx="913311" cy="426212"/>
          </a:xfrm>
          <a:prstGeom prst="rect">
            <a:avLst/>
          </a:prstGeom>
        </p:spPr>
      </p:pic>
    </p:spTree>
    <p:extLst>
      <p:ext uri="{BB962C8B-B14F-4D97-AF65-F5344CB8AC3E}">
        <p14:creationId xmlns:p14="http://schemas.microsoft.com/office/powerpoint/2010/main" val="18203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XRAID/Equipo%20Rojo/EU-OSHA/18-0115%20PPT%20templates%20update/PNG/FONDO-PATRON-RESEARCH.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16" r:link="rId17">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de-DE" sz="675" b="1" noProof="0">
                <a:solidFill>
                  <a:schemeClr val="tx2"/>
                </a:solidFill>
                <a:latin typeface="Arial" charset="0"/>
                <a:ea typeface="ＭＳ Ｐゴシック" charset="-128"/>
                <a:cs typeface="ＭＳ Ｐゴシック" charset="-128"/>
              </a:rPr>
              <a:t>http://osha.europa.eu</a:t>
            </a:r>
          </a:p>
        </p:txBody>
      </p:sp>
      <p:pic>
        <p:nvPicPr>
          <p:cNvPr id="9" name="Bild 3" descr="111004_EU-OSHA_PPT_Corporate logo_inner slide.png"/>
          <p:cNvPicPr>
            <a:picLocks noChangeAspect="1"/>
          </p:cNvPicPr>
          <p:nvPr/>
        </p:nvPicPr>
        <p:blipFill>
          <a:blip r:embed="rId18"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392685470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sha.europa.eu/en/themes/digitalisation-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osha.europa.eu/en/themes/digitalisation-work" TargetMode="External"/><Relationship Id="rId3" Type="http://schemas.openxmlformats.org/officeDocument/2006/relationships/hyperlink" Target="https://osha.europa.eu/en/publications/advanced-robotics-artificial-intelligence-and-automation-tasks-definitions-uses-policies-and-strategies-and-occupational-safety-and-health" TargetMode="External"/><Relationship Id="rId7" Type="http://schemas.openxmlformats.org/officeDocument/2006/relationships/hyperlink" Target="https://osha.europa.eu/en/publications/artificial-intelligence-advanced-robotics-and-automation-tasks-work-taxonomy-policies-and-strategies-europ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osha.europa.eu/en/publications/impact-artificial-intelligence-occupational-safety-and-health/view" TargetMode="External"/><Relationship Id="rId5" Type="http://schemas.openxmlformats.org/officeDocument/2006/relationships/hyperlink" Target="https://osha.europa.eu/en/publications/impact-artificial-intelligence-occupational-safety-and-health" TargetMode="External"/><Relationship Id="rId10" Type="http://schemas.openxmlformats.org/officeDocument/2006/relationships/image" Target="../media/image26.jpeg"/><Relationship Id="rId4" Type="http://schemas.openxmlformats.org/officeDocument/2006/relationships/hyperlink" Target="https://osha.europa.eu/en/publications/digitalisation-and-occupational-safety-and-health-eu-osha-research-programme" TargetMode="Externa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library/definition-artificial-intelligence-main-capabilities-and-scientific-discip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8068"/>
            <a:ext cx="8280920" cy="1062342"/>
          </a:xfrm>
        </p:spPr>
        <p:txBody>
          <a:bodyPr>
            <a:spAutoFit/>
          </a:bodyPr>
          <a:lstStyle/>
          <a:p>
            <a:pPr algn="ctr">
              <a:lnSpc>
                <a:spcPct val="150000"/>
              </a:lnSpc>
              <a:spcBef>
                <a:spcPts val="1200"/>
              </a:spcBef>
              <a:spcAft>
                <a:spcPts val="1200"/>
              </a:spcAft>
            </a:pPr>
            <a:r>
              <a:rPr lang="de-DE" sz="1600" dirty="0"/>
              <a:t>Fortgeschrittene Robotik, künstliche Intelligenz und Automatisierung von Aufgaben: Definitionen, Einsatzgebiete, Maßnahmen und Strategien und </a:t>
            </a:r>
            <a:br>
              <a:rPr lang="de-DE" sz="1600" dirty="0"/>
            </a:br>
            <a:r>
              <a:rPr lang="de-DE" sz="1600" dirty="0"/>
              <a:t>Sicherheit und Gesundheit bei der Arbeit</a:t>
            </a:r>
          </a:p>
        </p:txBody>
      </p:sp>
    </p:spTree>
    <p:extLst>
      <p:ext uri="{BB962C8B-B14F-4D97-AF65-F5344CB8AC3E}">
        <p14:creationId xmlns:p14="http://schemas.microsoft.com/office/powerpoint/2010/main" val="130656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26455" cy="367200"/>
          </a:xfrm>
        </p:spPr>
        <p:txBody>
          <a:bodyPr/>
          <a:lstStyle/>
          <a:p>
            <a:r>
              <a:rPr lang="de-DE" sz="1600"/>
              <a:t>Taxonomie für KI-gestützte Systeme und fortgeschrittene Robotik für die Automatisierung von Aufgaben</a:t>
            </a:r>
          </a:p>
        </p:txBody>
      </p:sp>
      <p:pic>
        <p:nvPicPr>
          <p:cNvPr id="3" name="Picture 2">
            <a:extLst>
              <a:ext uri="{FF2B5EF4-FFF2-40B4-BE49-F238E27FC236}">
                <a16:creationId xmlns:a16="http://schemas.microsoft.com/office/drawing/2014/main" id="{9CA0C3C7-61AD-479D-8708-CAFB30CF5F6F}"/>
              </a:ext>
            </a:extLst>
          </p:cNvPr>
          <p:cNvPicPr>
            <a:picLocks noChangeAspect="1"/>
          </p:cNvPicPr>
          <p:nvPr/>
        </p:nvPicPr>
        <p:blipFill>
          <a:blip r:embed="rId3"/>
          <a:stretch>
            <a:fillRect/>
          </a:stretch>
        </p:blipFill>
        <p:spPr>
          <a:xfrm>
            <a:off x="2231740" y="771550"/>
            <a:ext cx="4680520" cy="4034931"/>
          </a:xfrm>
          <a:prstGeom prst="rect">
            <a:avLst/>
          </a:prstGeom>
        </p:spPr>
      </p:pic>
      <p:sp>
        <p:nvSpPr>
          <p:cNvPr id="4" name="TextBox 3">
            <a:extLst>
              <a:ext uri="{FF2B5EF4-FFF2-40B4-BE49-F238E27FC236}">
                <a16:creationId xmlns:a16="http://schemas.microsoft.com/office/drawing/2014/main" id="{4B913A33-83FE-4DCA-9198-3BC47009D2D3}"/>
              </a:ext>
            </a:extLst>
          </p:cNvPr>
          <p:cNvSpPr txBox="1"/>
          <p:nvPr/>
        </p:nvSpPr>
        <p:spPr>
          <a:xfrm>
            <a:off x="2339509" y="2283718"/>
            <a:ext cx="864339" cy="292388"/>
          </a:xfrm>
          <a:prstGeom prst="rect">
            <a:avLst/>
          </a:prstGeom>
          <a:solidFill>
            <a:schemeClr val="bg1"/>
          </a:solidFill>
        </p:spPr>
        <p:txBody>
          <a:bodyPr wrap="none" lIns="91440" tIns="91440" rIns="91440" bIns="91440" rtlCol="0">
            <a:spAutoFit/>
          </a:bodyPr>
          <a:lstStyle/>
          <a:p>
            <a:r>
              <a:rPr lang="en-GB" sz="700" b="1" dirty="0">
                <a:solidFill>
                  <a:srgbClr val="00499A"/>
                </a:solidFill>
                <a:effectLst/>
                <a:latin typeface="Segoe UI" panose="020B0502040204020203" pitchFamily="34" charset="0"/>
              </a:rPr>
              <a:t>Art der Aufgabe</a:t>
            </a:r>
            <a:endParaRPr lang="en-GB" sz="700" b="1" dirty="0">
              <a:solidFill>
                <a:srgbClr val="00499A"/>
              </a:solidFill>
            </a:endParaRPr>
          </a:p>
        </p:txBody>
      </p:sp>
      <p:sp>
        <p:nvSpPr>
          <p:cNvPr id="5" name="TextBox 4">
            <a:extLst>
              <a:ext uri="{FF2B5EF4-FFF2-40B4-BE49-F238E27FC236}">
                <a16:creationId xmlns:a16="http://schemas.microsoft.com/office/drawing/2014/main" id="{BD75A65E-6EE3-4C80-8C52-3265A2BE2109}"/>
              </a:ext>
            </a:extLst>
          </p:cNvPr>
          <p:cNvSpPr txBox="1"/>
          <p:nvPr/>
        </p:nvSpPr>
        <p:spPr>
          <a:xfrm>
            <a:off x="4728597" y="4531935"/>
            <a:ext cx="862737" cy="107722"/>
          </a:xfrm>
          <a:prstGeom prst="rect">
            <a:avLst/>
          </a:prstGeom>
          <a:solidFill>
            <a:schemeClr val="bg1"/>
          </a:solidFill>
        </p:spPr>
        <p:txBody>
          <a:bodyPr wrap="none" lIns="91440" tIns="0" rIns="91440" bIns="0" rtlCol="0">
            <a:spAutoFit/>
          </a:bodyPr>
          <a:lstStyle/>
          <a:p>
            <a:r>
              <a:rPr lang="de-DE" sz="700" dirty="0">
                <a:solidFill>
                  <a:srgbClr val="00499A"/>
                </a:solidFill>
              </a:rPr>
              <a:t>O</a:t>
            </a:r>
            <a:r>
              <a:rPr lang="de-DE" sz="700" dirty="0">
                <a:solidFill>
                  <a:srgbClr val="00499A"/>
                </a:solidFill>
                <a:effectLst/>
              </a:rPr>
              <a:t>rganisatorische</a:t>
            </a:r>
            <a:endParaRPr lang="de-DE" sz="700" dirty="0">
              <a:solidFill>
                <a:srgbClr val="00499A"/>
              </a:solidFill>
            </a:endParaRPr>
          </a:p>
        </p:txBody>
      </p:sp>
    </p:spTree>
    <p:extLst>
      <p:ext uri="{BB962C8B-B14F-4D97-AF65-F5344CB8AC3E}">
        <p14:creationId xmlns:p14="http://schemas.microsoft.com/office/powerpoint/2010/main" val="15384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51470"/>
            <a:ext cx="8226455" cy="524378"/>
          </a:xfrm>
        </p:spPr>
        <p:txBody>
          <a:bodyPr/>
          <a:lstStyle/>
          <a:p>
            <a:r>
              <a:rPr lang="de-DE" dirty="0"/>
              <a:t>Mapping der derzeitigen und möglichen Anwendungsfälle: Automatisierung kognitiver Aufgaben</a:t>
            </a:r>
          </a:p>
        </p:txBody>
      </p:sp>
      <p:sp>
        <p:nvSpPr>
          <p:cNvPr id="3" name="Content Placeholder 2"/>
          <p:cNvSpPr>
            <a:spLocks noGrp="1"/>
          </p:cNvSpPr>
          <p:nvPr>
            <p:ph sz="half" idx="1"/>
          </p:nvPr>
        </p:nvSpPr>
        <p:spPr>
          <a:xfrm>
            <a:off x="450000" y="837000"/>
            <a:ext cx="7722400" cy="3645000"/>
          </a:xfrm>
        </p:spPr>
        <p:txBody>
          <a:bodyPr>
            <a:normAutofit/>
          </a:bodyPr>
          <a:lstStyle/>
          <a:p>
            <a:endParaRPr lang="en-US" dirty="0"/>
          </a:p>
          <a:p>
            <a:endParaRPr lang="en-GB" dirty="0"/>
          </a:p>
        </p:txBody>
      </p:sp>
      <p:sp>
        <p:nvSpPr>
          <p:cNvPr id="5" name="TextBox 4"/>
          <p:cNvSpPr txBox="1"/>
          <p:nvPr/>
        </p:nvSpPr>
        <p:spPr>
          <a:xfrm>
            <a:off x="7452320" y="3914085"/>
            <a:ext cx="1475790" cy="784830"/>
          </a:xfrm>
          <a:prstGeom prst="rect">
            <a:avLst/>
          </a:prstGeom>
          <a:noFill/>
        </p:spPr>
        <p:txBody>
          <a:bodyPr wrap="square" rtlCol="0">
            <a:spAutoFit/>
          </a:bodyPr>
          <a:lstStyle/>
          <a:p>
            <a:r>
              <a:rPr lang="de-DE" sz="900" dirty="0"/>
              <a:t>Verteilung der NACE-Branchen    </a:t>
            </a:r>
          </a:p>
          <a:p>
            <a:r>
              <a:rPr lang="de-DE" sz="900" dirty="0"/>
              <a:t>nach der wissenschaftlichen </a:t>
            </a:r>
            <a:r>
              <a:rPr lang="de-DE" sz="900" b="1" dirty="0"/>
              <a:t>Literatur</a:t>
            </a:r>
          </a:p>
        </p:txBody>
      </p:sp>
      <p:sp>
        <p:nvSpPr>
          <p:cNvPr id="6" name="TextBox 5"/>
          <p:cNvSpPr txBox="1"/>
          <p:nvPr/>
        </p:nvSpPr>
        <p:spPr>
          <a:xfrm>
            <a:off x="1421050" y="4593371"/>
            <a:ext cx="4786888" cy="430887"/>
          </a:xfrm>
          <a:prstGeom prst="rect">
            <a:avLst/>
          </a:prstGeom>
          <a:noFill/>
        </p:spPr>
        <p:txBody>
          <a:bodyPr wrap="none" rtlCol="0">
            <a:spAutoFit/>
          </a:bodyPr>
          <a:lstStyle/>
          <a:p>
            <a:r>
              <a:rPr lang="de-DE" sz="1100" dirty="0">
                <a:solidFill>
                  <a:srgbClr val="003399"/>
                </a:solidFill>
              </a:rPr>
              <a:t>*</a:t>
            </a:r>
            <a:r>
              <a:rPr lang="de-DE" sz="1100" b="1" dirty="0">
                <a:solidFill>
                  <a:srgbClr val="003399"/>
                </a:solidFill>
              </a:rPr>
              <a:t>Verwaltung und Logistik </a:t>
            </a:r>
            <a:r>
              <a:rPr lang="de-DE" sz="1100" dirty="0">
                <a:solidFill>
                  <a:srgbClr val="003399"/>
                </a:solidFill>
              </a:rPr>
              <a:t>und </a:t>
            </a:r>
            <a:r>
              <a:rPr lang="de-DE" sz="1100" b="1" dirty="0">
                <a:solidFill>
                  <a:srgbClr val="003399"/>
                </a:solidFill>
              </a:rPr>
              <a:t>Information und Kommunikation </a:t>
            </a:r>
          </a:p>
          <a:p>
            <a:r>
              <a:rPr lang="de-DE" sz="1100" dirty="0">
                <a:solidFill>
                  <a:srgbClr val="003399"/>
                </a:solidFill>
              </a:rPr>
              <a:t>wurden zusätzlich hervorgehoben durch die Konsultation der </a:t>
            </a:r>
            <a:r>
              <a:rPr lang="de-DE" sz="1100" dirty="0" err="1">
                <a:solidFill>
                  <a:srgbClr val="003399"/>
                </a:solidFill>
              </a:rPr>
              <a:t>Focal</a:t>
            </a:r>
            <a:r>
              <a:rPr lang="de-DE" sz="1100" dirty="0">
                <a:solidFill>
                  <a:srgbClr val="003399"/>
                </a:solidFill>
              </a:rPr>
              <a:t> Points</a:t>
            </a:r>
          </a:p>
        </p:txBody>
      </p:sp>
      <p:pic>
        <p:nvPicPr>
          <p:cNvPr id="26" name="Picture 25">
            <a:extLst>
              <a:ext uri="{FF2B5EF4-FFF2-40B4-BE49-F238E27FC236}">
                <a16:creationId xmlns:a16="http://schemas.microsoft.com/office/drawing/2014/main" id="{B49E448E-45D0-4DA4-9884-16FC0C93B734}"/>
              </a:ext>
            </a:extLst>
          </p:cNvPr>
          <p:cNvPicPr>
            <a:picLocks noChangeAspect="1"/>
          </p:cNvPicPr>
          <p:nvPr/>
        </p:nvPicPr>
        <p:blipFill>
          <a:blip r:embed="rId2"/>
          <a:stretch>
            <a:fillRect/>
          </a:stretch>
        </p:blipFill>
        <p:spPr>
          <a:xfrm>
            <a:off x="1288989" y="854927"/>
            <a:ext cx="5407621" cy="3609145"/>
          </a:xfrm>
          <a:prstGeom prst="rect">
            <a:avLst/>
          </a:prstGeom>
        </p:spPr>
      </p:pic>
    </p:spTree>
    <p:extLst>
      <p:ext uri="{BB962C8B-B14F-4D97-AF65-F5344CB8AC3E}">
        <p14:creationId xmlns:p14="http://schemas.microsoft.com/office/powerpoint/2010/main" val="224335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Mapping der Anwendungsbereiche: Verteilung der Technologien für kognitive Aufgaben</a:t>
            </a:r>
          </a:p>
        </p:txBody>
      </p:sp>
      <p:sp>
        <p:nvSpPr>
          <p:cNvPr id="3" name="Content Placeholder 2"/>
          <p:cNvSpPr>
            <a:spLocks noGrp="1"/>
          </p:cNvSpPr>
          <p:nvPr>
            <p:ph sz="half" idx="1"/>
          </p:nvPr>
        </p:nvSpPr>
        <p:spPr>
          <a:xfrm>
            <a:off x="602788" y="813576"/>
            <a:ext cx="7938424" cy="3244478"/>
          </a:xfrm>
        </p:spPr>
        <p:txBody>
          <a:bodyPr>
            <a:spAutoFit/>
          </a:bodyPr>
          <a:lstStyle/>
          <a:p>
            <a:pPr marL="0" indent="0">
              <a:buNone/>
            </a:pPr>
            <a:r>
              <a:rPr lang="de-DE" sz="1400" dirty="0"/>
              <a:t>KI-basierte Systeme fallen üblicherweise unter eine von vier Kategorien:</a:t>
            </a:r>
          </a:p>
          <a:p>
            <a:pPr lvl="3">
              <a:buFont typeface="Wingdings" panose="05000000000000000000" pitchFamily="2" charset="2"/>
              <a:buChar char="§"/>
            </a:pPr>
            <a:r>
              <a:rPr lang="de-DE" sz="1250" dirty="0">
                <a:solidFill>
                  <a:srgbClr val="003399"/>
                </a:solidFill>
              </a:rPr>
              <a:t>Automatisierte Software (Lernanwendungen, Software-</a:t>
            </a:r>
            <a:r>
              <a:rPr lang="de-DE" sz="1250" dirty="0" err="1">
                <a:solidFill>
                  <a:srgbClr val="003399"/>
                </a:solidFill>
              </a:rPr>
              <a:t>Testing</a:t>
            </a:r>
            <a:r>
              <a:rPr lang="de-DE" sz="1250" dirty="0">
                <a:solidFill>
                  <a:srgbClr val="003399"/>
                </a:solidFill>
              </a:rPr>
              <a:t>, klinische Informationssysteme usw.).</a:t>
            </a:r>
          </a:p>
          <a:p>
            <a:pPr lvl="3">
              <a:buFont typeface="Wingdings" panose="05000000000000000000" pitchFamily="2" charset="2"/>
              <a:buChar char="§"/>
            </a:pPr>
            <a:r>
              <a:rPr lang="de-DE" sz="1250" dirty="0">
                <a:solidFill>
                  <a:srgbClr val="003399"/>
                </a:solidFill>
              </a:rPr>
              <a:t>Entscheidungshilfesysteme (insbesondere häufig im medizinischen Bereiche, im Finanzwesen usw.).</a:t>
            </a:r>
          </a:p>
          <a:p>
            <a:pPr lvl="3">
              <a:buFont typeface="Wingdings" panose="05000000000000000000" pitchFamily="2" charset="2"/>
              <a:buChar char="§"/>
            </a:pPr>
            <a:r>
              <a:rPr lang="de-DE" sz="1250" dirty="0">
                <a:solidFill>
                  <a:srgbClr val="003399"/>
                </a:solidFill>
              </a:rPr>
              <a:t>Sprachdatenverarbeitung.</a:t>
            </a:r>
          </a:p>
          <a:p>
            <a:pPr lvl="3">
              <a:buFont typeface="Wingdings" panose="05000000000000000000" pitchFamily="2" charset="2"/>
              <a:buChar char="§"/>
            </a:pPr>
            <a:r>
              <a:rPr lang="de-DE" sz="1250" dirty="0">
                <a:solidFill>
                  <a:srgbClr val="003399"/>
                </a:solidFill>
              </a:rPr>
              <a:t>KI-basierte Analysetools.</a:t>
            </a:r>
          </a:p>
          <a:p>
            <a:pPr marL="189000" lvl="1" indent="0">
              <a:buNone/>
            </a:pPr>
            <a:endParaRPr lang="en-GB" sz="1400" dirty="0">
              <a:solidFill>
                <a:srgbClr val="003399"/>
              </a:solidFill>
            </a:endParaRPr>
          </a:p>
          <a:p>
            <a:pPr marL="0" indent="0">
              <a:buNone/>
            </a:pPr>
            <a:r>
              <a:rPr lang="de-DE" sz="1400" dirty="0">
                <a:solidFill>
                  <a:srgbClr val="003399"/>
                </a:solidFill>
              </a:rPr>
              <a:t>Robotersysteme für die Automatisierung kognitiver Aufgaben sind üblicherweise:</a:t>
            </a:r>
          </a:p>
          <a:p>
            <a:pPr lvl="3">
              <a:buFont typeface="Wingdings" panose="05000000000000000000" pitchFamily="2" charset="2"/>
              <a:buChar char="§"/>
            </a:pPr>
            <a:r>
              <a:rPr lang="de-DE" sz="1250" dirty="0">
                <a:solidFill>
                  <a:srgbClr val="003399"/>
                </a:solidFill>
              </a:rPr>
              <a:t>Bildungsroboter und soziale Roboter.</a:t>
            </a:r>
          </a:p>
          <a:p>
            <a:pPr lvl="3">
              <a:buFont typeface="Wingdings" panose="05000000000000000000" pitchFamily="2" charset="2"/>
              <a:buChar char="§"/>
            </a:pPr>
            <a:r>
              <a:rPr lang="de-DE" sz="1250" dirty="0">
                <a:solidFill>
                  <a:srgbClr val="003399"/>
                </a:solidFill>
              </a:rPr>
              <a:t>Telepräsenzroboter.</a:t>
            </a:r>
          </a:p>
          <a:p>
            <a:pPr lvl="3">
              <a:buFont typeface="Wingdings" panose="05000000000000000000" pitchFamily="2" charset="2"/>
              <a:buChar char="§"/>
            </a:pPr>
            <a:r>
              <a:rPr lang="de-DE" sz="1250" dirty="0">
                <a:solidFill>
                  <a:srgbClr val="003399"/>
                </a:solidFill>
              </a:rPr>
              <a:t>Serviceroboter.</a:t>
            </a:r>
          </a:p>
          <a:p>
            <a:pPr marL="189000" lvl="1" indent="0">
              <a:buNone/>
            </a:pPr>
            <a:endParaRPr lang="en-GB" sz="1400" dirty="0">
              <a:solidFill>
                <a:srgbClr val="003399"/>
              </a:solidFill>
            </a:endParaRPr>
          </a:p>
          <a:p>
            <a:pPr marL="0" indent="0">
              <a:buNone/>
            </a:pPr>
            <a:r>
              <a:rPr lang="de-DE" sz="1400" dirty="0">
                <a:solidFill>
                  <a:srgbClr val="003399"/>
                </a:solidFill>
              </a:rPr>
              <a:t>Künftige Anwendungsbereiche:</a:t>
            </a:r>
          </a:p>
          <a:p>
            <a:pPr lvl="3">
              <a:buFont typeface="Wingdings" panose="05000000000000000000" pitchFamily="2" charset="2"/>
              <a:buChar char="§"/>
            </a:pPr>
            <a:r>
              <a:rPr lang="de-DE" sz="1250" dirty="0">
                <a:solidFill>
                  <a:srgbClr val="003399"/>
                </a:solidFill>
              </a:rPr>
              <a:t>Erweiterte Neuro-Computer und andere KI-Techniken für eine Vielzahl von Aufgaben (z. B. </a:t>
            </a:r>
            <a:r>
              <a:rPr lang="de-DE" sz="1250" b="1" dirty="0">
                <a:solidFill>
                  <a:srgbClr val="003399"/>
                </a:solidFill>
              </a:rPr>
              <a:t>Datenverarbeitung und -analyse</a:t>
            </a:r>
            <a:r>
              <a:rPr lang="de-DE" sz="1250" dirty="0">
                <a:solidFill>
                  <a:srgbClr val="003399"/>
                </a:solidFill>
              </a:rPr>
              <a:t>).</a:t>
            </a:r>
          </a:p>
          <a:p>
            <a:pPr marL="630238" lvl="2" indent="-180975">
              <a:buFont typeface="Wingdings" panose="05000000000000000000" pitchFamily="2" charset="2"/>
              <a:buChar char="§"/>
            </a:pPr>
            <a:r>
              <a:rPr lang="de-DE" sz="1325" dirty="0">
                <a:solidFill>
                  <a:srgbClr val="003399"/>
                </a:solidFill>
              </a:rPr>
              <a:t>Internet der Dinge </a:t>
            </a:r>
            <a:r>
              <a:rPr lang="de-DE" sz="1325" b="0" dirty="0">
                <a:solidFill>
                  <a:srgbClr val="003399"/>
                </a:solidFill>
              </a:rPr>
              <a:t>- Zusammenschaltung von Geräten und Systemen.</a:t>
            </a:r>
          </a:p>
        </p:txBody>
      </p:sp>
    </p:spTree>
    <p:extLst>
      <p:ext uri="{BB962C8B-B14F-4D97-AF65-F5344CB8AC3E}">
        <p14:creationId xmlns:p14="http://schemas.microsoft.com/office/powerpoint/2010/main" val="321744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Auswirkungen auf die Arbeit (Aufgaben)</a:t>
            </a:r>
          </a:p>
        </p:txBody>
      </p:sp>
      <p:sp>
        <p:nvSpPr>
          <p:cNvPr id="3" name="Content Placeholder 2"/>
          <p:cNvSpPr>
            <a:spLocks noGrp="1"/>
          </p:cNvSpPr>
          <p:nvPr>
            <p:ph sz="half" idx="1"/>
          </p:nvPr>
        </p:nvSpPr>
        <p:spPr>
          <a:xfrm>
            <a:off x="450000" y="1864297"/>
            <a:ext cx="8514488" cy="2517356"/>
          </a:xfrm>
        </p:spPr>
        <p:txBody>
          <a:bodyPr wrap="square">
            <a:spAutoFit/>
          </a:bodyPr>
          <a:lstStyle/>
          <a:p>
            <a:r>
              <a:rPr lang="de-DE" sz="1300" dirty="0">
                <a:solidFill>
                  <a:srgbClr val="003399"/>
                </a:solidFill>
              </a:rPr>
              <a:t>Medizinische Diagnostik anhand von Entscheidungshilfesystemen:</a:t>
            </a:r>
          </a:p>
          <a:p>
            <a:pPr lvl="3"/>
            <a:r>
              <a:rPr lang="de-DE" sz="1150" dirty="0">
                <a:solidFill>
                  <a:srgbClr val="003399"/>
                </a:solidFill>
              </a:rPr>
              <a:t>Aufgaben wie Röntgenbildanalyse können voll automatisiert werden.</a:t>
            </a:r>
          </a:p>
          <a:p>
            <a:pPr lvl="3"/>
            <a:r>
              <a:rPr lang="de-DE" sz="1150" dirty="0">
                <a:solidFill>
                  <a:srgbClr val="003399"/>
                </a:solidFill>
              </a:rPr>
              <a:t>Das System wird jedoch stets von einem menschlichen Radiologen betrieben.</a:t>
            </a:r>
          </a:p>
          <a:p>
            <a:pPr lvl="3"/>
            <a:r>
              <a:rPr lang="de-DE" sz="1150" dirty="0">
                <a:solidFill>
                  <a:srgbClr val="003399"/>
                </a:solidFill>
              </a:rPr>
              <a:t>Die Technologie ersetzt nur einen Teil der Aufgabe.</a:t>
            </a:r>
          </a:p>
          <a:p>
            <a:pPr lvl="1"/>
            <a:endParaRPr lang="en-GB" sz="1300" b="1" dirty="0">
              <a:solidFill>
                <a:srgbClr val="003399"/>
              </a:solidFill>
            </a:endParaRPr>
          </a:p>
          <a:p>
            <a:r>
              <a:rPr lang="de-DE" sz="1300" b="1" dirty="0">
                <a:solidFill>
                  <a:srgbClr val="003399"/>
                </a:solidFill>
              </a:rPr>
              <a:t>Unterstützung bei dem Lernen und der Lehre:</a:t>
            </a:r>
          </a:p>
          <a:p>
            <a:pPr lvl="3"/>
            <a:r>
              <a:rPr lang="de-DE" sz="1150" dirty="0">
                <a:solidFill>
                  <a:srgbClr val="003399"/>
                </a:solidFill>
              </a:rPr>
              <a:t>Insbesondere Lernaktivitäten erfordern anpassbare Systeme mit besonderen prognostischen Fähigkeiten.</a:t>
            </a:r>
          </a:p>
          <a:p>
            <a:pPr lvl="3"/>
            <a:r>
              <a:rPr lang="de-DE" sz="1150" dirty="0">
                <a:solidFill>
                  <a:srgbClr val="003399"/>
                </a:solidFill>
              </a:rPr>
              <a:t>Bisher helfen sie Lehrkräften, indem sie mehr Zeit für die Betreuung von Lernenden erhalten.</a:t>
            </a:r>
          </a:p>
          <a:p>
            <a:pPr lvl="1"/>
            <a:endParaRPr lang="en-GB" sz="1300" dirty="0">
              <a:solidFill>
                <a:srgbClr val="003399"/>
              </a:solidFill>
            </a:endParaRPr>
          </a:p>
          <a:p>
            <a:r>
              <a:rPr lang="de-DE" sz="1300" b="1" dirty="0">
                <a:solidFill>
                  <a:srgbClr val="003399"/>
                </a:solidFill>
              </a:rPr>
              <a:t>Sprach- und Textverarbeitung:</a:t>
            </a:r>
          </a:p>
          <a:p>
            <a:pPr lvl="3"/>
            <a:r>
              <a:rPr lang="de-DE" sz="1150" dirty="0">
                <a:solidFill>
                  <a:srgbClr val="003399"/>
                </a:solidFill>
              </a:rPr>
              <a:t>Die Anzahl KI-basierter Systeme, die Textinhalte erstellen können, Spracherzeugung bzw. sogar Spracherzeugung in Echtzeit in Übersetzung beherrschen, ist gestiegen.</a:t>
            </a:r>
          </a:p>
        </p:txBody>
      </p:sp>
      <p:sp>
        <p:nvSpPr>
          <p:cNvPr id="4" name="Textfeld 3"/>
          <p:cNvSpPr txBox="1"/>
          <p:nvPr/>
        </p:nvSpPr>
        <p:spPr>
          <a:xfrm>
            <a:off x="467544" y="1550448"/>
            <a:ext cx="1800200" cy="307777"/>
          </a:xfrm>
          <a:prstGeom prst="rect">
            <a:avLst/>
          </a:prstGeom>
          <a:noFill/>
        </p:spPr>
        <p:txBody>
          <a:bodyPr wrap="square" rtlCol="0">
            <a:spAutoFit/>
          </a:bodyPr>
          <a:lstStyle/>
          <a:p>
            <a:r>
              <a:rPr lang="de-DE" sz="1400" b="1" dirty="0">
                <a:solidFill>
                  <a:srgbClr val="003399"/>
                </a:solidFill>
              </a:rPr>
              <a:t>Beispiele:</a:t>
            </a:r>
          </a:p>
        </p:txBody>
      </p:sp>
      <p:sp>
        <p:nvSpPr>
          <p:cNvPr id="6" name="Content Placeholder 2"/>
          <p:cNvSpPr txBox="1">
            <a:spLocks/>
          </p:cNvSpPr>
          <p:nvPr/>
        </p:nvSpPr>
        <p:spPr>
          <a:xfrm>
            <a:off x="450000" y="837000"/>
            <a:ext cx="7722400" cy="738664"/>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de-DE" sz="1400" b="0" dirty="0">
                <a:solidFill>
                  <a:srgbClr val="003399"/>
                </a:solidFill>
              </a:rPr>
              <a:t>Wir sehen Unterschiede in den Anwendungsbereichen für diese Technologie in Bezug auf die </a:t>
            </a:r>
            <a:r>
              <a:rPr lang="de-DE" sz="1300" b="0" dirty="0">
                <a:solidFill>
                  <a:srgbClr val="003399"/>
                </a:solidFill>
              </a:rPr>
              <a:t>Auswirkungen</a:t>
            </a:r>
            <a:r>
              <a:rPr lang="de-DE" sz="1400" b="0" dirty="0">
                <a:solidFill>
                  <a:srgbClr val="003399"/>
                </a:solidFill>
              </a:rPr>
              <a:t>, die sie auf beide Aufgaben und somit die Arbeit, in deren Rahmen diese durchgeführt werden, haben wird.</a:t>
            </a:r>
          </a:p>
        </p:txBody>
      </p:sp>
    </p:spTree>
    <p:extLst>
      <p:ext uri="{BB962C8B-B14F-4D97-AF65-F5344CB8AC3E}">
        <p14:creationId xmlns:p14="http://schemas.microsoft.com/office/powerpoint/2010/main" val="187034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82439" cy="420526"/>
          </a:xfrm>
        </p:spPr>
        <p:txBody>
          <a:bodyPr/>
          <a:lstStyle/>
          <a:p>
            <a:r>
              <a:rPr lang="de-DE"/>
              <a:t>Mapping der derzeitigen und möglichen Anwendungsfälle: Automatisierung physischer Aufgaben</a:t>
            </a:r>
          </a:p>
        </p:txBody>
      </p:sp>
      <p:sp>
        <p:nvSpPr>
          <p:cNvPr id="5" name="TextBox 4"/>
          <p:cNvSpPr txBox="1"/>
          <p:nvPr/>
        </p:nvSpPr>
        <p:spPr>
          <a:xfrm>
            <a:off x="7020272" y="4094970"/>
            <a:ext cx="1872208" cy="507831"/>
          </a:xfrm>
          <a:prstGeom prst="rect">
            <a:avLst/>
          </a:prstGeom>
          <a:noFill/>
        </p:spPr>
        <p:txBody>
          <a:bodyPr wrap="square" rtlCol="0">
            <a:spAutoFit/>
          </a:bodyPr>
          <a:lstStyle/>
          <a:p>
            <a:r>
              <a:rPr lang="de-DE" sz="900" dirty="0"/>
              <a:t>Verteilung der NACE-Branchen    </a:t>
            </a:r>
          </a:p>
          <a:p>
            <a:r>
              <a:rPr lang="de-DE" sz="900" dirty="0"/>
              <a:t>nach der wissenschaftlichen </a:t>
            </a:r>
            <a:r>
              <a:rPr lang="de-DE" sz="900" b="1" dirty="0"/>
              <a:t>Literatur</a:t>
            </a:r>
          </a:p>
        </p:txBody>
      </p:sp>
      <p:pic>
        <p:nvPicPr>
          <p:cNvPr id="3" name="Picture 2">
            <a:extLst>
              <a:ext uri="{FF2B5EF4-FFF2-40B4-BE49-F238E27FC236}">
                <a16:creationId xmlns:a16="http://schemas.microsoft.com/office/drawing/2014/main" id="{5B5724ED-30D4-4685-A5A2-55B96C931239}"/>
              </a:ext>
            </a:extLst>
          </p:cNvPr>
          <p:cNvPicPr>
            <a:picLocks noChangeAspect="1"/>
          </p:cNvPicPr>
          <p:nvPr/>
        </p:nvPicPr>
        <p:blipFill>
          <a:blip r:embed="rId3"/>
          <a:stretch>
            <a:fillRect/>
          </a:stretch>
        </p:blipFill>
        <p:spPr>
          <a:xfrm>
            <a:off x="1331640" y="1021035"/>
            <a:ext cx="5407621" cy="3603048"/>
          </a:xfrm>
          <a:prstGeom prst="rect">
            <a:avLst/>
          </a:prstGeom>
        </p:spPr>
      </p:pic>
    </p:spTree>
    <p:extLst>
      <p:ext uri="{BB962C8B-B14F-4D97-AF65-F5344CB8AC3E}">
        <p14:creationId xmlns:p14="http://schemas.microsoft.com/office/powerpoint/2010/main" val="18561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0001" y="135000"/>
            <a:ext cx="8082439" cy="420526"/>
          </a:xfrm>
        </p:spPr>
        <p:txBody>
          <a:bodyPr/>
          <a:lstStyle/>
          <a:p>
            <a:r>
              <a:rPr lang="de-DE"/>
              <a:t>Mapping der derzeitigen und möglichen Anwendungsfälle: Automatisierung physischer Aufgaben</a:t>
            </a:r>
          </a:p>
        </p:txBody>
      </p:sp>
      <p:sp>
        <p:nvSpPr>
          <p:cNvPr id="3" name="Content Placeholder 2"/>
          <p:cNvSpPr>
            <a:spLocks noGrp="1"/>
          </p:cNvSpPr>
          <p:nvPr>
            <p:ph sz="half" idx="1"/>
          </p:nvPr>
        </p:nvSpPr>
        <p:spPr>
          <a:xfrm>
            <a:off x="450001" y="1275606"/>
            <a:ext cx="3617943" cy="2631490"/>
          </a:xfrm>
        </p:spPr>
        <p:txBody>
          <a:bodyPr wrap="square">
            <a:spAutoFit/>
          </a:bodyPr>
          <a:lstStyle/>
          <a:p>
            <a:pPr>
              <a:spcBef>
                <a:spcPts val="600"/>
              </a:spcBef>
              <a:spcAft>
                <a:spcPts val="600"/>
              </a:spcAft>
            </a:pPr>
            <a:r>
              <a:rPr lang="de-DE" b="0" dirty="0"/>
              <a:t>NACE (v. 2) Code von Unternehmen mit MRI nach ESENER-3.</a:t>
            </a:r>
          </a:p>
          <a:p>
            <a:pPr>
              <a:spcBef>
                <a:spcPts val="600"/>
              </a:spcBef>
              <a:spcAft>
                <a:spcPts val="600"/>
              </a:spcAft>
            </a:pPr>
            <a:r>
              <a:rPr lang="de-DE" b="0" dirty="0"/>
              <a:t>Nach ESENER-3 besteht eine starke Präsenz von Robotern im verarbeitenden Gewerbe.</a:t>
            </a:r>
          </a:p>
          <a:p>
            <a:pPr>
              <a:spcBef>
                <a:spcPts val="600"/>
              </a:spcBef>
              <a:spcAft>
                <a:spcPts val="600"/>
              </a:spcAft>
            </a:pPr>
            <a:r>
              <a:rPr lang="de-DE" b="0" dirty="0"/>
              <a:t>Der Gesundheitssektor und die soziale Arbeit sind hiervon weniger betroffen.</a:t>
            </a:r>
          </a:p>
          <a:p>
            <a:pPr>
              <a:spcBef>
                <a:spcPts val="600"/>
              </a:spcBef>
              <a:spcAft>
                <a:spcPts val="600"/>
              </a:spcAft>
            </a:pPr>
            <a:r>
              <a:rPr lang="de-DE" b="0" dirty="0"/>
              <a:t>Eine mögliche Erklärung ist eine Publikationsvoreingenommenheit der wissenschaftlichen Literatur.</a:t>
            </a:r>
          </a:p>
        </p:txBody>
      </p:sp>
      <p:pic>
        <p:nvPicPr>
          <p:cNvPr id="2" name="Picture 1">
            <a:extLst>
              <a:ext uri="{FF2B5EF4-FFF2-40B4-BE49-F238E27FC236}">
                <a16:creationId xmlns:a16="http://schemas.microsoft.com/office/drawing/2014/main" id="{ED8B92C5-88E8-4942-91B9-623F9B4FFAA7}"/>
              </a:ext>
            </a:extLst>
          </p:cNvPr>
          <p:cNvPicPr>
            <a:picLocks noChangeAspect="1"/>
          </p:cNvPicPr>
          <p:nvPr/>
        </p:nvPicPr>
        <p:blipFill>
          <a:blip r:embed="rId2"/>
          <a:stretch>
            <a:fillRect/>
          </a:stretch>
        </p:blipFill>
        <p:spPr>
          <a:xfrm>
            <a:off x="4067944" y="1008946"/>
            <a:ext cx="5671350" cy="3309466"/>
          </a:xfrm>
          <a:prstGeom prst="rect">
            <a:avLst/>
          </a:prstGeom>
        </p:spPr>
      </p:pic>
    </p:spTree>
    <p:extLst>
      <p:ext uri="{BB962C8B-B14F-4D97-AF65-F5344CB8AC3E}">
        <p14:creationId xmlns:p14="http://schemas.microsoft.com/office/powerpoint/2010/main" val="131911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Mapping der Anwendungsbereiche: Verteilung von Technologien</a:t>
            </a:r>
          </a:p>
        </p:txBody>
      </p:sp>
      <p:sp>
        <p:nvSpPr>
          <p:cNvPr id="3" name="Content Placeholder 2"/>
          <p:cNvSpPr>
            <a:spLocks noGrp="1"/>
          </p:cNvSpPr>
          <p:nvPr>
            <p:ph sz="half" idx="1"/>
          </p:nvPr>
        </p:nvSpPr>
        <p:spPr>
          <a:xfrm>
            <a:off x="450000" y="837000"/>
            <a:ext cx="7560000" cy="2422458"/>
          </a:xfrm>
        </p:spPr>
        <p:txBody>
          <a:bodyPr>
            <a:spAutoFit/>
          </a:bodyPr>
          <a:lstStyle/>
          <a:p>
            <a:pPr marL="0" indent="0">
              <a:buNone/>
            </a:pPr>
            <a:r>
              <a:rPr lang="de-DE" sz="1400" b="0" dirty="0"/>
              <a:t>Eine Reihe von Technologien wird für die Automatisierung physischer Aufgaben in der Literatur stärker behandelt.</a:t>
            </a:r>
          </a:p>
          <a:p>
            <a:pPr lvl="1"/>
            <a:endParaRPr lang="en-GB" sz="1400" dirty="0"/>
          </a:p>
          <a:p>
            <a:pPr marL="0" indent="0">
              <a:buNone/>
            </a:pPr>
            <a:r>
              <a:rPr lang="de-DE" sz="1400" b="0" dirty="0"/>
              <a:t>Robotersysteme:</a:t>
            </a:r>
          </a:p>
          <a:p>
            <a:pPr lvl="3">
              <a:buFont typeface="Wingdings" panose="05000000000000000000" pitchFamily="2" charset="2"/>
              <a:buChar char="§"/>
            </a:pPr>
            <a:r>
              <a:rPr lang="de-DE" sz="1250" dirty="0">
                <a:solidFill>
                  <a:srgbClr val="003399"/>
                </a:solidFill>
              </a:rPr>
              <a:t>Industrieroboter.</a:t>
            </a:r>
          </a:p>
          <a:p>
            <a:pPr lvl="4">
              <a:buFont typeface="Arial" panose="020B0604020202020204" pitchFamily="34" charset="0"/>
              <a:buChar char="•"/>
            </a:pPr>
            <a:r>
              <a:rPr lang="de-DE" sz="1250" dirty="0">
                <a:solidFill>
                  <a:srgbClr val="003399"/>
                </a:solidFill>
              </a:rPr>
              <a:t>Kollaborative Roboter (</a:t>
            </a:r>
            <a:r>
              <a:rPr lang="de-DE" sz="1250" dirty="0" err="1">
                <a:solidFill>
                  <a:srgbClr val="003399"/>
                </a:solidFill>
              </a:rPr>
              <a:t>Cobots</a:t>
            </a:r>
            <a:r>
              <a:rPr lang="de-DE" sz="1250" dirty="0">
                <a:solidFill>
                  <a:srgbClr val="003399"/>
                </a:solidFill>
              </a:rPr>
              <a:t>) werden als Untergruppe der Industrieroboter genannt.</a:t>
            </a:r>
          </a:p>
          <a:p>
            <a:pPr lvl="3">
              <a:buFont typeface="Wingdings" panose="05000000000000000000" pitchFamily="2" charset="2"/>
              <a:buChar char="§"/>
            </a:pPr>
            <a:r>
              <a:rPr lang="de-DE" sz="1250" dirty="0">
                <a:solidFill>
                  <a:srgbClr val="003399"/>
                </a:solidFill>
              </a:rPr>
              <a:t>Teleoperatorroboter.</a:t>
            </a:r>
          </a:p>
          <a:p>
            <a:pPr lvl="3">
              <a:buFont typeface="Wingdings" panose="05000000000000000000" pitchFamily="2" charset="2"/>
              <a:buChar char="§"/>
            </a:pPr>
            <a:r>
              <a:rPr lang="de-DE" sz="1250" dirty="0">
                <a:solidFill>
                  <a:srgbClr val="003399"/>
                </a:solidFill>
              </a:rPr>
              <a:t>Bauroboter.</a:t>
            </a:r>
          </a:p>
          <a:p>
            <a:pPr lvl="3">
              <a:buFont typeface="Wingdings" panose="05000000000000000000" pitchFamily="2" charset="2"/>
              <a:buChar char="§"/>
            </a:pPr>
            <a:r>
              <a:rPr lang="de-DE" sz="1250" dirty="0">
                <a:solidFill>
                  <a:srgbClr val="003399"/>
                </a:solidFill>
              </a:rPr>
              <a:t>Medizinische Roboter.</a:t>
            </a:r>
          </a:p>
          <a:p>
            <a:pPr lvl="3">
              <a:buFont typeface="Wingdings" panose="05000000000000000000" pitchFamily="2" charset="2"/>
              <a:buChar char="§"/>
            </a:pPr>
            <a:r>
              <a:rPr lang="de-DE" sz="1250" dirty="0">
                <a:solidFill>
                  <a:srgbClr val="003399"/>
                </a:solidFill>
              </a:rPr>
              <a:t>Mobile/Transportroboter.</a:t>
            </a:r>
          </a:p>
          <a:p>
            <a:pPr lvl="3">
              <a:buFont typeface="Wingdings" panose="05000000000000000000" pitchFamily="2" charset="2"/>
              <a:buChar char="§"/>
            </a:pPr>
            <a:r>
              <a:rPr lang="de-DE" sz="1250" dirty="0">
                <a:solidFill>
                  <a:srgbClr val="003399"/>
                </a:solidFill>
              </a:rPr>
              <a:t>Autonomer Roboter für die Inspektion.</a:t>
            </a:r>
          </a:p>
        </p:txBody>
      </p:sp>
    </p:spTree>
    <p:extLst>
      <p:ext uri="{BB962C8B-B14F-4D97-AF65-F5344CB8AC3E}">
        <p14:creationId xmlns:p14="http://schemas.microsoft.com/office/powerpoint/2010/main" val="423289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Auswirkungen auf die Arbeit (Aufgaben)</a:t>
            </a:r>
          </a:p>
        </p:txBody>
      </p:sp>
      <p:sp>
        <p:nvSpPr>
          <p:cNvPr id="3" name="Content Placeholder 2"/>
          <p:cNvSpPr>
            <a:spLocks noGrp="1"/>
          </p:cNvSpPr>
          <p:nvPr>
            <p:ph sz="half" idx="1"/>
          </p:nvPr>
        </p:nvSpPr>
        <p:spPr>
          <a:xfrm>
            <a:off x="971600" y="2355726"/>
            <a:ext cx="7471288" cy="2039020"/>
          </a:xfrm>
        </p:spPr>
        <p:txBody>
          <a:bodyPr wrap="square">
            <a:spAutoFit/>
          </a:bodyPr>
          <a:lstStyle/>
          <a:p>
            <a:r>
              <a:rPr lang="de-DE" b="1" dirty="0">
                <a:solidFill>
                  <a:schemeClr val="tx2"/>
                </a:solidFill>
              </a:rPr>
              <a:t>Heben (von Objekten oder Personen):</a:t>
            </a:r>
          </a:p>
          <a:p>
            <a:pPr lvl="3"/>
            <a:r>
              <a:rPr lang="de-DE" dirty="0">
                <a:solidFill>
                  <a:schemeClr val="tx2"/>
                </a:solidFill>
              </a:rPr>
              <a:t>Diese Aufgabe ist in vielen unterschiedlichen Bereichen erforderlich (z. B. Medizin, Fertigungsindustrie und im Bau) .</a:t>
            </a:r>
          </a:p>
          <a:p>
            <a:pPr lvl="3"/>
            <a:r>
              <a:rPr lang="de-DE" dirty="0">
                <a:solidFill>
                  <a:schemeClr val="tx2"/>
                </a:solidFill>
              </a:rPr>
              <a:t>Unabhängig vom Anwendungsbereich vermindert dies die physische Anstrengung der Arbeiter.</a:t>
            </a:r>
          </a:p>
          <a:p>
            <a:r>
              <a:rPr lang="de-DE" dirty="0"/>
              <a:t>Transport:</a:t>
            </a:r>
          </a:p>
          <a:p>
            <a:pPr lvl="3"/>
            <a:r>
              <a:rPr lang="de-DE" dirty="0">
                <a:solidFill>
                  <a:schemeClr val="tx2"/>
                </a:solidFill>
              </a:rPr>
              <a:t>Lagerhäuser, Kliniken und Büros bieten eine Vielzahl von Möglichkeiten, Transportaufgaben zu automatisieren.</a:t>
            </a:r>
          </a:p>
          <a:p>
            <a:r>
              <a:rPr lang="de-DE" dirty="0"/>
              <a:t>Reinigen.</a:t>
            </a:r>
          </a:p>
          <a:p>
            <a:r>
              <a:rPr lang="de-DE" dirty="0"/>
              <a:t>Inspektionen.</a:t>
            </a:r>
          </a:p>
        </p:txBody>
      </p:sp>
      <p:sp>
        <p:nvSpPr>
          <p:cNvPr id="4" name="Textfeld 3"/>
          <p:cNvSpPr txBox="1"/>
          <p:nvPr/>
        </p:nvSpPr>
        <p:spPr>
          <a:xfrm>
            <a:off x="395536" y="2017172"/>
            <a:ext cx="1800200" cy="338554"/>
          </a:xfrm>
          <a:prstGeom prst="rect">
            <a:avLst/>
          </a:prstGeom>
          <a:noFill/>
        </p:spPr>
        <p:txBody>
          <a:bodyPr wrap="square" rtlCol="0">
            <a:spAutoFit/>
          </a:bodyPr>
          <a:lstStyle/>
          <a:p>
            <a:r>
              <a:rPr lang="de-DE" sz="1600" b="1" dirty="0">
                <a:solidFill>
                  <a:srgbClr val="003399"/>
                </a:solidFill>
              </a:rPr>
              <a:t>Beispiele:</a:t>
            </a:r>
          </a:p>
        </p:txBody>
      </p:sp>
      <p:sp>
        <p:nvSpPr>
          <p:cNvPr id="6" name="Content Placeholder 2"/>
          <p:cNvSpPr txBox="1">
            <a:spLocks/>
          </p:cNvSpPr>
          <p:nvPr/>
        </p:nvSpPr>
        <p:spPr>
          <a:xfrm>
            <a:off x="450000" y="837000"/>
            <a:ext cx="7722400" cy="1107996"/>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spcBef>
                <a:spcPts val="600"/>
              </a:spcBef>
              <a:spcAft>
                <a:spcPts val="600"/>
              </a:spcAft>
            </a:pPr>
            <a:r>
              <a:rPr lang="de-DE" sz="1400" b="0" dirty="0">
                <a:solidFill>
                  <a:srgbClr val="0E3399"/>
                </a:solidFill>
              </a:rPr>
              <a:t>Fortschrittliche Robotersysteme werden wahrscheinlich bestimmte Aufgaben übernehmen, nicht jedoch ganze Berufe (sie haben eher aufgabenbezogene Auswirkungen).</a:t>
            </a:r>
          </a:p>
          <a:p>
            <a:pPr>
              <a:spcBef>
                <a:spcPts val="600"/>
              </a:spcBef>
              <a:spcAft>
                <a:spcPts val="600"/>
              </a:spcAft>
            </a:pPr>
            <a:r>
              <a:rPr lang="de-DE" sz="1400" b="0" dirty="0">
                <a:solidFill>
                  <a:srgbClr val="0E3399"/>
                </a:solidFill>
              </a:rPr>
              <a:t>Derzeit gelten Robotersysteme besonders für bestimmte Abläufe einsetzbar (führen hauptsächlich manuelle Routine-Aufgaben aus).</a:t>
            </a:r>
          </a:p>
        </p:txBody>
      </p:sp>
    </p:spTree>
    <p:extLst>
      <p:ext uri="{BB962C8B-B14F-4D97-AF65-F5344CB8AC3E}">
        <p14:creationId xmlns:p14="http://schemas.microsoft.com/office/powerpoint/2010/main" val="296544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dirty="0"/>
              <a:t>Auswirkungen auf die Arbeit (Aufgaben)</a:t>
            </a:r>
          </a:p>
        </p:txBody>
      </p:sp>
      <p:sp>
        <p:nvSpPr>
          <p:cNvPr id="6" name="Content Placeholder 2"/>
          <p:cNvSpPr txBox="1">
            <a:spLocks/>
          </p:cNvSpPr>
          <p:nvPr/>
        </p:nvSpPr>
        <p:spPr>
          <a:xfrm>
            <a:off x="450001" y="699542"/>
            <a:ext cx="8010431" cy="3600986"/>
          </a:xfrm>
          <a:prstGeom prst="rect">
            <a:avLst/>
          </a:prstGeom>
        </p:spPr>
        <p:txBody>
          <a:bodyPr vert="horz" wrap="square"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180000" indent="-180000">
              <a:spcBef>
                <a:spcPts val="0"/>
              </a:spcBef>
            </a:pPr>
            <a:r>
              <a:rPr lang="de-DE" sz="1200" b="0" dirty="0">
                <a:solidFill>
                  <a:srgbClr val="0E3399"/>
                </a:solidFill>
              </a:rPr>
              <a:t>Es hat sich gezeigt, dass die betroffenen Tätigkeiten eher </a:t>
            </a:r>
            <a:r>
              <a:rPr lang="de-DE" sz="1200" dirty="0">
                <a:solidFill>
                  <a:srgbClr val="0E3399"/>
                </a:solidFill>
              </a:rPr>
              <a:t>besondere Qualifikationen</a:t>
            </a:r>
            <a:r>
              <a:rPr lang="de-DE" sz="1200" b="0" dirty="0">
                <a:solidFill>
                  <a:srgbClr val="0E3399"/>
                </a:solidFill>
              </a:rPr>
              <a:t> erfordern, die spezialisierter aber insgesamt weniger komplex sind.</a:t>
            </a:r>
          </a:p>
          <a:p>
            <a:pPr marL="180000" indent="-180000">
              <a:spcBef>
                <a:spcPts val="0"/>
              </a:spcBef>
            </a:pPr>
            <a:endParaRPr lang="en-GB" sz="1200" b="0" dirty="0">
              <a:solidFill>
                <a:srgbClr val="0E3399"/>
              </a:solidFill>
            </a:endParaRPr>
          </a:p>
          <a:p>
            <a:pPr marL="180000" indent="-180000">
              <a:spcBef>
                <a:spcPts val="0"/>
              </a:spcBef>
            </a:pPr>
            <a:r>
              <a:rPr lang="de-DE" sz="1200" dirty="0">
                <a:solidFill>
                  <a:srgbClr val="0E3399"/>
                </a:solidFill>
              </a:rPr>
              <a:t>Erhöhte Produktivität </a:t>
            </a:r>
            <a:r>
              <a:rPr lang="de-DE" sz="1200" b="0" dirty="0">
                <a:solidFill>
                  <a:srgbClr val="0E3399"/>
                </a:solidFill>
              </a:rPr>
              <a:t>von hoch qualifizierten Arbeitern, während sich die </a:t>
            </a:r>
            <a:r>
              <a:rPr lang="de-DE" sz="1200" dirty="0">
                <a:solidFill>
                  <a:srgbClr val="0E3399"/>
                </a:solidFill>
              </a:rPr>
              <a:t>Nachfrage nach gering qualifizierten Arbeitern </a:t>
            </a:r>
            <a:r>
              <a:rPr lang="de-DE" sz="1200" b="0" dirty="0">
                <a:solidFill>
                  <a:srgbClr val="0E3399"/>
                </a:solidFill>
              </a:rPr>
              <a:t>reduziert.</a:t>
            </a:r>
          </a:p>
          <a:p>
            <a:pPr marL="180000" indent="-180000">
              <a:spcBef>
                <a:spcPts val="0"/>
              </a:spcBef>
            </a:pPr>
            <a:endParaRPr lang="en-GB" sz="1200" b="0" dirty="0">
              <a:solidFill>
                <a:srgbClr val="0E3399"/>
              </a:solidFill>
            </a:endParaRPr>
          </a:p>
          <a:p>
            <a:pPr marL="180000" indent="-180000">
              <a:spcBef>
                <a:spcPts val="0"/>
              </a:spcBef>
            </a:pPr>
            <a:r>
              <a:rPr lang="de-DE" sz="1200" b="0" dirty="0">
                <a:solidFill>
                  <a:srgbClr val="0E3399"/>
                </a:solidFill>
              </a:rPr>
              <a:t>Der technologische Fortschritt </a:t>
            </a:r>
            <a:r>
              <a:rPr lang="de-DE" sz="1200" dirty="0">
                <a:solidFill>
                  <a:srgbClr val="0E3399"/>
                </a:solidFill>
              </a:rPr>
              <a:t>treibt</a:t>
            </a:r>
            <a:r>
              <a:rPr lang="de-DE" sz="1200" b="0" dirty="0">
                <a:solidFill>
                  <a:srgbClr val="0E3399"/>
                </a:solidFill>
              </a:rPr>
              <a:t> Arbeiter ohne technische Fähigkeiten von </a:t>
            </a:r>
            <a:r>
              <a:rPr lang="de-DE" sz="1200" dirty="0">
                <a:solidFill>
                  <a:srgbClr val="0E3399"/>
                </a:solidFill>
              </a:rPr>
              <a:t>Stellen für mittelmäßig Qualifizierte in Stellen für gering Qualifizierte</a:t>
            </a:r>
            <a:r>
              <a:rPr lang="de-DE" sz="1200" b="0" dirty="0">
                <a:solidFill>
                  <a:srgbClr val="0E3399"/>
                </a:solidFill>
              </a:rPr>
              <a:t>.</a:t>
            </a:r>
          </a:p>
          <a:p>
            <a:pPr marL="180000" indent="-180000">
              <a:spcBef>
                <a:spcPts val="0"/>
              </a:spcBef>
            </a:pPr>
            <a:endParaRPr lang="en-GB" sz="1200" b="0" dirty="0">
              <a:solidFill>
                <a:srgbClr val="0E3399"/>
              </a:solidFill>
            </a:endParaRPr>
          </a:p>
          <a:p>
            <a:pPr marL="180000" indent="-180000">
              <a:spcBef>
                <a:spcPts val="0"/>
              </a:spcBef>
            </a:pPr>
            <a:r>
              <a:rPr lang="de-DE" sz="1200" dirty="0">
                <a:solidFill>
                  <a:srgbClr val="0E3399"/>
                </a:solidFill>
              </a:rPr>
              <a:t>Stellen für mittelmäßig Qualifizierte </a:t>
            </a:r>
            <a:r>
              <a:rPr lang="de-DE" sz="1200" b="0" dirty="0">
                <a:solidFill>
                  <a:srgbClr val="0E3399"/>
                </a:solidFill>
              </a:rPr>
              <a:t>(d. h. routinemäßige kognitive und physische Aufgaben im traditionellen Fertigungsgewerbe, Transportdienste und der Büroarbeit) können leichter automatisiert werden, da sie sich wiederholende, begrenzte Verfahren durchführen, die von Robotersystemen übernommen werden können.</a:t>
            </a:r>
          </a:p>
          <a:p>
            <a:pPr marL="180000" indent="-180000">
              <a:spcBef>
                <a:spcPts val="0"/>
              </a:spcBef>
            </a:pPr>
            <a:endParaRPr lang="en-US" sz="1200" b="0" dirty="0">
              <a:solidFill>
                <a:srgbClr val="0E3399"/>
              </a:solidFill>
            </a:endParaRPr>
          </a:p>
          <a:p>
            <a:pPr marL="180000" indent="-180000">
              <a:spcBef>
                <a:spcPts val="0"/>
              </a:spcBef>
            </a:pPr>
            <a:r>
              <a:rPr lang="de-DE" sz="1200" b="0" dirty="0">
                <a:solidFill>
                  <a:srgbClr val="0E3399"/>
                </a:solidFill>
              </a:rPr>
              <a:t>Die meisten Fachleute sehen Aufgaben, die repetitiv und routinemäßig sind und eine geringe Qualifikation erfordern als am wahrscheinlichsten für eine Automatisierung an.</a:t>
            </a:r>
          </a:p>
          <a:p>
            <a:pPr marL="180000" indent="-180000">
              <a:spcBef>
                <a:spcPts val="0"/>
              </a:spcBef>
            </a:pPr>
            <a:endParaRPr lang="en-GB" sz="1200" dirty="0">
              <a:solidFill>
                <a:srgbClr val="003399"/>
              </a:solidFill>
            </a:endParaRPr>
          </a:p>
          <a:p>
            <a:pPr marL="180000" indent="-180000">
              <a:spcBef>
                <a:spcPts val="0"/>
              </a:spcBef>
            </a:pPr>
            <a:r>
              <a:rPr lang="de-DE" sz="1200" dirty="0"/>
              <a:t>Künftige Anwendungsbereiche:</a:t>
            </a:r>
          </a:p>
          <a:p>
            <a:pPr marL="360000" lvl="4" indent="-180000">
              <a:buFont typeface="Arial" panose="020B0604020202020204" pitchFamily="34" charset="0"/>
              <a:buChar char="•"/>
            </a:pPr>
            <a:r>
              <a:rPr lang="de-DE" dirty="0">
                <a:solidFill>
                  <a:srgbClr val="003399"/>
                </a:solidFill>
              </a:rPr>
              <a:t>Selbstfahrende Robotersysteme (z. B. PKS, Drohnen, genutzt in der Briefzustellung).</a:t>
            </a:r>
          </a:p>
          <a:p>
            <a:pPr marL="360000" lvl="4" indent="-180000">
              <a:buFont typeface="Arial" panose="020B0604020202020204" pitchFamily="34" charset="0"/>
              <a:buChar char="•"/>
            </a:pPr>
            <a:r>
              <a:rPr lang="de-DE" dirty="0">
                <a:solidFill>
                  <a:srgbClr val="003399"/>
                </a:solidFill>
              </a:rPr>
              <a:t>Robot-</a:t>
            </a:r>
            <a:r>
              <a:rPr lang="de-DE" dirty="0" err="1">
                <a:solidFill>
                  <a:srgbClr val="003399"/>
                </a:solidFill>
              </a:rPr>
              <a:t>as</a:t>
            </a:r>
            <a:r>
              <a:rPr lang="de-DE" dirty="0">
                <a:solidFill>
                  <a:srgbClr val="003399"/>
                </a:solidFill>
              </a:rPr>
              <a:t>-a-Service (</a:t>
            </a:r>
            <a:r>
              <a:rPr lang="de-DE" dirty="0" err="1">
                <a:solidFill>
                  <a:srgbClr val="003399"/>
                </a:solidFill>
              </a:rPr>
              <a:t>RaaS</a:t>
            </a:r>
            <a:r>
              <a:rPr lang="de-DE" dirty="0">
                <a:solidFill>
                  <a:srgbClr val="003399"/>
                </a:solidFill>
              </a:rPr>
              <a:t>): neuartiges Geschäftsmodell/Leasing statt Kauf eines Roboters.</a:t>
            </a:r>
          </a:p>
        </p:txBody>
      </p:sp>
    </p:spTree>
    <p:extLst>
      <p:ext uri="{BB962C8B-B14F-4D97-AF65-F5344CB8AC3E}">
        <p14:creationId xmlns:p14="http://schemas.microsoft.com/office/powerpoint/2010/main" val="152686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Politische Maßnahmen, Strategien und Programme</a:t>
            </a:r>
          </a:p>
        </p:txBody>
      </p:sp>
      <p:sp>
        <p:nvSpPr>
          <p:cNvPr id="3" name="Content Placeholder 2"/>
          <p:cNvSpPr>
            <a:spLocks noGrp="1"/>
          </p:cNvSpPr>
          <p:nvPr>
            <p:ph sz="half" idx="1"/>
          </p:nvPr>
        </p:nvSpPr>
        <p:spPr>
          <a:xfrm>
            <a:off x="432525" y="699542"/>
            <a:ext cx="7560000" cy="3277820"/>
          </a:xfrm>
        </p:spPr>
        <p:txBody>
          <a:bodyPr>
            <a:spAutoFit/>
          </a:bodyPr>
          <a:lstStyle/>
          <a:p>
            <a:pPr marL="0" indent="0">
              <a:spcBef>
                <a:spcPts val="600"/>
              </a:spcBef>
              <a:spcAft>
                <a:spcPts val="600"/>
              </a:spcAft>
              <a:buNone/>
            </a:pPr>
            <a:r>
              <a:rPr lang="de-DE" sz="1300" b="0" dirty="0"/>
              <a:t>Es bestehen einige rechtsbindende Regulierungen auf europäischer und nationaler Ebene sowie nicht rechtsbindende Initiativen und Programme über KI-basierte Systeme, fortschrittliche Robotik und Sicherheit und Gesundheitsschutz bei der Arbeit.</a:t>
            </a:r>
          </a:p>
          <a:p>
            <a:pPr marL="0" indent="0">
              <a:spcBef>
                <a:spcPts val="600"/>
              </a:spcBef>
              <a:spcAft>
                <a:spcPts val="600"/>
              </a:spcAft>
              <a:buNone/>
            </a:pPr>
            <a:r>
              <a:rPr lang="de-DE" sz="1300" b="0" dirty="0"/>
              <a:t>Alle wichtigen europäischen Interessenträger, die für Sicherheit und Gesundheitsschutz am Arbeitsplatz relevant sind, legen eine Strategie oder Initiative in Bezug auf künstliche Intelligenz und ihre potenziellen Auswirkungen auf den Arbeitsplatz vor.</a:t>
            </a:r>
          </a:p>
          <a:p>
            <a:pPr marL="0" indent="0">
              <a:spcBef>
                <a:spcPts val="600"/>
              </a:spcBef>
              <a:spcAft>
                <a:spcPts val="600"/>
              </a:spcAft>
              <a:buNone/>
            </a:pPr>
            <a:r>
              <a:rPr lang="de-DE" sz="1300" b="0" dirty="0"/>
              <a:t>Die meisten teilen Ähnlichkeiten und Werte:</a:t>
            </a:r>
          </a:p>
          <a:p>
            <a:pPr lvl="3">
              <a:buFont typeface="Wingdings" panose="05000000000000000000" pitchFamily="2" charset="2"/>
              <a:buChar char="§"/>
            </a:pPr>
            <a:r>
              <a:rPr lang="de-DE" sz="1300" dirty="0">
                <a:solidFill>
                  <a:srgbClr val="003399"/>
                </a:solidFill>
              </a:rPr>
              <a:t>Systemtransparenz</a:t>
            </a:r>
          </a:p>
          <a:p>
            <a:pPr lvl="3">
              <a:buFont typeface="Wingdings" panose="05000000000000000000" pitchFamily="2" charset="2"/>
              <a:buChar char="§"/>
            </a:pPr>
            <a:r>
              <a:rPr lang="de-DE" sz="1300" dirty="0">
                <a:solidFill>
                  <a:srgbClr val="003399"/>
                </a:solidFill>
              </a:rPr>
              <a:t>Technische Robustheit </a:t>
            </a:r>
          </a:p>
          <a:p>
            <a:pPr lvl="3">
              <a:buFont typeface="Wingdings" panose="05000000000000000000" pitchFamily="2" charset="2"/>
              <a:buChar char="§"/>
            </a:pPr>
            <a:r>
              <a:rPr lang="de-DE" sz="1300" dirty="0">
                <a:solidFill>
                  <a:srgbClr val="003399"/>
                </a:solidFill>
              </a:rPr>
              <a:t>Einhaltung der Menschenrechte, Diversität und Nichtdiskriminierung </a:t>
            </a:r>
          </a:p>
          <a:p>
            <a:pPr lvl="3">
              <a:buFont typeface="Wingdings" panose="05000000000000000000" pitchFamily="2" charset="2"/>
              <a:buChar char="§"/>
            </a:pPr>
            <a:r>
              <a:rPr lang="de-DE" sz="1300" dirty="0">
                <a:solidFill>
                  <a:srgbClr val="003399"/>
                </a:solidFill>
              </a:rPr>
              <a:t>Datenschutz und Datenqualitätsmanagement </a:t>
            </a:r>
          </a:p>
          <a:p>
            <a:pPr lvl="3">
              <a:buFont typeface="Wingdings" panose="05000000000000000000" pitchFamily="2" charset="2"/>
              <a:buChar char="§"/>
            </a:pPr>
            <a:r>
              <a:rPr lang="de-DE" sz="1300" dirty="0">
                <a:solidFill>
                  <a:srgbClr val="003399"/>
                </a:solidFill>
              </a:rPr>
              <a:t>Rechenschaftspflicht </a:t>
            </a:r>
          </a:p>
          <a:p>
            <a:pPr lvl="3">
              <a:buFont typeface="Wingdings" panose="05000000000000000000" pitchFamily="2" charset="2"/>
              <a:buChar char="§"/>
            </a:pPr>
            <a:r>
              <a:rPr lang="de-DE" sz="1300" dirty="0">
                <a:solidFill>
                  <a:srgbClr val="003399"/>
                </a:solidFill>
              </a:rPr>
              <a:t>Menschzentrierter Ansatz</a:t>
            </a:r>
          </a:p>
          <a:p>
            <a:pPr lvl="3">
              <a:buFont typeface="Wingdings" panose="05000000000000000000" pitchFamily="2" charset="2"/>
              <a:buChar char="§"/>
            </a:pPr>
            <a:r>
              <a:rPr lang="de-DE" sz="1300" dirty="0">
                <a:solidFill>
                  <a:srgbClr val="003399"/>
                </a:solidFill>
              </a:rPr>
              <a:t>Teilnahme der Arbeiterschaft am Verfahren</a:t>
            </a:r>
          </a:p>
        </p:txBody>
      </p:sp>
    </p:spTree>
    <p:extLst>
      <p:ext uri="{BB962C8B-B14F-4D97-AF65-F5344CB8AC3E}">
        <p14:creationId xmlns:p14="http://schemas.microsoft.com/office/powerpoint/2010/main" val="24212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prstGeom prst="rect">
            <a:avLst/>
          </a:prstGeom>
        </p:spPr>
        <p:txBody>
          <a:bodyPr>
            <a:spAutoFit/>
          </a:bodyPr>
          <a:lstStyle/>
          <a:p>
            <a:pPr lvl="1"/>
            <a:r>
              <a:rPr lang="de-DE" b="1"/>
              <a:t>Einleitung</a:t>
            </a:r>
          </a:p>
        </p:txBody>
      </p:sp>
      <p:sp>
        <p:nvSpPr>
          <p:cNvPr id="303" name="The narrowness of most AI technologies means it is more appropriate to talk about the automation of tasks, not occupations…"/>
          <p:cNvSpPr txBox="1">
            <a:spLocks noGrp="1"/>
          </p:cNvSpPr>
          <p:nvPr>
            <p:ph type="body" idx="1"/>
          </p:nvPr>
        </p:nvSpPr>
        <p:spPr>
          <a:xfrm>
            <a:off x="450000" y="837000"/>
            <a:ext cx="7560000" cy="3631763"/>
          </a:xfrm>
          <a:prstGeom prst="rect">
            <a:avLst/>
          </a:prstGeom>
        </p:spPr>
        <p:txBody>
          <a:bodyPr>
            <a:spAutoFit/>
          </a:bodyPr>
          <a:lstStyle/>
          <a:p>
            <a:pPr marL="0" indent="0">
              <a:buNone/>
            </a:pPr>
            <a:r>
              <a:rPr lang="de-DE" sz="1400" b="0" dirty="0"/>
              <a:t>EU-OSHA begann das vierjährige Forschungsprogramm </a:t>
            </a:r>
            <a:r>
              <a:rPr lang="de-DE" sz="1400" i="1" dirty="0"/>
              <a:t>„Übersicht über Digitalisierung in Bezug auf Sicherheit und Gesundheitsschutz bei der Arbeit“</a:t>
            </a:r>
            <a:r>
              <a:rPr lang="de-DE" sz="1400" dirty="0"/>
              <a:t> </a:t>
            </a:r>
            <a:r>
              <a:rPr lang="de-DE" sz="1400" b="0" dirty="0"/>
              <a:t>.</a:t>
            </a:r>
          </a:p>
          <a:p>
            <a:pPr marL="0" indent="0">
              <a:buNone/>
            </a:pPr>
            <a:endParaRPr lang="en-GB" sz="800" dirty="0"/>
          </a:p>
          <a:p>
            <a:pPr marL="0" indent="0">
              <a:buNone/>
            </a:pPr>
            <a:r>
              <a:rPr lang="de-DE" sz="1400" b="0" dirty="0"/>
              <a:t>Die </a:t>
            </a:r>
            <a:r>
              <a:rPr lang="de-DE" sz="1400" dirty="0"/>
              <a:t>Ziele</a:t>
            </a:r>
            <a:r>
              <a:rPr lang="de-DE" sz="1400" b="0" dirty="0"/>
              <a:t> sind:</a:t>
            </a:r>
          </a:p>
          <a:p>
            <a:pPr lvl="3">
              <a:spcBef>
                <a:spcPts val="600"/>
              </a:spcBef>
              <a:spcAft>
                <a:spcPts val="600"/>
              </a:spcAft>
              <a:buFont typeface="Wingdings" panose="05000000000000000000" pitchFamily="2" charset="2"/>
              <a:buChar char="§"/>
            </a:pPr>
            <a:r>
              <a:rPr lang="de-DE" sz="1400" b="0" dirty="0">
                <a:solidFill>
                  <a:srgbClr val="003399"/>
                </a:solidFill>
              </a:rPr>
              <a:t>Entwicklung und Verbreitung von Informationsmaterialien über Risiken, Herausforderungen und Chancen für Sicherheit und Gesundheitsschutz bei der Arbeit im Zusammenhang mit Digitalisierung.</a:t>
            </a:r>
            <a:endParaRPr lang="en-GB" sz="1400" dirty="0"/>
          </a:p>
          <a:p>
            <a:pPr marL="0" indent="0">
              <a:buNone/>
            </a:pPr>
            <a:r>
              <a:rPr lang="de-DE" sz="1400" dirty="0">
                <a:solidFill>
                  <a:srgbClr val="003399"/>
                </a:solidFill>
              </a:rPr>
              <a:t>Zentrale Themen </a:t>
            </a:r>
            <a:r>
              <a:rPr lang="de-DE" sz="1400" b="0" dirty="0">
                <a:solidFill>
                  <a:srgbClr val="003399"/>
                </a:solidFill>
              </a:rPr>
              <a:t>sind die Auswirkungen auf Sicherheit und Gesundheitsschutz bei der Arbeit von:</a:t>
            </a:r>
          </a:p>
          <a:p>
            <a:pPr lvl="3" fontAlgn="ctr">
              <a:spcBef>
                <a:spcPts val="300"/>
              </a:spcBef>
              <a:spcAft>
                <a:spcPts val="300"/>
              </a:spcAft>
              <a:buFont typeface="Wingdings" panose="05000000000000000000" pitchFamily="2" charset="2"/>
              <a:buChar char="§"/>
            </a:pPr>
            <a:r>
              <a:rPr lang="de-DE" sz="1300" dirty="0">
                <a:solidFill>
                  <a:srgbClr val="003399"/>
                </a:solidFill>
                <a:hlinkClick r:id="rId3"/>
              </a:rPr>
              <a:t>Fortgeschrittener Robotik und KI-basierten Systemen für die Automatisierung von Aufgaben </a:t>
            </a:r>
            <a:endParaRPr lang="de-DE" sz="1300" dirty="0">
              <a:solidFill>
                <a:srgbClr val="003399"/>
              </a:solidFill>
            </a:endParaRPr>
          </a:p>
          <a:p>
            <a:pPr lvl="3" fontAlgn="ctr">
              <a:spcBef>
                <a:spcPts val="300"/>
              </a:spcBef>
              <a:spcAft>
                <a:spcPts val="300"/>
              </a:spcAft>
              <a:buFont typeface="Wingdings" panose="05000000000000000000" pitchFamily="2" charset="2"/>
              <a:buChar char="§"/>
            </a:pPr>
            <a:r>
              <a:rPr lang="de-DE" sz="1300" dirty="0">
                <a:solidFill>
                  <a:srgbClr val="003399"/>
                </a:solidFill>
              </a:rPr>
              <a:t>Neuen Formen der Arbeitnehmerverwaltung durch KI-gestützte Systeme.</a:t>
            </a:r>
          </a:p>
          <a:p>
            <a:pPr lvl="3" fontAlgn="ctr">
              <a:spcBef>
                <a:spcPts val="300"/>
              </a:spcBef>
              <a:spcAft>
                <a:spcPts val="300"/>
              </a:spcAft>
              <a:buFont typeface="Wingdings" panose="05000000000000000000" pitchFamily="2" charset="2"/>
              <a:buChar char="§"/>
            </a:pPr>
            <a:r>
              <a:rPr lang="de-DE" sz="1300" dirty="0">
                <a:solidFill>
                  <a:srgbClr val="003399"/>
                </a:solidFill>
              </a:rPr>
              <a:t>Arbeit auf digitalen Plattformen.</a:t>
            </a:r>
          </a:p>
          <a:p>
            <a:pPr lvl="3" fontAlgn="ctr">
              <a:spcBef>
                <a:spcPts val="300"/>
              </a:spcBef>
              <a:spcAft>
                <a:spcPts val="300"/>
              </a:spcAft>
              <a:buFont typeface="Wingdings" panose="05000000000000000000" pitchFamily="2" charset="2"/>
              <a:buChar char="§"/>
            </a:pPr>
            <a:r>
              <a:rPr lang="de-DE" sz="1300" dirty="0">
                <a:solidFill>
                  <a:srgbClr val="003399"/>
                </a:solidFill>
              </a:rPr>
              <a:t>Neuen Systemen für die Überwachung der Sicherheit und Gesundheit der Arbeiterschaft.</a:t>
            </a:r>
          </a:p>
          <a:p>
            <a:pPr lvl="3" fontAlgn="ctr">
              <a:spcBef>
                <a:spcPts val="300"/>
              </a:spcBef>
              <a:spcAft>
                <a:spcPts val="300"/>
              </a:spcAft>
              <a:buFont typeface="Wingdings" panose="05000000000000000000" pitchFamily="2" charset="2"/>
              <a:buChar char="§"/>
            </a:pPr>
            <a:r>
              <a:rPr lang="de-DE" sz="1300" dirty="0">
                <a:solidFill>
                  <a:srgbClr val="003399"/>
                </a:solidFill>
              </a:rPr>
              <a:t>Fernarbeit.</a:t>
            </a:r>
          </a:p>
        </p:txBody>
      </p:sp>
      <p:pic>
        <p:nvPicPr>
          <p:cNvPr id="2" name="Picture 1" descr="A black cursor pointing towards the camera&#10;&#10;Description automatically generated">
            <a:extLst>
              <a:ext uri="{FF2B5EF4-FFF2-40B4-BE49-F238E27FC236}">
                <a16:creationId xmlns:a16="http://schemas.microsoft.com/office/drawing/2014/main" id="{A63F51B8-CC77-063C-731F-080028D8D9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96336" y="3075806"/>
            <a:ext cx="311080" cy="311080"/>
          </a:xfrm>
          <a:prstGeom prst="rect">
            <a:avLst/>
          </a:prstGeom>
        </p:spPr>
      </p:pic>
    </p:spTree>
    <p:extLst>
      <p:ext uri="{BB962C8B-B14F-4D97-AF65-F5344CB8AC3E}">
        <p14:creationId xmlns:p14="http://schemas.microsoft.com/office/powerpoint/2010/main" val="22341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4565"/>
            <a:ext cx="7559873" cy="646331"/>
          </a:xfrm>
        </p:spPr>
        <p:txBody>
          <a:bodyPr>
            <a:spAutoFit/>
          </a:bodyPr>
          <a:lstStyle/>
          <a:p>
            <a:pPr lvl="2"/>
            <a:r>
              <a:rPr lang="de-DE" b="1" dirty="0">
                <a:solidFill>
                  <a:srgbClr val="003399"/>
                </a:solidFill>
                <a:latin typeface="Arial"/>
              </a:rPr>
              <a:t>Politische Maßnahmen, Strategien und Programme:  </a:t>
            </a:r>
            <a:br>
              <a:rPr lang="de-DE" b="1" dirty="0">
                <a:solidFill>
                  <a:srgbClr val="003399"/>
                </a:solidFill>
                <a:latin typeface="Arial"/>
              </a:rPr>
            </a:br>
            <a:r>
              <a:rPr lang="de-DE" b="1" dirty="0"/>
              <a:t>Regulierung in Europa</a:t>
            </a:r>
          </a:p>
        </p:txBody>
      </p:sp>
      <p:sp>
        <p:nvSpPr>
          <p:cNvPr id="3" name="Content Placeholder 2"/>
          <p:cNvSpPr>
            <a:spLocks noGrp="1"/>
          </p:cNvSpPr>
          <p:nvPr>
            <p:ph sz="half" idx="1"/>
          </p:nvPr>
        </p:nvSpPr>
        <p:spPr>
          <a:xfrm>
            <a:off x="450000" y="837000"/>
            <a:ext cx="7560000" cy="2785378"/>
          </a:xfrm>
        </p:spPr>
        <p:txBody>
          <a:bodyPr>
            <a:spAutoFit/>
          </a:bodyPr>
          <a:lstStyle/>
          <a:p>
            <a:pPr marL="0" indent="0">
              <a:buNone/>
            </a:pPr>
            <a:r>
              <a:rPr lang="de-DE" b="0" dirty="0"/>
              <a:t>In der Europäischen Union gibt es zwei Richtlinien, die auf Technologie und Arbeitsplätze bezogen sind und somit eine wesentliche Rolle im Aufbau der rechtlichen Grundlage für KI-basierte Systeme und fortschrittliche Robotik spielen:</a:t>
            </a:r>
          </a:p>
          <a:p>
            <a:pPr marL="0" indent="0">
              <a:buNone/>
            </a:pPr>
            <a:endParaRPr lang="en-GB" sz="1400" b="0" dirty="0"/>
          </a:p>
          <a:p>
            <a:pPr marL="360000"/>
            <a:r>
              <a:rPr lang="de-DE" sz="1400" dirty="0"/>
              <a:t>Maschinenrichtlinie – Richtlinie 2006/42/EG</a:t>
            </a:r>
          </a:p>
          <a:p>
            <a:pPr marL="360000"/>
            <a:endParaRPr lang="en-GB" sz="1400" b="0" dirty="0"/>
          </a:p>
          <a:p>
            <a:pPr marL="360000"/>
            <a:r>
              <a:rPr lang="de-DE" dirty="0"/>
              <a:t>Rahmenrichtlinie zur Verbesserung der Sicherheit und des Gesundheitsschutzes der Arbeitnehmer bei der Arbeit – Richtlinie 89/391/EWG</a:t>
            </a:r>
          </a:p>
          <a:p>
            <a:pPr marL="0" indent="0">
              <a:buNone/>
            </a:pPr>
            <a:endParaRPr lang="en-GB" b="0" dirty="0"/>
          </a:p>
          <a:p>
            <a:pPr marL="0" indent="0">
              <a:buNone/>
            </a:pPr>
            <a:r>
              <a:rPr lang="de-DE" b="0" dirty="0"/>
              <a:t>Im Jahr 2021 stellte die Europäische Kommission einen zusätzlichen horizontalen Vorschlag einer Rechtsvorschrift vor: </a:t>
            </a:r>
            <a:r>
              <a:rPr lang="de-DE" dirty="0"/>
              <a:t>den Vorschlag für ein neues Gesetz über künstliche Intelligenz</a:t>
            </a:r>
          </a:p>
        </p:txBody>
      </p:sp>
    </p:spTree>
    <p:extLst>
      <p:ext uri="{BB962C8B-B14F-4D97-AF65-F5344CB8AC3E}">
        <p14:creationId xmlns:p14="http://schemas.microsoft.com/office/powerpoint/2010/main" val="303042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Politische Maßnahmen, Strategien und Programme </a:t>
            </a:r>
          </a:p>
        </p:txBody>
      </p:sp>
      <p:sp>
        <p:nvSpPr>
          <p:cNvPr id="3" name="Content Placeholder 2"/>
          <p:cNvSpPr>
            <a:spLocks noGrp="1"/>
          </p:cNvSpPr>
          <p:nvPr>
            <p:ph sz="half" idx="1"/>
          </p:nvPr>
        </p:nvSpPr>
        <p:spPr>
          <a:xfrm>
            <a:off x="450000" y="837000"/>
            <a:ext cx="7560000" cy="3122650"/>
          </a:xfrm>
        </p:spPr>
        <p:txBody>
          <a:bodyPr>
            <a:spAutoFit/>
          </a:bodyPr>
          <a:lstStyle/>
          <a:p>
            <a:pPr marL="0" indent="0">
              <a:buNone/>
            </a:pPr>
            <a:r>
              <a:rPr lang="de-DE" sz="1400" dirty="0"/>
              <a:t>EU-Kommission „Ethik-Leitlinien für eine vertrauenswürdige KI“ (2021):</a:t>
            </a:r>
          </a:p>
          <a:p>
            <a:endParaRPr lang="de-DE" sz="1400" dirty="0">
              <a:solidFill>
                <a:srgbClr val="003399"/>
              </a:solidFill>
            </a:endParaRPr>
          </a:p>
          <a:p>
            <a:pPr lvl="3">
              <a:buFont typeface="Wingdings" panose="05000000000000000000" pitchFamily="2" charset="2"/>
              <a:buChar char="§"/>
            </a:pPr>
            <a:r>
              <a:rPr lang="de-DE" sz="1250" dirty="0">
                <a:solidFill>
                  <a:srgbClr val="003399"/>
                </a:solidFill>
              </a:rPr>
              <a:t>Vorrang menschlichen Handelns und menschliche Aufsicht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Technische Robustheit und Sicherheit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Datenschutz und Datenqualitätsmanagement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Transparenz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Vielfalt, Nichtdiskriminierung und Fairness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Gesellschaftliches und ökologisches Wohlergehen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Rechenschaftspflicht […]</a:t>
            </a:r>
          </a:p>
        </p:txBody>
      </p:sp>
    </p:spTree>
    <p:extLst>
      <p:ext uri="{BB962C8B-B14F-4D97-AF65-F5344CB8AC3E}">
        <p14:creationId xmlns:p14="http://schemas.microsoft.com/office/powerpoint/2010/main" val="384532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Politische Maßnahmen, Strategien und Programme</a:t>
            </a:r>
          </a:p>
        </p:txBody>
      </p:sp>
      <p:sp>
        <p:nvSpPr>
          <p:cNvPr id="3" name="Content Placeholder 2"/>
          <p:cNvSpPr>
            <a:spLocks noGrp="1"/>
          </p:cNvSpPr>
          <p:nvPr>
            <p:ph sz="half" idx="1"/>
          </p:nvPr>
        </p:nvSpPr>
        <p:spPr>
          <a:xfrm>
            <a:off x="450000" y="837000"/>
            <a:ext cx="7560000" cy="2274982"/>
          </a:xfrm>
        </p:spPr>
        <p:txBody>
          <a:bodyPr>
            <a:spAutoFit/>
          </a:bodyPr>
          <a:lstStyle/>
          <a:p>
            <a:pPr marL="0" indent="0">
              <a:buNone/>
            </a:pPr>
            <a:r>
              <a:rPr lang="de-DE" sz="1400" dirty="0">
                <a:solidFill>
                  <a:srgbClr val="003399"/>
                </a:solidFill>
              </a:rPr>
              <a:t>Rahmenvereinbarung der europäischen Sozialpartner über Digitalisierung (2020): </a:t>
            </a:r>
          </a:p>
          <a:p>
            <a:endParaRPr lang="en-GB" sz="1400" dirty="0">
              <a:solidFill>
                <a:srgbClr val="003399"/>
              </a:solidFill>
            </a:endParaRPr>
          </a:p>
          <a:p>
            <a:pPr lvl="3">
              <a:buFont typeface="Wingdings" panose="05000000000000000000" pitchFamily="2" charset="2"/>
              <a:buChar char="§"/>
            </a:pPr>
            <a:r>
              <a:rPr lang="de-DE" sz="1250" dirty="0">
                <a:solidFill>
                  <a:srgbClr val="003399"/>
                </a:solidFill>
              </a:rPr>
              <a:t>KI-Systeme sollten die menschliche Autonomie und Entscheidungsfindung unterstützen.</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KI-Systeme sollten Schäden weder verursachen noch verschärfen.</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KI-Systeme sollten die Prinzipien der Fairness befolgen.</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de-DE" sz="1250" dirty="0">
                <a:solidFill>
                  <a:srgbClr val="003399"/>
                </a:solidFill>
              </a:rPr>
              <a:t>KI-Systeme müssen transparent und erklärbar unter menschlicher Aufsicht sein.</a:t>
            </a:r>
          </a:p>
          <a:p>
            <a:endParaRPr lang="de-DE" dirty="0"/>
          </a:p>
        </p:txBody>
      </p:sp>
    </p:spTree>
    <p:extLst>
      <p:ext uri="{BB962C8B-B14F-4D97-AF65-F5344CB8AC3E}">
        <p14:creationId xmlns:p14="http://schemas.microsoft.com/office/powerpoint/2010/main" val="13365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98463" cy="367200"/>
          </a:xfrm>
        </p:spPr>
        <p:txBody>
          <a:bodyPr/>
          <a:lstStyle/>
          <a:p>
            <a:r>
              <a:rPr lang="de-DE" dirty="0"/>
              <a:t>Politische Maßnahmen, Strategien und Programme: Lücken und Bedarfe</a:t>
            </a:r>
          </a:p>
        </p:txBody>
      </p:sp>
      <p:sp>
        <p:nvSpPr>
          <p:cNvPr id="3" name="Content Placeholder 2"/>
          <p:cNvSpPr>
            <a:spLocks noGrp="1"/>
          </p:cNvSpPr>
          <p:nvPr>
            <p:ph sz="half" idx="1"/>
          </p:nvPr>
        </p:nvSpPr>
        <p:spPr>
          <a:xfrm>
            <a:off x="450001" y="843558"/>
            <a:ext cx="7560000" cy="3375283"/>
          </a:xfrm>
        </p:spPr>
        <p:txBody>
          <a:bodyPr>
            <a:spAutoFit/>
          </a:bodyPr>
          <a:lstStyle/>
          <a:p>
            <a:pPr marL="0" indent="0">
              <a:buNone/>
            </a:pPr>
            <a:r>
              <a:rPr lang="de-DE" sz="1200" b="0" dirty="0"/>
              <a:t>Die Ergebnisse der </a:t>
            </a:r>
            <a:r>
              <a:rPr lang="de-DE" sz="1200" b="0" dirty="0" err="1"/>
              <a:t>Focal</a:t>
            </a:r>
            <a:r>
              <a:rPr lang="de-DE" sz="1200" b="0" dirty="0"/>
              <a:t> Points deuten auf keine besonderen Bedarfe oder Lücken bei der Regulierung auf europäischer Ebene für den Schutz von Arbeitnehmern hin.</a:t>
            </a:r>
          </a:p>
          <a:p>
            <a:pPr marL="0" indent="0">
              <a:buNone/>
            </a:pPr>
            <a:endParaRPr lang="en-US" sz="1200" b="0" dirty="0"/>
          </a:p>
          <a:p>
            <a:pPr marL="0" indent="0">
              <a:buNone/>
            </a:pPr>
            <a:r>
              <a:rPr lang="de-DE" sz="1200" b="0" dirty="0"/>
              <a:t>Insbesondere die Rahmenrichtlinie 89/391/EWG für Sicherheit und Gesundheitsschutz bei der Arbeit wird positiv bewertet.</a:t>
            </a:r>
          </a:p>
          <a:p>
            <a:pPr marL="0" indent="0">
              <a:buNone/>
            </a:pPr>
            <a:endParaRPr lang="en-US" sz="1200" b="0" dirty="0"/>
          </a:p>
          <a:p>
            <a:pPr marL="0" indent="0">
              <a:buNone/>
            </a:pPr>
            <a:r>
              <a:rPr lang="de-DE" sz="1200" b="0" dirty="0"/>
              <a:t>Alle neuen Gefahren und Risiken werden angemessen in der Richtlinie 2006/42/EG über Maschinen im Zusammenhang mit Arbeitsausrüstung behandelt.</a:t>
            </a:r>
          </a:p>
          <a:p>
            <a:pPr marL="0" indent="0">
              <a:buNone/>
            </a:pPr>
            <a:endParaRPr lang="en-US" sz="1200" b="0" dirty="0"/>
          </a:p>
          <a:p>
            <a:pPr marL="0" indent="0">
              <a:buNone/>
            </a:pPr>
            <a:r>
              <a:rPr lang="de-DE" sz="1200" b="0" dirty="0"/>
              <a:t>Manche Fachleute beschreiben den Mangel einer globaleren Perspektive, die den Einsatz von KI-basierten Systemen in der Industrie berücksichtigt.</a:t>
            </a:r>
          </a:p>
          <a:p>
            <a:pPr marL="0" indent="0">
              <a:buNone/>
            </a:pPr>
            <a:endParaRPr lang="en-GB" sz="1200" b="0" dirty="0"/>
          </a:p>
          <a:p>
            <a:pPr marL="0" indent="0">
              <a:buNone/>
            </a:pPr>
            <a:r>
              <a:rPr lang="de-DE" sz="1200" b="0" dirty="0"/>
              <a:t>Andere sehen die mangelnde angemessen Umsetzung und Durchführung der Maschinenrichtlinie als größeres Problem:</a:t>
            </a:r>
          </a:p>
          <a:p>
            <a:pPr marL="459000" lvl="3" indent="0">
              <a:buNone/>
            </a:pPr>
            <a:r>
              <a:rPr lang="de-DE" dirty="0">
                <a:solidFill>
                  <a:srgbClr val="003399"/>
                </a:solidFill>
              </a:rPr>
              <a:t>Die Rechtsvorschriften sind nur bei ordnungsgemäßer Anwendung wirksam.</a:t>
            </a:r>
          </a:p>
        </p:txBody>
      </p:sp>
    </p:spTree>
    <p:extLst>
      <p:ext uri="{BB962C8B-B14F-4D97-AF65-F5344CB8AC3E}">
        <p14:creationId xmlns:p14="http://schemas.microsoft.com/office/powerpoint/2010/main" val="1421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22399" cy="367200"/>
          </a:xfrm>
        </p:spPr>
        <p:txBody>
          <a:bodyPr wrap="square">
            <a:spAutoFit/>
          </a:bodyPr>
          <a:lstStyle/>
          <a:p>
            <a:r>
              <a:rPr lang="de-DE" dirty="0"/>
              <a:t>Politische Maßnahmen, Strategien und Programme: Nationale Ebene</a:t>
            </a:r>
          </a:p>
        </p:txBody>
      </p:sp>
      <p:sp>
        <p:nvSpPr>
          <p:cNvPr id="3" name="Content Placeholder 2"/>
          <p:cNvSpPr>
            <a:spLocks noGrp="1"/>
          </p:cNvSpPr>
          <p:nvPr>
            <p:ph sz="half" idx="1"/>
          </p:nvPr>
        </p:nvSpPr>
        <p:spPr>
          <a:xfrm>
            <a:off x="450000" y="837000"/>
            <a:ext cx="7560000" cy="3190617"/>
          </a:xfrm>
        </p:spPr>
        <p:txBody>
          <a:bodyPr>
            <a:spAutoFit/>
          </a:bodyPr>
          <a:lstStyle/>
          <a:p>
            <a:pPr marL="0" indent="0">
              <a:buNone/>
            </a:pPr>
            <a:r>
              <a:rPr lang="de-DE" sz="1400" b="0" dirty="0"/>
              <a:t>Basierend auf den Ergebnissen der Konsultation der </a:t>
            </a:r>
            <a:r>
              <a:rPr lang="de-DE" sz="1400" b="0" dirty="0" err="1"/>
              <a:t>Focal</a:t>
            </a:r>
            <a:r>
              <a:rPr lang="de-DE" sz="1400" b="0" dirty="0"/>
              <a:t> Points wurden wichtige einzelstaatliche Rechtsvorschriften ermittelt.</a:t>
            </a:r>
          </a:p>
          <a:p>
            <a:pPr marL="0" indent="0">
              <a:buNone/>
            </a:pPr>
            <a:endParaRPr lang="en-GB" sz="1400" b="0" dirty="0"/>
          </a:p>
          <a:p>
            <a:pPr marL="0" indent="0">
              <a:buNone/>
            </a:pPr>
            <a:r>
              <a:rPr lang="de-DE" sz="1400" b="0" dirty="0"/>
              <a:t>Mehrere Staaten erörtern derzeit Rechtsvorschriften:</a:t>
            </a:r>
          </a:p>
          <a:p>
            <a:pPr lvl="3">
              <a:spcBef>
                <a:spcPts val="600"/>
              </a:spcBef>
              <a:spcAft>
                <a:spcPts val="600"/>
              </a:spcAft>
              <a:buFont typeface="Wingdings" panose="05000000000000000000" pitchFamily="2" charset="2"/>
              <a:buChar char="§"/>
            </a:pPr>
            <a:r>
              <a:rPr lang="de-DE" sz="1400" b="1" dirty="0">
                <a:solidFill>
                  <a:srgbClr val="003399"/>
                </a:solidFill>
              </a:rPr>
              <a:t>Österreich</a:t>
            </a:r>
            <a:r>
              <a:rPr lang="de-DE" sz="1400" dirty="0">
                <a:solidFill>
                  <a:srgbClr val="003399"/>
                </a:solidFill>
              </a:rPr>
              <a:t> meldet eine Erörterung über fortschrittliche Robotik, die zu einer nationalen, rechtsbindenden (internationalen) Norm führen könnte. </a:t>
            </a:r>
          </a:p>
          <a:p>
            <a:pPr lvl="3">
              <a:spcBef>
                <a:spcPts val="600"/>
              </a:spcBef>
              <a:spcAft>
                <a:spcPts val="600"/>
              </a:spcAft>
              <a:buFont typeface="Wingdings" panose="05000000000000000000" pitchFamily="2" charset="2"/>
              <a:buChar char="§"/>
            </a:pPr>
            <a:r>
              <a:rPr lang="de-DE" sz="1400" b="1" dirty="0">
                <a:solidFill>
                  <a:srgbClr val="003399"/>
                </a:solidFill>
              </a:rPr>
              <a:t>Die Niederlande </a:t>
            </a:r>
            <a:r>
              <a:rPr lang="de-DE" sz="1400" dirty="0">
                <a:solidFill>
                  <a:srgbClr val="003399"/>
                </a:solidFill>
              </a:rPr>
              <a:t>berichten, dass es in Bezug auf intelligente Robotik viele (verpflichtende) Diskussionsplattformen gibt, die sich aus der Maschinenrichtlinie für Inspektoren, Industriepartner, Normungsstellen usw. ergeben. </a:t>
            </a:r>
          </a:p>
          <a:p>
            <a:pPr lvl="3">
              <a:spcBef>
                <a:spcPts val="600"/>
              </a:spcBef>
              <a:spcAft>
                <a:spcPts val="600"/>
              </a:spcAft>
              <a:buFont typeface="Wingdings" panose="05000000000000000000" pitchFamily="2" charset="2"/>
              <a:buChar char="§"/>
            </a:pPr>
            <a:r>
              <a:rPr lang="de-DE" sz="1400" b="1" dirty="0">
                <a:solidFill>
                  <a:srgbClr val="003399"/>
                </a:solidFill>
              </a:rPr>
              <a:t>Finnland</a:t>
            </a:r>
            <a:r>
              <a:rPr lang="de-DE" sz="1400" dirty="0">
                <a:solidFill>
                  <a:srgbClr val="003399"/>
                </a:solidFill>
              </a:rPr>
              <a:t> meldet, dass die Datenverwaltung in Bezug auf intelligente IKT in der Vorbereitung vieler gesetzlicher Aktualisierungen berücksichtigt wird, jedoch auf allgemeiner Ebene.</a:t>
            </a:r>
          </a:p>
        </p:txBody>
      </p:sp>
    </p:spTree>
    <p:extLst>
      <p:ext uri="{BB962C8B-B14F-4D97-AF65-F5344CB8AC3E}">
        <p14:creationId xmlns:p14="http://schemas.microsoft.com/office/powerpoint/2010/main" val="301299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wrap="square">
            <a:spAutoFit/>
          </a:bodyPr>
          <a:lstStyle/>
          <a:p>
            <a:r>
              <a:rPr lang="de-DE" dirty="0"/>
              <a:t>Politische Maßnahmen, Strategien und Programme: Nationale Ebene</a:t>
            </a:r>
          </a:p>
        </p:txBody>
      </p:sp>
      <p:sp>
        <p:nvSpPr>
          <p:cNvPr id="3" name="Content Placeholder 2"/>
          <p:cNvSpPr>
            <a:spLocks noGrp="1"/>
          </p:cNvSpPr>
          <p:nvPr>
            <p:ph sz="half" idx="1"/>
          </p:nvPr>
        </p:nvSpPr>
        <p:spPr>
          <a:xfrm>
            <a:off x="450000" y="837000"/>
            <a:ext cx="7560000" cy="3659976"/>
          </a:xfrm>
        </p:spPr>
        <p:txBody>
          <a:bodyPr>
            <a:spAutoFit/>
          </a:bodyPr>
          <a:lstStyle/>
          <a:p>
            <a:pPr marL="594000" indent="-136800"/>
            <a:r>
              <a:rPr lang="de-DE" sz="1300" b="0" dirty="0"/>
              <a:t>Das Ministerium für Unternehmen und Innovation </a:t>
            </a:r>
            <a:r>
              <a:rPr lang="de-DE" sz="1300" dirty="0"/>
              <a:t>Schwedens</a:t>
            </a:r>
            <a:r>
              <a:rPr lang="de-DE" sz="1300" b="0" dirty="0"/>
              <a:t> beschrieb in seinem Bericht „Nationaler Ansatz für Künstliche Intelligenz“ von 2019 eine Reihe von Bedingungen, die die Entwicklung nationaler Maßnahmen über KI formen sollten.</a:t>
            </a:r>
          </a:p>
          <a:p>
            <a:pPr marL="0" indent="0">
              <a:buNone/>
            </a:pPr>
            <a:endParaRPr lang="en-GB" sz="1400" dirty="0"/>
          </a:p>
          <a:p>
            <a:pPr marL="180975" lvl="3" indent="0">
              <a:buNone/>
            </a:pPr>
            <a:r>
              <a:rPr lang="de-DE" sz="1400" dirty="0">
                <a:solidFill>
                  <a:srgbClr val="003399"/>
                </a:solidFill>
              </a:rPr>
              <a:t>		</a:t>
            </a:r>
            <a:r>
              <a:rPr lang="de-DE" dirty="0">
                <a:solidFill>
                  <a:srgbClr val="003399"/>
                </a:solidFill>
              </a:rPr>
              <a:t>Ihr Schwerpunkt sind die Bildung und die Schulung der Nutzung KI-basierter Systeme</a:t>
            </a:r>
            <a:r>
              <a:rPr lang="de-DE" sz="1400" dirty="0">
                <a:solidFill>
                  <a:srgbClr val="003399"/>
                </a:solidFill>
              </a:rPr>
              <a:t>.</a:t>
            </a:r>
          </a:p>
          <a:p>
            <a:pPr lvl="1"/>
            <a:endParaRPr lang="en-GB" sz="1400" dirty="0">
              <a:solidFill>
                <a:srgbClr val="003399"/>
              </a:solidFill>
            </a:endParaRPr>
          </a:p>
          <a:p>
            <a:pPr marL="0" indent="0">
              <a:buNone/>
            </a:pPr>
            <a:r>
              <a:rPr lang="de-DE" sz="1300" b="0" dirty="0"/>
              <a:t>Initiativen der sektoralen Sozialpartner und insbesondere Leitlinien werden auch von den meisten Staaten genannt:</a:t>
            </a:r>
          </a:p>
          <a:p>
            <a:pPr lvl="3">
              <a:spcBef>
                <a:spcPts val="600"/>
              </a:spcBef>
              <a:spcAft>
                <a:spcPts val="600"/>
              </a:spcAft>
              <a:buFont typeface="Wingdings" panose="05000000000000000000" pitchFamily="2" charset="2"/>
              <a:buChar char="§"/>
            </a:pPr>
            <a:r>
              <a:rPr lang="de-DE" sz="1300" b="1" dirty="0">
                <a:solidFill>
                  <a:srgbClr val="003399"/>
                </a:solidFill>
              </a:rPr>
              <a:t>Österreich</a:t>
            </a:r>
            <a:r>
              <a:rPr lang="de-DE" sz="1300" dirty="0">
                <a:solidFill>
                  <a:srgbClr val="003399"/>
                </a:solidFill>
              </a:rPr>
              <a:t> erwähnt 20 Broschüren über verschiedene Themen im Bereich Digitalisierung im Rahmen des Programms „Work New 4.0“.</a:t>
            </a:r>
          </a:p>
          <a:p>
            <a:pPr lvl="3">
              <a:spcBef>
                <a:spcPts val="600"/>
              </a:spcBef>
              <a:spcAft>
                <a:spcPts val="600"/>
              </a:spcAft>
              <a:buFont typeface="Wingdings" panose="05000000000000000000" pitchFamily="2" charset="2"/>
              <a:buChar char="§"/>
            </a:pPr>
            <a:r>
              <a:rPr lang="de-DE" sz="1300" b="1" dirty="0">
                <a:solidFill>
                  <a:srgbClr val="003399"/>
                </a:solidFill>
              </a:rPr>
              <a:t>Finnland</a:t>
            </a:r>
            <a:r>
              <a:rPr lang="de-DE" sz="1300" dirty="0">
                <a:solidFill>
                  <a:srgbClr val="003399"/>
                </a:solidFill>
              </a:rPr>
              <a:t> erwähnt die Initiative „AI </a:t>
            </a:r>
            <a:r>
              <a:rPr lang="de-DE" sz="1300" dirty="0" err="1">
                <a:solidFill>
                  <a:srgbClr val="003399"/>
                </a:solidFill>
              </a:rPr>
              <a:t>Ethics</a:t>
            </a:r>
            <a:r>
              <a:rPr lang="de-DE" sz="1300" dirty="0">
                <a:solidFill>
                  <a:srgbClr val="003399"/>
                </a:solidFill>
              </a:rPr>
              <a:t> Challenge“ – eine Herausforderung für Unternehmen, an den Erörterungen der ethischen Regeln für die Anwendung von KI teilzunehmen, die zur Sammlung ethischer Leitlinien bestimmt ist.</a:t>
            </a:r>
          </a:p>
          <a:p>
            <a:pPr lvl="3">
              <a:spcBef>
                <a:spcPts val="600"/>
              </a:spcBef>
              <a:spcAft>
                <a:spcPts val="600"/>
              </a:spcAft>
              <a:buFont typeface="Wingdings" panose="05000000000000000000" pitchFamily="2" charset="2"/>
              <a:buChar char="§"/>
            </a:pPr>
            <a:r>
              <a:rPr lang="de-DE" sz="1300" b="1" dirty="0">
                <a:solidFill>
                  <a:srgbClr val="003399"/>
                </a:solidFill>
              </a:rPr>
              <a:t>Frankreich</a:t>
            </a:r>
            <a:r>
              <a:rPr lang="de-DE" sz="1300" dirty="0">
                <a:solidFill>
                  <a:srgbClr val="003399"/>
                </a:solidFill>
              </a:rPr>
              <a:t> berichtet von einem Präventionsleitfaden für Hersteller und Nutzer für die Implementierung von kollaborativen Roboter-Anwendungen.</a:t>
            </a:r>
          </a:p>
        </p:txBody>
      </p:sp>
    </p:spTree>
    <p:extLst>
      <p:ext uri="{BB962C8B-B14F-4D97-AF65-F5344CB8AC3E}">
        <p14:creationId xmlns:p14="http://schemas.microsoft.com/office/powerpoint/2010/main" val="56018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866415" cy="367200"/>
          </a:xfrm>
        </p:spPr>
        <p:txBody>
          <a:bodyPr wrap="square">
            <a:spAutoFit/>
          </a:bodyPr>
          <a:lstStyle/>
          <a:p>
            <a:r>
              <a:rPr lang="de-DE" dirty="0"/>
              <a:t>Politische Maßnahmen, Strategien und Programme: Nationale Ebene</a:t>
            </a:r>
          </a:p>
        </p:txBody>
      </p:sp>
      <p:sp>
        <p:nvSpPr>
          <p:cNvPr id="3" name="Content Placeholder 2"/>
          <p:cNvSpPr>
            <a:spLocks noGrp="1"/>
          </p:cNvSpPr>
          <p:nvPr>
            <p:ph sz="half" idx="1"/>
          </p:nvPr>
        </p:nvSpPr>
        <p:spPr>
          <a:xfrm>
            <a:off x="450000" y="837000"/>
            <a:ext cx="7560000" cy="2092881"/>
          </a:xfrm>
        </p:spPr>
        <p:txBody>
          <a:bodyPr>
            <a:spAutoFit/>
          </a:bodyPr>
          <a:lstStyle/>
          <a:p>
            <a:pPr lvl="3">
              <a:buFont typeface="Wingdings" panose="05000000000000000000" pitchFamily="2" charset="2"/>
              <a:buChar char="§"/>
            </a:pPr>
            <a:r>
              <a:rPr lang="de-DE" sz="1300" b="1" dirty="0">
                <a:solidFill>
                  <a:srgbClr val="003399"/>
                </a:solidFill>
              </a:rPr>
              <a:t>Deutschland</a:t>
            </a:r>
            <a:r>
              <a:rPr lang="de-DE" sz="1300" dirty="0">
                <a:solidFill>
                  <a:srgbClr val="003399"/>
                </a:solidFill>
              </a:rPr>
              <a:t> berichtet über Kampagnen zu fortgeschrittener Robotik und intelligenter IKT und deren Einsatz am Arbeitsplatz im Rahmen der staatlichen KI-Strategie sowie der „</a:t>
            </a:r>
            <a:r>
              <a:rPr lang="de-DE" sz="1300" dirty="0" err="1">
                <a:solidFill>
                  <a:srgbClr val="003399"/>
                </a:solidFill>
              </a:rPr>
              <a:t>HighTech</a:t>
            </a:r>
            <a:r>
              <a:rPr lang="de-DE" sz="1300" dirty="0">
                <a:solidFill>
                  <a:srgbClr val="003399"/>
                </a:solidFill>
              </a:rPr>
              <a:t>-Strategie 2025“ der Bundesregierung.</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de-DE" sz="1300" dirty="0">
                <a:solidFill>
                  <a:srgbClr val="003399"/>
                </a:solidFill>
              </a:rPr>
              <a:t>Die </a:t>
            </a:r>
            <a:r>
              <a:rPr lang="de-DE" sz="1300" b="1" dirty="0">
                <a:solidFill>
                  <a:srgbClr val="003399"/>
                </a:solidFill>
              </a:rPr>
              <a:t>irische</a:t>
            </a:r>
            <a:r>
              <a:rPr lang="de-DE" sz="1300" dirty="0">
                <a:solidFill>
                  <a:srgbClr val="003399"/>
                </a:solidFill>
              </a:rPr>
              <a:t> Normungsbehörde (National Standards Authority, NSAI) arbeitet an einer ISO/TC299 „Entwicklung von Sicherheitsnormen für die Robotik“.</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de-DE" sz="1300" b="1" dirty="0">
                <a:solidFill>
                  <a:srgbClr val="003399"/>
                </a:solidFill>
              </a:rPr>
              <a:t>Portugal</a:t>
            </a:r>
            <a:r>
              <a:rPr lang="de-DE" sz="1300" dirty="0">
                <a:solidFill>
                  <a:srgbClr val="003399"/>
                </a:solidFill>
              </a:rPr>
              <a:t> berichtet über das nationale Regierungsprogramm „Aktionsplan für den digitalen Wandel“ und folgende Veröffentlichungen: „Menschzentrierter Ansatz für den Entwurf eines kollaborativen Robotik-Arbeitsplatzes“.</a:t>
            </a:r>
          </a:p>
        </p:txBody>
      </p:sp>
    </p:spTree>
    <p:extLst>
      <p:ext uri="{BB962C8B-B14F-4D97-AF65-F5344CB8AC3E}">
        <p14:creationId xmlns:p14="http://schemas.microsoft.com/office/powerpoint/2010/main" val="27588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wrap="square">
            <a:spAutoFit/>
          </a:bodyPr>
          <a:lstStyle/>
          <a:p>
            <a:r>
              <a:rPr lang="de-DE" dirty="0"/>
              <a:t>Politische Maßnahmen, Strategien und Programme: Nationale Ebene</a:t>
            </a:r>
          </a:p>
        </p:txBody>
      </p:sp>
      <p:sp>
        <p:nvSpPr>
          <p:cNvPr id="3" name="Content Placeholder 2"/>
          <p:cNvSpPr>
            <a:spLocks noGrp="1"/>
          </p:cNvSpPr>
          <p:nvPr>
            <p:ph sz="half" idx="1"/>
          </p:nvPr>
        </p:nvSpPr>
        <p:spPr>
          <a:xfrm>
            <a:off x="450000" y="837000"/>
            <a:ext cx="8010432" cy="2987997"/>
          </a:xfrm>
        </p:spPr>
        <p:txBody>
          <a:bodyPr wrap="square">
            <a:spAutoFit/>
          </a:bodyPr>
          <a:lstStyle/>
          <a:p>
            <a:pPr marL="0" indent="0">
              <a:buNone/>
            </a:pPr>
            <a:r>
              <a:rPr lang="de-DE" sz="1400" b="0" dirty="0">
                <a:solidFill>
                  <a:srgbClr val="003399"/>
                </a:solidFill>
              </a:rPr>
              <a:t>Es wurden ebenfalls </a:t>
            </a:r>
            <a:r>
              <a:rPr lang="de-DE" sz="1400" dirty="0">
                <a:solidFill>
                  <a:srgbClr val="003399"/>
                </a:solidFill>
              </a:rPr>
              <a:t>Empfehlungen</a:t>
            </a:r>
            <a:r>
              <a:rPr lang="de-DE" sz="1400" b="0" dirty="0">
                <a:solidFill>
                  <a:srgbClr val="003399"/>
                </a:solidFill>
              </a:rPr>
              <a:t> von wichtigen Interessenträgern mancher Länder abgegeben:</a:t>
            </a:r>
          </a:p>
          <a:p>
            <a:endParaRPr lang="de-DE" sz="1400" dirty="0">
              <a:solidFill>
                <a:srgbClr val="003399"/>
              </a:solidFill>
            </a:endParaRPr>
          </a:p>
          <a:p>
            <a:pPr lvl="3">
              <a:buFont typeface="Wingdings" panose="05000000000000000000" pitchFamily="2" charset="2"/>
              <a:buChar char="§"/>
            </a:pPr>
            <a:r>
              <a:rPr lang="de-DE" sz="1300" b="1" dirty="0">
                <a:solidFill>
                  <a:srgbClr val="003399"/>
                </a:solidFill>
              </a:rPr>
              <a:t>Österreich</a:t>
            </a:r>
            <a:r>
              <a:rPr lang="de-DE" sz="1300" dirty="0">
                <a:solidFill>
                  <a:srgbClr val="003399"/>
                </a:solidFill>
              </a:rPr>
              <a:t> mit „AIM AT 2030 - </a:t>
            </a:r>
            <a:r>
              <a:rPr lang="de-DE" sz="1300" dirty="0" err="1">
                <a:solidFill>
                  <a:srgbClr val="003399"/>
                </a:solidFill>
              </a:rPr>
              <a:t>Artificial</a:t>
            </a:r>
            <a:r>
              <a:rPr lang="de-DE" sz="1300" dirty="0">
                <a:solidFill>
                  <a:srgbClr val="003399"/>
                </a:solidFill>
              </a:rPr>
              <a:t> </a:t>
            </a:r>
            <a:r>
              <a:rPr lang="de-DE" sz="1300" dirty="0" err="1">
                <a:solidFill>
                  <a:srgbClr val="003399"/>
                </a:solidFill>
              </a:rPr>
              <a:t>Intelligence</a:t>
            </a:r>
            <a:r>
              <a:rPr lang="de-DE" sz="1300" dirty="0">
                <a:solidFill>
                  <a:srgbClr val="003399"/>
                </a:solidFill>
              </a:rPr>
              <a:t> Mission Austria 2030“ des Bundesministeriums für Klimaschutz, Umwelt, Energie, Mobilität, Innovation und Technologie.</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de-DE" sz="1300" b="1" dirty="0">
                <a:solidFill>
                  <a:srgbClr val="003399"/>
                </a:solidFill>
              </a:rPr>
              <a:t>Finnland</a:t>
            </a:r>
            <a:r>
              <a:rPr lang="de-DE" sz="1300" dirty="0">
                <a:solidFill>
                  <a:srgbClr val="003399"/>
                </a:solidFill>
              </a:rPr>
              <a:t> erwähnt Ministerien, wie das Ministerium für Soziales und Gesundheit und das Ministerium für Wirtschaft und Arbeit und das Finanzministerium für spezifische Empfehlungen.</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de-DE" sz="1300" b="1" dirty="0">
                <a:solidFill>
                  <a:srgbClr val="003399"/>
                </a:solidFill>
              </a:rPr>
              <a:t>Die Niederlande </a:t>
            </a:r>
            <a:r>
              <a:rPr lang="de-DE" sz="1300" dirty="0">
                <a:solidFill>
                  <a:srgbClr val="003399"/>
                </a:solidFill>
              </a:rPr>
              <a:t>melden staatliche Empfehlungen zu intelligenter IKT und Datenschutz des Ministeriums für Soziales und Arbeit (SZW) durch Arbeitsschutzgesetze und des Ministeriums für Wirtschaft und Klimaschutz (EZ).</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de-DE" sz="1300" b="1" dirty="0">
                <a:solidFill>
                  <a:srgbClr val="003399"/>
                </a:solidFill>
              </a:rPr>
              <a:t>Deutschland</a:t>
            </a:r>
            <a:r>
              <a:rPr lang="de-DE" sz="1300" dirty="0">
                <a:solidFill>
                  <a:srgbClr val="003399"/>
                </a:solidFill>
              </a:rPr>
              <a:t> berichtet, dass bei der Umsetzung von MRI an Arbeitsstätten Empfehlungen durch das Institut für Arbeitsschutz der Deutschen Gesetzlichen Unfallversicherung ergehen.</a:t>
            </a:r>
          </a:p>
        </p:txBody>
      </p:sp>
    </p:spTree>
    <p:extLst>
      <p:ext uri="{BB962C8B-B14F-4D97-AF65-F5344CB8AC3E}">
        <p14:creationId xmlns:p14="http://schemas.microsoft.com/office/powerpoint/2010/main" val="15205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48" y="195486"/>
            <a:ext cx="8514487" cy="367200"/>
          </a:xfrm>
        </p:spPr>
        <p:txBody>
          <a:bodyPr wrap="square">
            <a:spAutoFit/>
          </a:bodyPr>
          <a:lstStyle/>
          <a:p>
            <a:r>
              <a:rPr lang="de-DE" dirty="0"/>
              <a:t>Politische Maßnahmen, Strategien und Programme: Lücken und Bedarfe</a:t>
            </a:r>
          </a:p>
        </p:txBody>
      </p:sp>
      <p:sp>
        <p:nvSpPr>
          <p:cNvPr id="3" name="Content Placeholder 2"/>
          <p:cNvSpPr>
            <a:spLocks noGrp="1"/>
          </p:cNvSpPr>
          <p:nvPr>
            <p:ph sz="half" idx="1"/>
          </p:nvPr>
        </p:nvSpPr>
        <p:spPr>
          <a:xfrm>
            <a:off x="450000" y="837000"/>
            <a:ext cx="8154448" cy="3406061"/>
          </a:xfrm>
        </p:spPr>
        <p:txBody>
          <a:bodyPr>
            <a:spAutoFit/>
          </a:bodyPr>
          <a:lstStyle/>
          <a:p>
            <a:pPr marL="0" indent="0">
              <a:buNone/>
            </a:pPr>
            <a:r>
              <a:rPr lang="de-DE" sz="1300" b="0" dirty="0"/>
              <a:t>In Bezug auf Lücken und Bedarfe auf nationaler Ebene deuten die Ergebnisse der Konsultation der </a:t>
            </a:r>
            <a:r>
              <a:rPr lang="de-DE" sz="1300" b="0" dirty="0" err="1"/>
              <a:t>Focal</a:t>
            </a:r>
            <a:r>
              <a:rPr lang="de-DE" sz="1300" b="0" dirty="0"/>
              <a:t> Points darauf hin, dass viele Staaten über keine konkreten nationalen Maßnahmen verfügen.</a:t>
            </a:r>
          </a:p>
          <a:p>
            <a:pPr marL="0" indent="0">
              <a:buNone/>
            </a:pPr>
            <a:endParaRPr lang="en-GB" sz="1300" b="0" dirty="0">
              <a:solidFill>
                <a:srgbClr val="003399"/>
              </a:solidFill>
            </a:endParaRPr>
          </a:p>
          <a:p>
            <a:pPr marL="0" indent="0">
              <a:buNone/>
            </a:pPr>
            <a:r>
              <a:rPr lang="de-DE" sz="1300" b="0" dirty="0"/>
              <a:t>Einige Länder berichten, dass sie über keine rechtsverbindlichen Rechtsvorschriften über die Automatisierung physischer und/oder kognitiver Aufgaben anhand KI-basierter Systeme verfügen. </a:t>
            </a:r>
          </a:p>
          <a:p>
            <a:pPr marL="0" indent="0">
              <a:buNone/>
            </a:pPr>
            <a:endParaRPr lang="en-GB" sz="1300" b="0" dirty="0">
              <a:solidFill>
                <a:srgbClr val="003399"/>
              </a:solidFill>
            </a:endParaRPr>
          </a:p>
          <a:p>
            <a:pPr marL="0" indent="0">
              <a:buNone/>
            </a:pPr>
            <a:r>
              <a:rPr lang="de-DE" sz="1300" b="0" dirty="0">
                <a:solidFill>
                  <a:srgbClr val="003399"/>
                </a:solidFill>
              </a:rPr>
              <a:t>Es besteht eine Lücke zwischen den bestehenden Rechtsvorschriften und der angemessenen Umsetzung, die aus einigen Staaten gemeldet wird.</a:t>
            </a:r>
          </a:p>
          <a:p>
            <a:pPr marL="0" indent="0">
              <a:buNone/>
            </a:pPr>
            <a:endParaRPr lang="en-GB" sz="1300" b="0" dirty="0">
              <a:solidFill>
                <a:srgbClr val="003399"/>
              </a:solidFill>
            </a:endParaRPr>
          </a:p>
          <a:p>
            <a:pPr marL="0" indent="0">
              <a:buNone/>
            </a:pPr>
            <a:r>
              <a:rPr lang="de-DE" sz="1300" b="0" dirty="0"/>
              <a:t>Es werden ethische Leitlinien auf nationaler Ebene über die Gewährleistung der grundlegenden Menschenrechte und des Datenschutzes benötigt.</a:t>
            </a:r>
          </a:p>
          <a:p>
            <a:pPr marL="0" indent="0">
              <a:buNone/>
            </a:pPr>
            <a:endParaRPr lang="en-GB" sz="1300" b="0" dirty="0"/>
          </a:p>
          <a:p>
            <a:pPr marL="0" indent="0">
              <a:buNone/>
            </a:pPr>
            <a:r>
              <a:rPr lang="de-DE" sz="1300" b="0" dirty="0"/>
              <a:t>Den Niederlanden zufolge wird die Sicherheit und der Gesundheitsschutz bei der Arbeit nicht ausreichend im Kontext neu entstehender Technologien erörtert.</a:t>
            </a:r>
          </a:p>
        </p:txBody>
      </p:sp>
    </p:spTree>
    <p:extLst>
      <p:ext uri="{BB962C8B-B14F-4D97-AF65-F5344CB8AC3E}">
        <p14:creationId xmlns:p14="http://schemas.microsoft.com/office/powerpoint/2010/main" val="324175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00" y="151166"/>
            <a:ext cx="8693999" cy="367200"/>
          </a:xfrm>
        </p:spPr>
        <p:txBody>
          <a:bodyPr wrap="square">
            <a:spAutoFit/>
          </a:bodyPr>
          <a:lstStyle/>
          <a:p>
            <a:r>
              <a:rPr lang="de-DE" dirty="0"/>
              <a:t>Politische Maßnahmen, Strategien und Programme: Zusammenfassung</a:t>
            </a:r>
          </a:p>
        </p:txBody>
      </p:sp>
      <p:sp>
        <p:nvSpPr>
          <p:cNvPr id="3" name="Content Placeholder 2"/>
          <p:cNvSpPr>
            <a:spLocks noGrp="1"/>
          </p:cNvSpPr>
          <p:nvPr>
            <p:ph sz="half" idx="1"/>
          </p:nvPr>
        </p:nvSpPr>
        <p:spPr>
          <a:xfrm>
            <a:off x="395536" y="699542"/>
            <a:ext cx="8226456" cy="3744615"/>
          </a:xfrm>
        </p:spPr>
        <p:txBody>
          <a:bodyPr wrap="square">
            <a:spAutoFit/>
          </a:bodyPr>
          <a:lstStyle/>
          <a:p>
            <a:pPr marL="0" indent="0">
              <a:buNone/>
            </a:pPr>
            <a:r>
              <a:rPr lang="de-DE" sz="1200" b="0" dirty="0"/>
              <a:t>Auf nationaler Ebene meldet beinahe jedes Land eine Form nicht rechtsverbindlicher Aktivität im Zusammenhang mit KI-basierten Systemen und fortschrittlicher Robotik. </a:t>
            </a:r>
          </a:p>
          <a:p>
            <a:pPr marL="0" indent="0">
              <a:buNone/>
            </a:pPr>
            <a:endParaRPr lang="en-GB" sz="1200" b="0" dirty="0"/>
          </a:p>
          <a:p>
            <a:pPr marL="0" indent="0">
              <a:buNone/>
            </a:pPr>
            <a:r>
              <a:rPr lang="de-DE" sz="1200" b="0" dirty="0"/>
              <a:t>Innerhalb der europäischen Länder bestehen eine große Anzahl sektoraler Programme, Leitlinien von Sozialpartnern oder Empfehlungen von wichtigen Interessenträgern bzw. der Regierung. </a:t>
            </a:r>
          </a:p>
          <a:p>
            <a:pPr marL="0" indent="0">
              <a:buNone/>
            </a:pPr>
            <a:endParaRPr lang="en-GB" sz="1200" b="0" dirty="0"/>
          </a:p>
          <a:p>
            <a:pPr marL="0" indent="0">
              <a:buNone/>
            </a:pPr>
            <a:r>
              <a:rPr lang="de-DE" sz="1200" b="0" dirty="0"/>
              <a:t>Die meisten Länder berichten ebenfalls einen Mangel an Maßnahmen. Dies kann als bemerkenswertes Ergebnis angesehen werden, da es eindeutig darauf hinweist, dass eine „Wissen-Tun-Lücke“ besteht, also eine Kluft zwischen der Bereitstellung von relevanten Kenntnissen durch Initiativen, Programme oder Empfehlungen und deren praktischer Nutzung und Anwendung. </a:t>
            </a:r>
          </a:p>
          <a:p>
            <a:pPr marL="0" indent="0">
              <a:buNone/>
            </a:pPr>
            <a:endParaRPr lang="en-GB" sz="1200" b="0" dirty="0"/>
          </a:p>
          <a:p>
            <a:pPr marL="0" indent="0">
              <a:buNone/>
            </a:pPr>
            <a:r>
              <a:rPr lang="de-DE" sz="1200" b="0" dirty="0"/>
              <a:t>Auf eher globaler Ebene gibt es eine Vielzahl von Kampagnen, Maßnahmen, Strategien und Visionen. Je spezifischer das Thema in Bezug auf bestimmte Branchen, Arbeitsplätze oder Aufgaben wird, desto unklarer wird es, z. B. im Hinblick auf Empfehlungen für bestimmte Systeme oder die Arbeitsplatzgestaltung. </a:t>
            </a:r>
          </a:p>
          <a:p>
            <a:pPr marL="0" indent="0">
              <a:buNone/>
            </a:pPr>
            <a:endParaRPr lang="en-GB" sz="1200" b="0" dirty="0"/>
          </a:p>
          <a:p>
            <a:pPr marL="0" indent="0">
              <a:buNone/>
            </a:pPr>
            <a:r>
              <a:rPr lang="de-DE" sz="1200" b="0" dirty="0"/>
              <a:t>Des Weiteren ist eine Sensibilisierung besonders wichtig und Gesetzgeber können eine wichtige Rolle dabei spielen, dies in den Vordergrund zu stellen.</a:t>
            </a:r>
          </a:p>
        </p:txBody>
      </p:sp>
    </p:spTree>
    <p:extLst>
      <p:ext uri="{BB962C8B-B14F-4D97-AF65-F5344CB8AC3E}">
        <p14:creationId xmlns:p14="http://schemas.microsoft.com/office/powerpoint/2010/main" val="103014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4565"/>
            <a:ext cx="6138223" cy="646331"/>
          </a:xfrm>
        </p:spPr>
        <p:txBody>
          <a:bodyPr wrap="square">
            <a:spAutoFit/>
          </a:bodyPr>
          <a:lstStyle/>
          <a:p>
            <a:r>
              <a:rPr lang="de-DE" dirty="0"/>
              <a:t>Fortgeschrittene Robotik und KI-basierte Systeme für die Automatisierung von Aufgaben: Projektziele</a:t>
            </a:r>
          </a:p>
        </p:txBody>
      </p:sp>
      <p:sp>
        <p:nvSpPr>
          <p:cNvPr id="3" name="Content Placeholder 2"/>
          <p:cNvSpPr>
            <a:spLocks noGrp="1"/>
          </p:cNvSpPr>
          <p:nvPr>
            <p:ph sz="half" idx="1"/>
          </p:nvPr>
        </p:nvSpPr>
        <p:spPr>
          <a:xfrm>
            <a:off x="450000" y="837000"/>
            <a:ext cx="7560000" cy="1610697"/>
          </a:xfrm>
        </p:spPr>
        <p:txBody>
          <a:bodyPr>
            <a:spAutoFit/>
          </a:bodyPr>
          <a:lstStyle/>
          <a:p>
            <a:pPr algn="just"/>
            <a:r>
              <a:rPr lang="de-DE" b="0" dirty="0"/>
              <a:t>Erstellung einer Übersicht der Richtlinien, Forschung und Praktiken in Bezug auf fortgeschrittene Robotik und KI-basierte Systeme für die Automatisierung physischer und kognitiver Aufgaben und ihre Bewertung im Zusammenhang mit Sicherheit und Gesundheitsschutz bei der Arbeit. </a:t>
            </a:r>
          </a:p>
          <a:p>
            <a:pPr algn="just"/>
            <a:r>
              <a:rPr lang="de-DE" b="0" dirty="0"/>
              <a:t>Untersuchung der potenziellen Konsequenzen für die Sicherheit und Gesundheit der Arbeitnehmer und Identifizierung der größten Risiken, Herausforderungen und Chancen für die Gefahrenverhütung, Umsetzung von Maßnahmen und Praktiken. </a:t>
            </a:r>
          </a:p>
        </p:txBody>
      </p:sp>
      <p:sp>
        <p:nvSpPr>
          <p:cNvPr id="4" name="TextBox 3"/>
          <p:cNvSpPr txBox="1"/>
          <p:nvPr/>
        </p:nvSpPr>
        <p:spPr>
          <a:xfrm>
            <a:off x="5292080" y="2706613"/>
            <a:ext cx="2113767" cy="923330"/>
          </a:xfrm>
          <a:prstGeom prst="rect">
            <a:avLst/>
          </a:prstGeom>
          <a:noFill/>
        </p:spPr>
        <p:txBody>
          <a:bodyPr wrap="square" rtlCol="0">
            <a:spAutoFit/>
          </a:bodyPr>
          <a:lstStyle/>
          <a:p>
            <a:r>
              <a:rPr lang="de-DE" sz="1350" b="1" dirty="0"/>
              <a:t>10 Fallstudien, die nach der Feldforschung entwickelt werden.</a:t>
            </a:r>
          </a:p>
        </p:txBody>
      </p:sp>
      <p:pic>
        <p:nvPicPr>
          <p:cNvPr id="1026" name="Picture 2" descr="EU-OSHA on Twitter: &quot;Learn by example and help tackling work-related MSDs:  'Think of me — your back' is just one of the prevention initiatives as  result of the policy approach adopted in"/>
          <p:cNvPicPr>
            <a:picLocks noChangeAspect="1" noChangeArrowheads="1"/>
          </p:cNvPicPr>
          <p:nvPr/>
        </p:nvPicPr>
        <p:blipFill rotWithShape="1">
          <a:blip r:embed="rId3">
            <a:extLst>
              <a:ext uri="{28A0092B-C50C-407E-A947-70E740481C1C}">
                <a14:useLocalDpi xmlns:a14="http://schemas.microsoft.com/office/drawing/2010/main" val="0"/>
              </a:ext>
            </a:extLst>
          </a:blip>
          <a:srcRect t="13186"/>
          <a:stretch/>
        </p:blipFill>
        <p:spPr bwMode="auto">
          <a:xfrm>
            <a:off x="1259632" y="2715766"/>
            <a:ext cx="3716282" cy="178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17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267494"/>
            <a:ext cx="7559873" cy="367200"/>
          </a:xfrm>
        </p:spPr>
        <p:txBody>
          <a:bodyPr/>
          <a:lstStyle/>
          <a:p>
            <a:r>
              <a:rPr lang="de-DE" sz="2400" dirty="0"/>
              <a:t>Vielen Dank!</a:t>
            </a:r>
          </a:p>
        </p:txBody>
      </p:sp>
      <p:sp>
        <p:nvSpPr>
          <p:cNvPr id="12" name="Title 1"/>
          <p:cNvSpPr txBox="1">
            <a:spLocks/>
          </p:cNvSpPr>
          <p:nvPr/>
        </p:nvSpPr>
        <p:spPr>
          <a:xfrm>
            <a:off x="4445961" y="975955"/>
            <a:ext cx="4572000" cy="3477875"/>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9000" indent="-189000">
              <a:spcBef>
                <a:spcPts val="600"/>
              </a:spcBef>
              <a:spcAft>
                <a:spcPts val="600"/>
              </a:spcAft>
              <a:buClr>
                <a:srgbClr val="003399"/>
              </a:buClr>
              <a:buFont typeface="Wingdings" pitchFamily="2" charset="2"/>
              <a:buChar char="§"/>
            </a:pPr>
            <a:r>
              <a:rPr lang="de-DE" sz="1200" b="0" cap="all" dirty="0">
                <a:solidFill>
                  <a:srgbClr val="003399"/>
                </a:solidFill>
              </a:rPr>
              <a:t>Bericht</a:t>
            </a:r>
            <a:r>
              <a:rPr lang="de-DE" sz="1200" dirty="0">
                <a:solidFill>
                  <a:srgbClr val="003399"/>
                </a:solidFill>
              </a:rPr>
              <a:t> „</a:t>
            </a:r>
            <a:r>
              <a:rPr lang="de-DE" sz="1200" dirty="0">
                <a:solidFill>
                  <a:srgbClr val="003399"/>
                </a:solidFill>
                <a:hlinkClick r:id="rId3"/>
              </a:rPr>
              <a:t>Fortschrittliche Robotik, künstliche Intelligenz und Automatisierung von Aufgaben: Definitionen, Einsatzgebiete, Maßnahmen und Strategien und Sicherheit und Gesundheit bei der Arbeit</a:t>
            </a:r>
            <a:r>
              <a:rPr lang="de-DE" sz="1200" dirty="0">
                <a:solidFill>
                  <a:srgbClr val="003399"/>
                </a:solidFill>
              </a:rPr>
              <a:t>“</a:t>
            </a:r>
            <a:r>
              <a:rPr lang="de-DE" sz="1200" b="0" dirty="0">
                <a:solidFill>
                  <a:srgbClr val="000000"/>
                </a:solidFill>
                <a:hlinkClick r:id="rId3"/>
              </a:rPr>
              <a:t> </a:t>
            </a:r>
            <a:r>
              <a:rPr lang="de-DE" sz="1200" b="0" dirty="0">
                <a:solidFill>
                  <a:srgbClr val="000000"/>
                </a:solidFill>
              </a:rPr>
              <a:t> </a:t>
            </a:r>
          </a:p>
          <a:p>
            <a:pPr marL="189000" indent="-189000">
              <a:spcBef>
                <a:spcPts val="600"/>
              </a:spcBef>
              <a:spcAft>
                <a:spcPts val="600"/>
              </a:spcAft>
              <a:buClr>
                <a:srgbClr val="003399"/>
              </a:buClr>
              <a:buFont typeface="Wingdings" pitchFamily="2" charset="2"/>
              <a:buChar char="§"/>
            </a:pPr>
            <a:r>
              <a:rPr lang="de-DE" sz="1200" b="0" cap="all" dirty="0">
                <a:solidFill>
                  <a:srgbClr val="003399"/>
                </a:solidFill>
              </a:rPr>
              <a:t>Broschüre</a:t>
            </a:r>
            <a:r>
              <a:rPr lang="de-DE" sz="1200" dirty="0">
                <a:solidFill>
                  <a:srgbClr val="003399"/>
                </a:solidFill>
              </a:rPr>
              <a:t> „</a:t>
            </a:r>
            <a:r>
              <a:rPr lang="de-DE" sz="1200" dirty="0">
                <a:solidFill>
                  <a:srgbClr val="003399"/>
                </a:solidFill>
                <a:hlinkClick r:id="rId4"/>
              </a:rPr>
              <a:t>Digitalisierung und Sicherheit und Gesundheitsschutz bei der Arbeit</a:t>
            </a:r>
            <a:r>
              <a:rPr lang="de-DE" sz="1200" dirty="0">
                <a:solidFill>
                  <a:srgbClr val="003399"/>
                </a:solidFill>
              </a:rPr>
              <a:t>”</a:t>
            </a:r>
            <a:br>
              <a:rPr lang="de-DE" sz="1200" b="0" dirty="0">
                <a:solidFill>
                  <a:srgbClr val="000000"/>
                </a:solidFill>
              </a:rPr>
            </a:br>
            <a:r>
              <a:rPr lang="de-DE" sz="1200" b="0" dirty="0">
                <a:solidFill>
                  <a:srgbClr val="000000"/>
                </a:solidFill>
              </a:rPr>
              <a:t>(in 19 Sprachen)</a:t>
            </a:r>
          </a:p>
          <a:p>
            <a:pPr marL="189000" indent="-189000">
              <a:spcBef>
                <a:spcPts val="600"/>
              </a:spcBef>
              <a:spcAft>
                <a:spcPts val="600"/>
              </a:spcAft>
              <a:buClr>
                <a:srgbClr val="003399"/>
              </a:buClr>
              <a:buFont typeface="Wingdings" pitchFamily="2" charset="2"/>
              <a:buChar char="§"/>
            </a:pPr>
            <a:r>
              <a:rPr lang="de-DE" sz="1200" b="0" cap="all" dirty="0">
                <a:solidFill>
                  <a:srgbClr val="003399"/>
                </a:solidFill>
              </a:rPr>
              <a:t>Kurzdossier</a:t>
            </a:r>
            <a:r>
              <a:rPr lang="de-DE" sz="1200" dirty="0">
                <a:solidFill>
                  <a:srgbClr val="003399"/>
                </a:solidFill>
              </a:rPr>
              <a:t> „</a:t>
            </a:r>
            <a:r>
              <a:rPr lang="de-DE" sz="1200" dirty="0">
                <a:solidFill>
                  <a:srgbClr val="003399"/>
                </a:solidFill>
                <a:hlinkClick r:id="rId5"/>
              </a:rPr>
              <a:t>Auswirkungen der KI auf Sicherheit und Gesundheitsschutz bei der Arbeit</a:t>
            </a:r>
            <a:r>
              <a:rPr lang="de-DE" sz="1200" dirty="0">
                <a:solidFill>
                  <a:srgbClr val="003399"/>
                </a:solidFill>
              </a:rPr>
              <a:t>“</a:t>
            </a:r>
            <a:r>
              <a:rPr lang="de-DE" sz="1200" b="0" dirty="0">
                <a:solidFill>
                  <a:srgbClr val="000000"/>
                </a:solidFill>
                <a:hlinkClick r:id="rId6"/>
              </a:rPr>
              <a:t> </a:t>
            </a:r>
            <a:r>
              <a:rPr lang="de-DE" sz="1200" b="0" dirty="0">
                <a:solidFill>
                  <a:srgbClr val="000000"/>
                </a:solidFill>
              </a:rPr>
              <a:t> </a:t>
            </a:r>
          </a:p>
          <a:p>
            <a:pPr marL="189000" indent="-189000">
              <a:spcBef>
                <a:spcPts val="600"/>
              </a:spcBef>
              <a:spcAft>
                <a:spcPts val="600"/>
              </a:spcAft>
              <a:buClr>
                <a:srgbClr val="003399"/>
              </a:buClr>
              <a:buFont typeface="Wingdings" pitchFamily="2" charset="2"/>
              <a:buChar char="§"/>
            </a:pPr>
            <a:r>
              <a:rPr lang="de-DE" sz="1200" b="0" cap="all" dirty="0">
                <a:solidFill>
                  <a:srgbClr val="003399"/>
                </a:solidFill>
              </a:rPr>
              <a:t>Kurzdossier</a:t>
            </a:r>
            <a:r>
              <a:rPr lang="de-DE" sz="1200" dirty="0">
                <a:solidFill>
                  <a:srgbClr val="003399"/>
                </a:solidFill>
              </a:rPr>
              <a:t> „</a:t>
            </a:r>
            <a:r>
              <a:rPr lang="de-DE" sz="1200" dirty="0">
                <a:solidFill>
                  <a:srgbClr val="003399"/>
                </a:solidFill>
                <a:hlinkClick r:id="rId7"/>
              </a:rPr>
              <a:t>Künstliche Intelligenz, fortschrittliche Robotik und Automatisierung von Aufgaben: Taxonomie, Maßnahmen und Strategien in Europa</a:t>
            </a:r>
            <a:r>
              <a:rPr lang="de-DE" sz="1200" dirty="0">
                <a:solidFill>
                  <a:srgbClr val="003399"/>
                </a:solidFill>
              </a:rPr>
              <a:t>“</a:t>
            </a:r>
            <a:r>
              <a:rPr lang="de-DE" sz="1200" b="0" dirty="0">
                <a:solidFill>
                  <a:srgbClr val="000000"/>
                </a:solidFill>
              </a:rPr>
              <a:t> </a:t>
            </a:r>
          </a:p>
          <a:p>
            <a:pPr algn="ctr">
              <a:spcBef>
                <a:spcPts val="600"/>
              </a:spcBef>
              <a:spcAft>
                <a:spcPts val="600"/>
              </a:spcAft>
              <a:buClr>
                <a:srgbClr val="003399"/>
              </a:buClr>
            </a:pPr>
            <a:r>
              <a:rPr lang="de-DE" sz="1200" dirty="0"/>
              <a:t>Mehr über Digitalisierung und Sicherheit und Gesundheitsschutz bei der Arbeit erfahren Sie unter: </a:t>
            </a:r>
            <a:r>
              <a:rPr lang="de-DE" sz="1200" b="0" dirty="0">
                <a:hlinkClick r:id="rId8"/>
              </a:rPr>
              <a:t>https://osha.europa.eu/en/themes/digitalisation-work</a:t>
            </a:r>
            <a:endParaRPr lang="de-DE" sz="1200" b="0" dirty="0"/>
          </a:p>
        </p:txBody>
      </p:sp>
      <p:pic>
        <p:nvPicPr>
          <p:cNvPr id="7" name="Picture 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0983796">
            <a:off x="589137" y="782733"/>
            <a:ext cx="3557396" cy="3588878"/>
          </a:xfrm>
          <a:prstGeom prst="rect">
            <a:avLst/>
          </a:prstGeom>
        </p:spPr>
      </p:pic>
      <p:pic>
        <p:nvPicPr>
          <p:cNvPr id="3" name="Picture 2" descr="A black cursor pointing towards the camera&#10;&#10;Description automatically generated">
            <a:extLst>
              <a:ext uri="{FF2B5EF4-FFF2-40B4-BE49-F238E27FC236}">
                <a16:creationId xmlns:a16="http://schemas.microsoft.com/office/drawing/2014/main" id="{DF311270-D13B-6709-68C6-00663D6D2FAB}"/>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16416" y="1419622"/>
            <a:ext cx="311080" cy="311080"/>
          </a:xfrm>
          <a:prstGeom prst="rect">
            <a:avLst/>
          </a:prstGeom>
        </p:spPr>
      </p:pic>
      <p:pic>
        <p:nvPicPr>
          <p:cNvPr id="4" name="Picture 3" descr="A black cursor pointing towards the camera&#10;&#10;Description automatically generated">
            <a:extLst>
              <a:ext uri="{FF2B5EF4-FFF2-40B4-BE49-F238E27FC236}">
                <a16:creationId xmlns:a16="http://schemas.microsoft.com/office/drawing/2014/main" id="{7BB19E92-E931-65AA-5ECC-8CB62DFEC07B}"/>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80312" y="2180718"/>
            <a:ext cx="311080" cy="311080"/>
          </a:xfrm>
          <a:prstGeom prst="rect">
            <a:avLst/>
          </a:prstGeom>
        </p:spPr>
      </p:pic>
      <p:pic>
        <p:nvPicPr>
          <p:cNvPr id="5" name="Picture 4" descr="A black cursor pointing towards the camera&#10;&#10;Description automatically generated">
            <a:extLst>
              <a:ext uri="{FF2B5EF4-FFF2-40B4-BE49-F238E27FC236}">
                <a16:creationId xmlns:a16="http://schemas.microsoft.com/office/drawing/2014/main" id="{DFC55CCF-268B-D1B7-0184-18D926D725B4}"/>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98794" y="2859782"/>
            <a:ext cx="311080" cy="311080"/>
          </a:xfrm>
          <a:prstGeom prst="rect">
            <a:avLst/>
          </a:prstGeom>
        </p:spPr>
      </p:pic>
      <p:pic>
        <p:nvPicPr>
          <p:cNvPr id="6" name="Picture 5" descr="A black cursor pointing towards the camera&#10;&#10;Description automatically generated">
            <a:extLst>
              <a:ext uri="{FF2B5EF4-FFF2-40B4-BE49-F238E27FC236}">
                <a16:creationId xmlns:a16="http://schemas.microsoft.com/office/drawing/2014/main" id="{9B80BC83-5A88-6963-75C2-AEBE75E00190}"/>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45296" y="3541021"/>
            <a:ext cx="311080" cy="311080"/>
          </a:xfrm>
          <a:prstGeom prst="rect">
            <a:avLst/>
          </a:prstGeom>
        </p:spPr>
      </p:pic>
    </p:spTree>
    <p:extLst>
      <p:ext uri="{BB962C8B-B14F-4D97-AF65-F5344CB8AC3E}">
        <p14:creationId xmlns:p14="http://schemas.microsoft.com/office/powerpoint/2010/main" val="163048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Einleitung: Begriffsbestimmungen</a:t>
            </a:r>
          </a:p>
        </p:txBody>
      </p:sp>
      <p:sp>
        <p:nvSpPr>
          <p:cNvPr id="4" name="Rechteck 3"/>
          <p:cNvSpPr/>
          <p:nvPr/>
        </p:nvSpPr>
        <p:spPr>
          <a:xfrm>
            <a:off x="1229722" y="2030492"/>
            <a:ext cx="3126254" cy="369332"/>
          </a:xfrm>
          <a:prstGeom prst="rect">
            <a:avLst/>
          </a:prstGeom>
        </p:spPr>
        <p:txBody>
          <a:bodyPr wrap="square">
            <a:spAutoFit/>
          </a:bodyPr>
          <a:lstStyle/>
          <a:p>
            <a:r>
              <a:rPr lang="de-DE" b="1" dirty="0">
                <a:solidFill>
                  <a:srgbClr val="003399"/>
                </a:solidFill>
              </a:rPr>
              <a:t>Fortgeschrittene Robotik:</a:t>
            </a:r>
          </a:p>
        </p:txBody>
      </p:sp>
      <p:sp>
        <p:nvSpPr>
          <p:cNvPr id="9" name="Rechteck 8"/>
          <p:cNvSpPr/>
          <p:nvPr/>
        </p:nvSpPr>
        <p:spPr>
          <a:xfrm>
            <a:off x="4716016" y="2030492"/>
            <a:ext cx="1761619" cy="369332"/>
          </a:xfrm>
          <a:prstGeom prst="rect">
            <a:avLst/>
          </a:prstGeom>
        </p:spPr>
        <p:txBody>
          <a:bodyPr wrap="square">
            <a:spAutoFit/>
          </a:bodyPr>
          <a:lstStyle/>
          <a:p>
            <a:r>
              <a:rPr lang="de-DE" b="1" dirty="0">
                <a:solidFill>
                  <a:srgbClr val="003399"/>
                </a:solidFill>
              </a:rPr>
              <a:t>Smarte IKT:</a:t>
            </a:r>
          </a:p>
        </p:txBody>
      </p:sp>
      <p:sp>
        <p:nvSpPr>
          <p:cNvPr id="6" name="Textfeld 5"/>
          <p:cNvSpPr txBox="1"/>
          <p:nvPr/>
        </p:nvSpPr>
        <p:spPr>
          <a:xfrm>
            <a:off x="1500212" y="2643758"/>
            <a:ext cx="2711748" cy="1600438"/>
          </a:xfrm>
          <a:prstGeom prst="rect">
            <a:avLst/>
          </a:prstGeom>
          <a:noFill/>
        </p:spPr>
        <p:txBody>
          <a:bodyPr wrap="square" rtlCol="0">
            <a:spAutoFit/>
          </a:bodyPr>
          <a:lstStyle/>
          <a:p>
            <a:pPr marL="285750" indent="-285750">
              <a:buFont typeface="Wingdings" panose="05000000000000000000" pitchFamily="2" charset="2"/>
              <a:buChar char="§"/>
            </a:pPr>
            <a:r>
              <a:rPr lang="de-DE" sz="1400" dirty="0" err="1">
                <a:solidFill>
                  <a:srgbClr val="003399"/>
                </a:solidFill>
              </a:rPr>
              <a:t>Cobots</a:t>
            </a:r>
            <a:endParaRPr lang="de-DE" sz="1400" dirty="0">
              <a:solidFill>
                <a:srgbClr val="003399"/>
              </a:solidFill>
            </a:endParaRPr>
          </a:p>
          <a:p>
            <a:pPr marL="285750" indent="-285750">
              <a:buFont typeface="Wingdings" panose="05000000000000000000" pitchFamily="2" charset="2"/>
              <a:buChar char="§"/>
            </a:pPr>
            <a:r>
              <a:rPr lang="de-DE" sz="1400" dirty="0">
                <a:solidFill>
                  <a:srgbClr val="003399"/>
                </a:solidFill>
              </a:rPr>
              <a:t>Industrieroboter</a:t>
            </a:r>
          </a:p>
          <a:p>
            <a:pPr marL="285750" indent="-285750">
              <a:buFont typeface="Wingdings" panose="05000000000000000000" pitchFamily="2" charset="2"/>
              <a:buChar char="§"/>
            </a:pPr>
            <a:r>
              <a:rPr lang="de-DE" sz="1400" dirty="0">
                <a:solidFill>
                  <a:srgbClr val="003399"/>
                </a:solidFill>
              </a:rPr>
              <a:t>Serviceroboter</a:t>
            </a:r>
          </a:p>
          <a:p>
            <a:pPr marL="285750" indent="-285750">
              <a:buFont typeface="Wingdings" panose="05000000000000000000" pitchFamily="2" charset="2"/>
              <a:buChar char="§"/>
            </a:pPr>
            <a:r>
              <a:rPr lang="de-DE" sz="1400" dirty="0">
                <a:solidFill>
                  <a:srgbClr val="003399"/>
                </a:solidFill>
              </a:rPr>
              <a:t>Transportroboter</a:t>
            </a:r>
          </a:p>
          <a:p>
            <a:pPr marL="285750" indent="-285750">
              <a:buFont typeface="Wingdings" panose="05000000000000000000" pitchFamily="2" charset="2"/>
              <a:buChar char="§"/>
            </a:pPr>
            <a:r>
              <a:rPr lang="de-DE" sz="1400" dirty="0">
                <a:solidFill>
                  <a:srgbClr val="003399"/>
                </a:solidFill>
              </a:rPr>
              <a:t>Bildungsroboter</a:t>
            </a:r>
          </a:p>
          <a:p>
            <a:pPr marL="285750" indent="-285750">
              <a:buFont typeface="Wingdings" panose="05000000000000000000" pitchFamily="2" charset="2"/>
              <a:buChar char="§"/>
            </a:pPr>
            <a:r>
              <a:rPr lang="de-DE" sz="1400" dirty="0">
                <a:solidFill>
                  <a:srgbClr val="003399"/>
                </a:solidFill>
              </a:rPr>
              <a:t>Bauroboter</a:t>
            </a:r>
          </a:p>
          <a:p>
            <a:pPr marL="285750" indent="-285750">
              <a:buFont typeface="Wingdings" panose="05000000000000000000" pitchFamily="2" charset="2"/>
              <a:buChar char="§"/>
            </a:pPr>
            <a:r>
              <a:rPr lang="de-DE" sz="1400" dirty="0">
                <a:solidFill>
                  <a:srgbClr val="003399"/>
                </a:solidFill>
              </a:rPr>
              <a:t>…</a:t>
            </a:r>
          </a:p>
        </p:txBody>
      </p:sp>
      <p:sp>
        <p:nvSpPr>
          <p:cNvPr id="14" name="Textfeld 13"/>
          <p:cNvSpPr txBox="1"/>
          <p:nvPr/>
        </p:nvSpPr>
        <p:spPr>
          <a:xfrm>
            <a:off x="5076057" y="2643758"/>
            <a:ext cx="3060700" cy="1600438"/>
          </a:xfrm>
          <a:prstGeom prst="rect">
            <a:avLst/>
          </a:prstGeom>
          <a:noFill/>
        </p:spPr>
        <p:txBody>
          <a:bodyPr wrap="square" rtlCol="0">
            <a:spAutoFit/>
          </a:bodyPr>
          <a:lstStyle/>
          <a:p>
            <a:pPr marL="285750" indent="-285750">
              <a:buFont typeface="Wingdings" panose="05000000000000000000" pitchFamily="2" charset="2"/>
              <a:buChar char="§"/>
            </a:pPr>
            <a:r>
              <a:rPr lang="de-DE" sz="1400" dirty="0">
                <a:solidFill>
                  <a:srgbClr val="003399"/>
                </a:solidFill>
              </a:rPr>
              <a:t>Software für Künstliche Intelligenz</a:t>
            </a:r>
          </a:p>
          <a:p>
            <a:pPr marL="285750" indent="-285750">
              <a:buFont typeface="Wingdings" panose="05000000000000000000" pitchFamily="2" charset="2"/>
              <a:buChar char="§"/>
            </a:pPr>
            <a:r>
              <a:rPr lang="de-DE" sz="1400" dirty="0">
                <a:solidFill>
                  <a:srgbClr val="003399"/>
                </a:solidFill>
              </a:rPr>
              <a:t>Maschinelles Lernen</a:t>
            </a:r>
          </a:p>
          <a:p>
            <a:pPr marL="285750" indent="-285750">
              <a:buFont typeface="Wingdings" panose="05000000000000000000" pitchFamily="2" charset="2"/>
              <a:buChar char="§"/>
            </a:pPr>
            <a:r>
              <a:rPr lang="de-DE" sz="1400" dirty="0">
                <a:solidFill>
                  <a:srgbClr val="003399"/>
                </a:solidFill>
              </a:rPr>
              <a:t>Cloud-Computing</a:t>
            </a:r>
          </a:p>
          <a:p>
            <a:pPr marL="285750" indent="-285750">
              <a:buFont typeface="Wingdings" panose="05000000000000000000" pitchFamily="2" charset="2"/>
              <a:buChar char="§"/>
            </a:pPr>
            <a:r>
              <a:rPr lang="de-DE" sz="1400" dirty="0">
                <a:solidFill>
                  <a:srgbClr val="003399"/>
                </a:solidFill>
              </a:rPr>
              <a:t>Erweiterte Realität</a:t>
            </a:r>
          </a:p>
          <a:p>
            <a:pPr marL="285750" indent="-285750">
              <a:buFont typeface="Wingdings" panose="05000000000000000000" pitchFamily="2" charset="2"/>
              <a:buChar char="§"/>
            </a:pPr>
            <a:r>
              <a:rPr lang="de-DE" sz="1400" dirty="0">
                <a:solidFill>
                  <a:srgbClr val="003399"/>
                </a:solidFill>
              </a:rPr>
              <a:t>Deep Learning</a:t>
            </a:r>
          </a:p>
          <a:p>
            <a:pPr marL="285750" indent="-285750">
              <a:buFont typeface="Wingdings" panose="05000000000000000000" pitchFamily="2" charset="2"/>
              <a:buChar char="§"/>
            </a:pPr>
            <a:r>
              <a:rPr lang="de-DE" sz="1400" dirty="0">
                <a:solidFill>
                  <a:srgbClr val="003399"/>
                </a:solidFill>
              </a:rPr>
              <a:t>…</a:t>
            </a:r>
          </a:p>
        </p:txBody>
      </p:sp>
      <p:sp>
        <p:nvSpPr>
          <p:cNvPr id="15" name="Textfeld 2"/>
          <p:cNvSpPr txBox="1">
            <a:spLocks noChangeArrowheads="1"/>
          </p:cNvSpPr>
          <p:nvPr/>
        </p:nvSpPr>
        <p:spPr bwMode="auto">
          <a:xfrm>
            <a:off x="1187624" y="896423"/>
            <a:ext cx="6408712" cy="954107"/>
          </a:xfrm>
          <a:prstGeom prst="rect">
            <a:avLst/>
          </a:prstGeom>
          <a:solidFill>
            <a:srgbClr val="FFFFFF"/>
          </a:solidFill>
          <a:ln w="12700">
            <a:solidFill>
              <a:srgbClr val="00499A"/>
            </a:solidFill>
            <a:miter lim="800000"/>
            <a:headEnd/>
            <a:tailEnd/>
          </a:ln>
        </p:spPr>
        <p:txBody>
          <a:bodyPr rot="0" vert="horz" wrap="square" lIns="91440" tIns="45720" rIns="91440" bIns="45720" anchor="t" anchorCtr="0">
            <a:spAutoFit/>
          </a:bodyPr>
          <a:lstStyle/>
          <a:p>
            <a:pPr algn="just">
              <a:spcBef>
                <a:spcPts val="600"/>
              </a:spcBef>
              <a:spcAft>
                <a:spcPts val="600"/>
              </a:spcAft>
            </a:pPr>
            <a:r>
              <a:rPr lang="de-DE" sz="1400" b="1" dirty="0">
                <a:solidFill>
                  <a:srgbClr val="003399"/>
                </a:solidFill>
                <a:effectLst/>
                <a:latin typeface="Arial" panose="020B0604020202020204" pitchFamily="34" charset="0"/>
                <a:ea typeface="SimSun" panose="02010600030101010101" pitchFamily="2" charset="-122"/>
                <a:cs typeface="Arial" panose="020B0604020202020204" pitchFamily="34" charset="0"/>
              </a:rPr>
              <a:t>Automatisierung bedeutet, </a:t>
            </a:r>
            <a:r>
              <a:rPr lang="de-DE"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dass ein „</a:t>
            </a:r>
            <a:r>
              <a:rPr lang="de-DE" sz="1400" i="1" dirty="0">
                <a:solidFill>
                  <a:srgbClr val="003399"/>
                </a:solidFill>
                <a:effectLst/>
                <a:latin typeface="Arial" panose="020B0604020202020204" pitchFamily="34" charset="0"/>
                <a:ea typeface="SimSun" panose="02010600030101010101" pitchFamily="2" charset="-122"/>
                <a:cs typeface="Arial" panose="020B0604020202020204" pitchFamily="34" charset="0"/>
              </a:rPr>
              <a:t>Gerät oder System, das (teilweise oder vollständig) eine Funktion erfüllt, die zuvor (teilweise oder vollständig) von einem Menschen durchgeführt wurde oder werden könnte</a:t>
            </a:r>
            <a:r>
              <a:rPr lang="de-DE"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a:t>
            </a:r>
            <a:r>
              <a:rPr lang="de-DE" sz="1400" dirty="0" err="1">
                <a:solidFill>
                  <a:srgbClr val="003399"/>
                </a:solidFill>
                <a:effectLst/>
                <a:latin typeface="Arial" panose="020B0604020202020204" pitchFamily="34" charset="0"/>
                <a:ea typeface="SimSun" panose="02010600030101010101" pitchFamily="2" charset="-122"/>
                <a:cs typeface="Arial" panose="020B0604020202020204" pitchFamily="34" charset="0"/>
              </a:rPr>
              <a:t>Parasuraman</a:t>
            </a:r>
            <a:r>
              <a:rPr lang="de-DE"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et al., 2000).</a:t>
            </a:r>
          </a:p>
        </p:txBody>
      </p:sp>
    </p:spTree>
    <p:extLst>
      <p:ext uri="{BB962C8B-B14F-4D97-AF65-F5344CB8AC3E}">
        <p14:creationId xmlns:p14="http://schemas.microsoft.com/office/powerpoint/2010/main" val="54210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123478"/>
            <a:ext cx="7559873" cy="367200"/>
          </a:xfrm>
        </p:spPr>
        <p:txBody>
          <a:bodyPr>
            <a:spAutoFit/>
          </a:bodyPr>
          <a:lstStyle/>
          <a:p>
            <a:r>
              <a:rPr lang="de-DE"/>
              <a:t>Einleitung: Begriffsbestimmungen</a:t>
            </a:r>
          </a:p>
        </p:txBody>
      </p:sp>
      <p:sp>
        <p:nvSpPr>
          <p:cNvPr id="3" name="Content Placeholder 2"/>
          <p:cNvSpPr>
            <a:spLocks noGrp="1"/>
          </p:cNvSpPr>
          <p:nvPr>
            <p:ph sz="half" idx="1"/>
          </p:nvPr>
        </p:nvSpPr>
        <p:spPr>
          <a:xfrm>
            <a:off x="472793" y="780175"/>
            <a:ext cx="7560000" cy="3701013"/>
          </a:xfrm>
        </p:spPr>
        <p:txBody>
          <a:bodyPr>
            <a:spAutoFit/>
          </a:bodyPr>
          <a:lstStyle/>
          <a:p>
            <a:pPr marL="0" indent="0">
              <a:buNone/>
            </a:pPr>
            <a:r>
              <a:rPr lang="de-DE" sz="1400" i="1" dirty="0"/>
              <a:t>Künstliche Intelligenz (KI) </a:t>
            </a:r>
            <a:r>
              <a:rPr lang="de-DE" sz="1400" b="0" i="1" dirty="0"/>
              <a:t>bezeichnet Systeme mit einem „intelligenten“ Verhalten, die ihre Umgebung analysieren und mit einem gewissen Grad an Autonomie handeln, um bestimmte Ziele zu erreichen. KI-basierte Systeme können rein softwaregestützt in einer virtuellen Umgebung arbeiten (z. B. Sprachassistenten, Bildanalysesoftware, Suchmaschinen, Sprach- und Gesichtserkennungssysteme), aber auch in Hardware-Systeme eingebettet sein (z. B. moderne Roboter, autonome Pkw, Drohnen oder Anwendungen des „Internets der Dinge“).</a:t>
            </a:r>
            <a:br>
              <a:rPr lang="de-DE" sz="1400" b="0" i="1" dirty="0"/>
            </a:br>
            <a:br>
              <a:rPr lang="de-DE" sz="1400" i="1" dirty="0"/>
            </a:br>
            <a:r>
              <a:rPr lang="de-DE" sz="1400" b="0" dirty="0"/>
              <a:t>Hochrangige Expertengruppe der EU-Kommission</a:t>
            </a:r>
            <a:r>
              <a:rPr lang="de-DE" sz="1400" b="0" i="1" dirty="0"/>
              <a:t>*</a:t>
            </a: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lgn="r">
              <a:buNone/>
            </a:pPr>
            <a:endParaRPr lang="en-GB" sz="600" u="sng" dirty="0">
              <a:hlinkClick r:id="rId2"/>
            </a:endParaRPr>
          </a:p>
          <a:p>
            <a:pPr marL="0" indent="0" algn="r">
              <a:buNone/>
            </a:pPr>
            <a:r>
              <a:rPr lang="de-DE" sz="900" u="sng" dirty="0">
                <a:hlinkClick r:id="rId2"/>
              </a:rPr>
              <a:t>*https://digital-strategy.ec.europa.eu/en/library/definition-artificial-intelligence-main-capabilities-and-scientific-disciplines</a:t>
            </a:r>
          </a:p>
        </p:txBody>
      </p:sp>
    </p:spTree>
    <p:extLst>
      <p:ext uri="{BB962C8B-B14F-4D97-AF65-F5344CB8AC3E}">
        <p14:creationId xmlns:p14="http://schemas.microsoft.com/office/powerpoint/2010/main" val="17439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xfrm>
            <a:off x="395536" y="135000"/>
            <a:ext cx="7559873" cy="367200"/>
          </a:xfrm>
          <a:prstGeom prst="rect">
            <a:avLst/>
          </a:prstGeom>
        </p:spPr>
        <p:txBody>
          <a:bodyPr>
            <a:spAutoFit/>
          </a:bodyPr>
          <a:lstStyle/>
          <a:p>
            <a:pPr lvl="1"/>
            <a:r>
              <a:rPr lang="de-DE" b="1"/>
              <a:t>Methodik: L</a:t>
            </a:r>
            <a:r>
              <a:rPr lang="de-DE" b="1">
                <a:sym typeface="Arial"/>
              </a:rPr>
              <a:t>iteraturrecherche</a:t>
            </a:r>
          </a:p>
        </p:txBody>
      </p:sp>
      <p:pic>
        <p:nvPicPr>
          <p:cNvPr id="5" name="Picture 4">
            <a:extLst>
              <a:ext uri="{FF2B5EF4-FFF2-40B4-BE49-F238E27FC236}">
                <a16:creationId xmlns:a16="http://schemas.microsoft.com/office/drawing/2014/main" id="{75BF8B99-A436-44C0-90FE-A325AECFCA4B}"/>
              </a:ext>
            </a:extLst>
          </p:cNvPr>
          <p:cNvPicPr>
            <a:picLocks noChangeAspect="1"/>
          </p:cNvPicPr>
          <p:nvPr/>
        </p:nvPicPr>
        <p:blipFill>
          <a:blip r:embed="rId3"/>
          <a:stretch>
            <a:fillRect/>
          </a:stretch>
        </p:blipFill>
        <p:spPr>
          <a:xfrm>
            <a:off x="1420095" y="915566"/>
            <a:ext cx="6303810" cy="3615241"/>
          </a:xfrm>
          <a:prstGeom prst="rect">
            <a:avLst/>
          </a:prstGeom>
        </p:spPr>
      </p:pic>
    </p:spTree>
    <p:extLst>
      <p:ext uri="{BB962C8B-B14F-4D97-AF65-F5344CB8AC3E}">
        <p14:creationId xmlns:p14="http://schemas.microsoft.com/office/powerpoint/2010/main" val="379253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Methodik: Aufgabenansatz</a:t>
            </a:r>
          </a:p>
        </p:txBody>
      </p:sp>
      <p:sp>
        <p:nvSpPr>
          <p:cNvPr id="3" name="Content Placeholder 2"/>
          <p:cNvSpPr>
            <a:spLocks noGrp="1"/>
          </p:cNvSpPr>
          <p:nvPr>
            <p:ph sz="half" idx="1"/>
          </p:nvPr>
        </p:nvSpPr>
        <p:spPr>
          <a:xfrm>
            <a:off x="449874" y="843558"/>
            <a:ext cx="7560000" cy="3506088"/>
          </a:xfrm>
        </p:spPr>
        <p:txBody>
          <a:bodyPr>
            <a:spAutoFit/>
          </a:bodyPr>
          <a:lstStyle/>
          <a:p>
            <a:pPr marL="0" indent="0">
              <a:spcBef>
                <a:spcPts val="600"/>
              </a:spcBef>
              <a:buNone/>
            </a:pPr>
            <a:r>
              <a:rPr lang="de-DE" sz="1400" b="0" dirty="0">
                <a:solidFill>
                  <a:srgbClr val="003399"/>
                </a:solidFill>
              </a:rPr>
              <a:t>Die Fähigkeiten, Autonomie und Flexibilität der fortgeschrittenen Robotik und der intelligenten IKT werden stetig erweitert.</a:t>
            </a:r>
          </a:p>
          <a:p>
            <a:pPr lvl="3">
              <a:spcBef>
                <a:spcPts val="600"/>
              </a:spcBef>
              <a:buFont typeface="Wingdings" panose="05000000000000000000" pitchFamily="2" charset="2"/>
              <a:buChar char="§"/>
            </a:pPr>
            <a:r>
              <a:rPr lang="de-DE" sz="1400" dirty="0">
                <a:solidFill>
                  <a:srgbClr val="003399"/>
                </a:solidFill>
              </a:rPr>
              <a:t>Die Analyse der Technologie allein würde </a:t>
            </a:r>
            <a:r>
              <a:rPr lang="de-DE" sz="1400" dirty="0" err="1">
                <a:solidFill>
                  <a:srgbClr val="003399"/>
                </a:solidFill>
              </a:rPr>
              <a:t>würde</a:t>
            </a:r>
            <a:r>
              <a:rPr lang="de-DE" sz="1400" dirty="0">
                <a:solidFill>
                  <a:srgbClr val="003399"/>
                </a:solidFill>
              </a:rPr>
              <a:t> ein tieferes Verständnis des Anwendungsbereichs und der Auswirkungen der Technologie nicht ermöglichen.</a:t>
            </a:r>
          </a:p>
          <a:p>
            <a:pPr marL="0" indent="0">
              <a:buNone/>
            </a:pPr>
            <a:endParaRPr lang="en-US" sz="1400" dirty="0">
              <a:solidFill>
                <a:srgbClr val="003399"/>
              </a:solidFill>
            </a:endParaRPr>
          </a:p>
          <a:p>
            <a:pPr marL="0" indent="0">
              <a:spcBef>
                <a:spcPts val="0"/>
              </a:spcBef>
              <a:buNone/>
            </a:pPr>
            <a:r>
              <a:rPr lang="de-DE" sz="1400" b="0" dirty="0">
                <a:solidFill>
                  <a:srgbClr val="003399"/>
                </a:solidFill>
              </a:rPr>
              <a:t>„</a:t>
            </a:r>
            <a:r>
              <a:rPr lang="de-DE" sz="1400" b="0" i="1" dirty="0">
                <a:solidFill>
                  <a:srgbClr val="003399"/>
                </a:solidFill>
              </a:rPr>
              <a:t>Aufgaben sind eine bessere Analyseeinheit, wenn es darum geht, die Auswirkungen des Automatisierungspotenzials zu untersuchen. Der Aufgabenansatz ermöglicht ein differenzierteres und detaillierteres Verständnis dafür, welche spezifischen Aspekte menschlicher Arbeit leichter automatisiert werden können. </a:t>
            </a:r>
          </a:p>
          <a:p>
            <a:pPr marL="0" indent="0">
              <a:spcBef>
                <a:spcPts val="0"/>
              </a:spcBef>
              <a:buNone/>
            </a:pPr>
            <a:r>
              <a:rPr lang="de-DE" sz="1400" b="0" dirty="0">
                <a:solidFill>
                  <a:srgbClr val="003399"/>
                </a:solidFill>
              </a:rPr>
              <a:t>(</a:t>
            </a:r>
            <a:r>
              <a:rPr lang="de-DE" sz="1400" b="0" dirty="0" err="1">
                <a:solidFill>
                  <a:srgbClr val="003399"/>
                </a:solidFill>
              </a:rPr>
              <a:t>Bisello</a:t>
            </a:r>
            <a:r>
              <a:rPr lang="de-DE" sz="1400" b="0" dirty="0">
                <a:solidFill>
                  <a:srgbClr val="003399"/>
                </a:solidFill>
              </a:rPr>
              <a:t> et al., 2019, S. 3).</a:t>
            </a:r>
          </a:p>
          <a:p>
            <a:pPr marL="0" indent="0">
              <a:buNone/>
            </a:pPr>
            <a:endParaRPr lang="en-GB" sz="1400" dirty="0">
              <a:solidFill>
                <a:srgbClr val="003399"/>
              </a:solidFill>
            </a:endParaRPr>
          </a:p>
          <a:p>
            <a:pPr marL="0" indent="0">
              <a:buNone/>
            </a:pPr>
            <a:r>
              <a:rPr lang="de-DE" sz="1400" b="0" dirty="0">
                <a:solidFill>
                  <a:srgbClr val="003399"/>
                </a:solidFill>
              </a:rPr>
              <a:t>Basierend auf der Literaturrecherche im Bereich einiger aufgabenbezogener Rahmenumgebungen, wurde in diesem Projekt eine spezialisierte Taxonomie für fortgeschrittene Robotik und KI-basierte Systeme geschaffen.</a:t>
            </a:r>
          </a:p>
        </p:txBody>
      </p:sp>
    </p:spTree>
    <p:extLst>
      <p:ext uri="{BB962C8B-B14F-4D97-AF65-F5344CB8AC3E}">
        <p14:creationId xmlns:p14="http://schemas.microsoft.com/office/powerpoint/2010/main" val="15335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de-DE"/>
              <a:t>Methodik: Aufgabenansatz</a:t>
            </a:r>
          </a:p>
        </p:txBody>
      </p:sp>
      <p:sp>
        <p:nvSpPr>
          <p:cNvPr id="7" name="The narrowness of most AI technologies means it is more appropriate to talk about the automation of tasks, not occupations…"/>
          <p:cNvSpPr txBox="1">
            <a:spLocks/>
          </p:cNvSpPr>
          <p:nvPr/>
        </p:nvSpPr>
        <p:spPr>
          <a:xfrm>
            <a:off x="449874" y="843558"/>
            <a:ext cx="7560000" cy="2062103"/>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600"/>
              </a:spcBef>
              <a:spcAft>
                <a:spcPts val="600"/>
              </a:spcAft>
              <a:buNone/>
            </a:pPr>
            <a:r>
              <a:rPr lang="de-DE" sz="1400" b="0" dirty="0"/>
              <a:t>Basierend auf Literaturrecherche: Aufgaben können in </a:t>
            </a:r>
            <a:r>
              <a:rPr lang="de-DE" sz="1400" dirty="0"/>
              <a:t>objektbezogene</a:t>
            </a:r>
            <a:r>
              <a:rPr lang="de-DE" sz="1400" b="0" dirty="0"/>
              <a:t>, </a:t>
            </a:r>
            <a:r>
              <a:rPr lang="de-DE" sz="1400" dirty="0"/>
              <a:t>personenbezogene</a:t>
            </a:r>
            <a:r>
              <a:rPr lang="de-DE" sz="1400" b="0" dirty="0"/>
              <a:t> und </a:t>
            </a:r>
            <a:r>
              <a:rPr lang="de-DE" sz="1400" dirty="0"/>
              <a:t>informationsbezogene</a:t>
            </a:r>
            <a:r>
              <a:rPr lang="de-DE" sz="1400" b="0" dirty="0"/>
              <a:t> Aufgaben unterteilt werden.</a:t>
            </a:r>
          </a:p>
          <a:p>
            <a:pPr marL="0" indent="0">
              <a:spcBef>
                <a:spcPts val="600"/>
              </a:spcBef>
              <a:spcAft>
                <a:spcPts val="600"/>
              </a:spcAft>
              <a:buNone/>
            </a:pPr>
            <a:r>
              <a:rPr lang="de-DE" sz="1400" b="0" dirty="0"/>
              <a:t>Innerhalb dieser drei Kategorien können die Aufgaben darüber hinaus in physische und kognitive Aufgaben unterteilt werden.</a:t>
            </a:r>
          </a:p>
          <a:p>
            <a:pPr marL="0" indent="0">
              <a:spcBef>
                <a:spcPts val="600"/>
              </a:spcBef>
              <a:spcAft>
                <a:spcPts val="600"/>
              </a:spcAft>
              <a:buNone/>
            </a:pPr>
            <a:r>
              <a:rPr lang="de-DE" sz="1400" b="0" dirty="0"/>
              <a:t>In ihrem Arbeitskontext können Aufgaben auch vollständig oder teilweise automatisiert sein.</a:t>
            </a:r>
          </a:p>
          <a:p>
            <a:pPr marL="0" indent="0">
              <a:spcBef>
                <a:spcPts val="600"/>
              </a:spcBef>
              <a:spcAft>
                <a:spcPts val="600"/>
              </a:spcAft>
              <a:buNone/>
            </a:pPr>
            <a:r>
              <a:rPr lang="de-DE" sz="1400" b="0" dirty="0"/>
              <a:t>Mit der Automatisierung von Aufgaben durch KI-basierte System kommt eine starke Tendenz zur kognitiven Automatisierung auf.</a:t>
            </a:r>
          </a:p>
        </p:txBody>
      </p:sp>
      <p:pic>
        <p:nvPicPr>
          <p:cNvPr id="3" name="Picture 2">
            <a:extLst>
              <a:ext uri="{FF2B5EF4-FFF2-40B4-BE49-F238E27FC236}">
                <a16:creationId xmlns:a16="http://schemas.microsoft.com/office/drawing/2014/main" id="{0AA04E47-0792-47EC-A292-D23F1E7C9C5E}"/>
              </a:ext>
            </a:extLst>
          </p:cNvPr>
          <p:cNvPicPr>
            <a:picLocks noChangeAspect="1"/>
          </p:cNvPicPr>
          <p:nvPr/>
        </p:nvPicPr>
        <p:blipFill>
          <a:blip r:embed="rId2"/>
          <a:stretch>
            <a:fillRect/>
          </a:stretch>
        </p:blipFill>
        <p:spPr>
          <a:xfrm>
            <a:off x="1343888" y="2977714"/>
            <a:ext cx="6456224" cy="1719221"/>
          </a:xfrm>
          <a:prstGeom prst="rect">
            <a:avLst/>
          </a:prstGeom>
        </p:spPr>
      </p:pic>
    </p:spTree>
    <p:extLst>
      <p:ext uri="{BB962C8B-B14F-4D97-AF65-F5344CB8AC3E}">
        <p14:creationId xmlns:p14="http://schemas.microsoft.com/office/powerpoint/2010/main" val="325803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68765" y="956956"/>
            <a:ext cx="8010432" cy="3539430"/>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600"/>
              </a:spcBef>
              <a:spcAft>
                <a:spcPts val="600"/>
              </a:spcAft>
              <a:buNone/>
            </a:pPr>
            <a:r>
              <a:rPr lang="de-DE" sz="1400" b="0" dirty="0"/>
              <a:t>Neben der Aufgabe, die von KI-basierten Systemen oder durch fortgeschrittene Robotik automatisiert wird, spielen </a:t>
            </a:r>
            <a:r>
              <a:rPr lang="de-DE" sz="1400" dirty="0"/>
              <a:t>ihre Eigenschaften </a:t>
            </a:r>
            <a:r>
              <a:rPr lang="de-DE" sz="1400" b="0" dirty="0"/>
              <a:t>eine zentrale Rolle im Verständnis der Bandbreite und Auswirkungen am Arbeitsplatz.</a:t>
            </a:r>
          </a:p>
          <a:p>
            <a:pPr marL="0" indent="0">
              <a:spcBef>
                <a:spcPts val="600"/>
              </a:spcBef>
              <a:spcAft>
                <a:spcPts val="600"/>
              </a:spcAft>
              <a:buNone/>
            </a:pPr>
            <a:r>
              <a:rPr lang="de-DE" sz="1400" b="0" dirty="0"/>
              <a:t>Niveaus und Faktoren der Taxonomie:</a:t>
            </a:r>
          </a:p>
          <a:p>
            <a:pPr marL="0" indent="0">
              <a:spcBef>
                <a:spcPts val="600"/>
              </a:spcBef>
              <a:spcAft>
                <a:spcPts val="600"/>
              </a:spcAft>
              <a:buNone/>
            </a:pPr>
            <a:endParaRPr lang="en-GB" sz="1400" b="0" dirty="0"/>
          </a:p>
          <a:p>
            <a:pPr marL="0" indent="0">
              <a:spcBef>
                <a:spcPts val="600"/>
              </a:spcBef>
              <a:spcAft>
                <a:spcPts val="600"/>
              </a:spcAft>
              <a:buNone/>
            </a:pPr>
            <a:endParaRPr lang="en-GB" sz="1400" b="0" dirty="0"/>
          </a:p>
          <a:p>
            <a:pPr marL="0" indent="0">
              <a:spcBef>
                <a:spcPts val="600"/>
              </a:spcBef>
              <a:spcAft>
                <a:spcPts val="600"/>
              </a:spcAft>
              <a:buNone/>
            </a:pPr>
            <a:endParaRPr lang="en-GB" sz="1400" b="0" dirty="0"/>
          </a:p>
          <a:p>
            <a:pPr marL="0" indent="0">
              <a:spcBef>
                <a:spcPts val="600"/>
              </a:spcBef>
              <a:spcAft>
                <a:spcPts val="600"/>
              </a:spcAft>
              <a:buNone/>
            </a:pPr>
            <a:r>
              <a:rPr lang="de-DE" sz="1400" b="0" dirty="0"/>
              <a:t>Jeder dieser Faktoren besitzt mehrere Ausdrücke.</a:t>
            </a:r>
          </a:p>
          <a:p>
            <a:pPr marL="0" indent="0">
              <a:spcBef>
                <a:spcPts val="600"/>
              </a:spcBef>
              <a:spcAft>
                <a:spcPts val="600"/>
              </a:spcAft>
              <a:buNone/>
            </a:pPr>
            <a:r>
              <a:rPr lang="de-DE" sz="1400" b="0" dirty="0"/>
              <a:t>Diese Taxonomie ermöglicht uns, KI-basierte Systeme und fortgeschrittene Robotik über Jobs, Branchen und Aufgaben hinweg zu bewerten.</a:t>
            </a:r>
          </a:p>
          <a:p>
            <a:pPr marL="0" indent="0">
              <a:spcBef>
                <a:spcPts val="600"/>
              </a:spcBef>
              <a:spcAft>
                <a:spcPts val="600"/>
              </a:spcAft>
              <a:buNone/>
            </a:pPr>
            <a:r>
              <a:rPr lang="de-DE" sz="1400" b="0" dirty="0"/>
              <a:t>Die gesichtete Literatur wurde anhand der entwickelten Taxonomie eingeordnet.</a:t>
            </a:r>
          </a:p>
        </p:txBody>
      </p:sp>
      <p:sp>
        <p:nvSpPr>
          <p:cNvPr id="16" name="Rechteck 19"/>
          <p:cNvSpPr>
            <a:spLocks noChangeArrowheads="1"/>
          </p:cNvSpPr>
          <p:nvPr/>
        </p:nvSpPr>
        <p:spPr bwMode="auto">
          <a:xfrm>
            <a:off x="2014504" y="2264405"/>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Backend</a:t>
            </a:r>
            <a:b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b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(Software)</a:t>
            </a:r>
          </a:p>
        </p:txBody>
      </p:sp>
      <p:sp>
        <p:nvSpPr>
          <p:cNvPr id="17" name="Rechteck 22"/>
          <p:cNvSpPr>
            <a:spLocks noChangeArrowheads="1"/>
          </p:cNvSpPr>
          <p:nvPr/>
        </p:nvSpPr>
        <p:spPr bwMode="auto">
          <a:xfrm>
            <a:off x="774902" y="2264404"/>
            <a:ext cx="1120775" cy="667385"/>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Frontend</a:t>
            </a:r>
            <a:b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b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(Gerät)</a:t>
            </a:r>
          </a:p>
        </p:txBody>
      </p:sp>
      <p:sp>
        <p:nvSpPr>
          <p:cNvPr id="18" name="Rechteck 23"/>
          <p:cNvSpPr>
            <a:spLocks noChangeArrowheads="1"/>
          </p:cNvSpPr>
          <p:nvPr/>
        </p:nvSpPr>
        <p:spPr bwMode="auto">
          <a:xfrm>
            <a:off x="3254106" y="2264405"/>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Art der Aufgaben</a:t>
            </a:r>
          </a:p>
        </p:txBody>
      </p:sp>
      <p:sp>
        <p:nvSpPr>
          <p:cNvPr id="19" name="Rechteck 24"/>
          <p:cNvSpPr>
            <a:spLocks noChangeArrowheads="1"/>
          </p:cNvSpPr>
          <p:nvPr/>
        </p:nvSpPr>
        <p:spPr bwMode="auto">
          <a:xfrm>
            <a:off x="4518092" y="2264405"/>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Eigenschaften der Aufgaben</a:t>
            </a:r>
          </a:p>
        </p:txBody>
      </p:sp>
      <p:sp>
        <p:nvSpPr>
          <p:cNvPr id="20" name="Rechteck 26"/>
          <p:cNvSpPr>
            <a:spLocks noChangeArrowheads="1"/>
          </p:cNvSpPr>
          <p:nvPr/>
        </p:nvSpPr>
        <p:spPr bwMode="auto">
          <a:xfrm>
            <a:off x="5715669" y="2258918"/>
            <a:ext cx="1259154"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Grad der Automatisierung (teilweise/vollständig)</a:t>
            </a:r>
          </a:p>
        </p:txBody>
      </p:sp>
      <p:sp>
        <p:nvSpPr>
          <p:cNvPr id="21" name="Rechteck 29"/>
          <p:cNvSpPr>
            <a:spLocks noChangeArrowheads="1"/>
          </p:cNvSpPr>
          <p:nvPr/>
        </p:nvSpPr>
        <p:spPr bwMode="auto">
          <a:xfrm>
            <a:off x="7051625" y="2269550"/>
            <a:ext cx="1427572" cy="662240"/>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E3399"/>
                </a:solidFill>
                <a:effectLst/>
                <a:latin typeface="Arial" panose="020B0604020202020204" pitchFamily="34" charset="0"/>
                <a:cs typeface="Arial" panose="020B0604020202020204" pitchFamily="34" charset="0"/>
              </a:rPr>
              <a:t>Dimension von Sicherheit und Gesundheitsschutz bei der Arbeit</a:t>
            </a:r>
          </a:p>
        </p:txBody>
      </p:sp>
      <p:sp>
        <p:nvSpPr>
          <p:cNvPr id="11" name="Title 1"/>
          <p:cNvSpPr>
            <a:spLocks noGrp="1"/>
          </p:cNvSpPr>
          <p:nvPr>
            <p:ph type="title"/>
          </p:nvPr>
        </p:nvSpPr>
        <p:spPr>
          <a:xfrm>
            <a:off x="450002" y="135000"/>
            <a:ext cx="6601624" cy="367200"/>
          </a:xfrm>
        </p:spPr>
        <p:txBody>
          <a:bodyPr/>
          <a:lstStyle/>
          <a:p>
            <a:r>
              <a:rPr lang="de-DE" dirty="0"/>
              <a:t>Taxonomie: Prüfung KI-basierter Systeme und Sicherheit und Gesundheitsschutz bei der Arbeit</a:t>
            </a:r>
          </a:p>
        </p:txBody>
      </p:sp>
    </p:spTree>
    <p:extLst>
      <p:ext uri="{BB962C8B-B14F-4D97-AF65-F5344CB8AC3E}">
        <p14:creationId xmlns:p14="http://schemas.microsoft.com/office/powerpoint/2010/main" val="2522027546"/>
      </p:ext>
    </p:extLst>
  </p:cSld>
  <p:clrMapOvr>
    <a:masterClrMapping/>
  </p:clrMapOvr>
</p:sld>
</file>

<file path=ppt/theme/theme1.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 - Wide" id="{6085B81C-19AF-4D09-BF9B-D74C300429D8}" vid="{D0CF0565-8056-4580-9CA8-6409F6FB7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0882AE6F-7534-47E0-A143-F6021E6F1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280E20-E03D-47F1-9085-980CE8F978A5}">
  <ds:schemaRefs>
    <ds:schemaRef ds:uri="http://schemas.microsoft.com/sharepoint/v3/contenttype/forms"/>
  </ds:schemaRefs>
</ds:datastoreItem>
</file>

<file path=customXml/itemProps3.xml><?xml version="1.0" encoding="utf-8"?>
<ds:datastoreItem xmlns:ds="http://schemas.openxmlformats.org/officeDocument/2006/customXml" ds:itemID="{DD63A80B-7728-4B4C-9399-36820D095D8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976e29a-8670-4f9c-afee-c255a09d55c2"/>
    <ds:schemaRef ds:uri="80b70bcf-9351-4e71-b19f-1201847c932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EUOSHA Research - Wide</Template>
  <TotalTime>160</TotalTime>
  <Words>2678</Words>
  <Application>Microsoft Office PowerPoint</Application>
  <PresentationFormat>On-screen Show (16:9)</PresentationFormat>
  <Paragraphs>279</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Segoe UI</vt:lpstr>
      <vt:lpstr>Wingdings</vt:lpstr>
      <vt:lpstr>EUOSHA Research - Wide</vt:lpstr>
      <vt:lpstr>Fortgeschrittene Robotik, künstliche Intelligenz und Automatisierung von Aufgaben: Definitionen, Einsatzgebiete, Maßnahmen und Strategien und  Sicherheit und Gesundheit bei der Arbeit</vt:lpstr>
      <vt:lpstr>Einleitung</vt:lpstr>
      <vt:lpstr>Fortgeschrittene Robotik und KI-basierte Systeme für die Automatisierung von Aufgaben: Projektziele</vt:lpstr>
      <vt:lpstr>Einleitung: Begriffsbestimmungen</vt:lpstr>
      <vt:lpstr>Einleitung: Begriffsbestimmungen</vt:lpstr>
      <vt:lpstr>Methodik: Literaturrecherche</vt:lpstr>
      <vt:lpstr>Methodik: Aufgabenansatz</vt:lpstr>
      <vt:lpstr>Methodik: Aufgabenansatz</vt:lpstr>
      <vt:lpstr>Taxonomie: Prüfung KI-basierter Systeme und Sicherheit und Gesundheitsschutz bei der Arbeit</vt:lpstr>
      <vt:lpstr>Taxonomie für KI-gestützte Systeme und fortgeschrittene Robotik für die Automatisierung von Aufgaben</vt:lpstr>
      <vt:lpstr>Mapping der derzeitigen und möglichen Anwendungsfälle: Automatisierung kognitiver Aufgaben</vt:lpstr>
      <vt:lpstr>Mapping der Anwendungsbereiche: Verteilung der Technologien für kognitive Aufgaben</vt:lpstr>
      <vt:lpstr>Auswirkungen auf die Arbeit (Aufgaben)</vt:lpstr>
      <vt:lpstr>Mapping der derzeitigen und möglichen Anwendungsfälle: Automatisierung physischer Aufgaben</vt:lpstr>
      <vt:lpstr>Mapping der derzeitigen und möglichen Anwendungsfälle: Automatisierung physischer Aufgaben</vt:lpstr>
      <vt:lpstr>Mapping der Anwendungsbereiche: Verteilung von Technologien</vt:lpstr>
      <vt:lpstr>Auswirkungen auf die Arbeit (Aufgaben)</vt:lpstr>
      <vt:lpstr>Auswirkungen auf die Arbeit (Aufgaben)</vt:lpstr>
      <vt:lpstr>Politische Maßnahmen, Strategien und Programme</vt:lpstr>
      <vt:lpstr>Politische Maßnahmen, Strategien und Programme:   Regulierung in Europa</vt:lpstr>
      <vt:lpstr>Politische Maßnahmen, Strategien und Programme </vt:lpstr>
      <vt:lpstr>Politische Maßnahmen, Strategien und Programme</vt:lpstr>
      <vt:lpstr>Politische Maßnahmen, Strategien und Programme: Lücken und Bedarfe</vt:lpstr>
      <vt:lpstr>Politische Maßnahmen, Strategien und Programme: Nationale Ebene</vt:lpstr>
      <vt:lpstr>Politische Maßnahmen, Strategien und Programme: Nationale Ebene</vt:lpstr>
      <vt:lpstr>Politische Maßnahmen, Strategien und Programme: Nationale Ebene</vt:lpstr>
      <vt:lpstr>Politische Maßnahmen, Strategien und Programme: Nationale Ebene</vt:lpstr>
      <vt:lpstr>Politische Maßnahmen, Strategien und Programme: Lücken und Bedarfe</vt:lpstr>
      <vt:lpstr>Politische Maßnahmen, Strategien und Programme: Zusammenfassung</vt:lpstr>
      <vt:lpstr>Vielen Dank!</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OSH overview</dc:title>
  <dc:creator>CDT</dc:creator>
  <cp:lastModifiedBy>Rosario ORTIZ - PRU Assistant</cp:lastModifiedBy>
  <cp:revision>509</cp:revision>
  <cp:lastPrinted>2022-03-29T16:34:58Z</cp:lastPrinted>
  <dcterms:created xsi:type="dcterms:W3CDTF">2018-03-07T08:04:16Z</dcterms:created>
  <dcterms:modified xsi:type="dcterms:W3CDTF">2023-12-04T12:16:34Z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