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3"/>
  </p:notesMasterIdLst>
  <p:handoutMasterIdLst>
    <p:handoutMasterId r:id="rId34"/>
  </p:handoutMasterIdLst>
  <p:sldIdLst>
    <p:sldId id="292" r:id="rId2"/>
    <p:sldId id="389" r:id="rId3"/>
    <p:sldId id="353" r:id="rId4"/>
    <p:sldId id="355" r:id="rId5"/>
    <p:sldId id="390" r:id="rId6"/>
    <p:sldId id="392" r:id="rId7"/>
    <p:sldId id="360" r:id="rId8"/>
    <p:sldId id="361" r:id="rId9"/>
    <p:sldId id="362" r:id="rId10"/>
    <p:sldId id="363" r:id="rId11"/>
    <p:sldId id="364" r:id="rId12"/>
    <p:sldId id="365" r:id="rId13"/>
    <p:sldId id="391" r:id="rId14"/>
    <p:sldId id="393" r:id="rId15"/>
    <p:sldId id="366" r:id="rId16"/>
    <p:sldId id="367" r:id="rId17"/>
    <p:sldId id="368" r:id="rId18"/>
    <p:sldId id="369" r:id="rId19"/>
    <p:sldId id="370" r:id="rId20"/>
    <p:sldId id="371" r:id="rId21"/>
    <p:sldId id="373" r:id="rId22"/>
    <p:sldId id="374" r:id="rId23"/>
    <p:sldId id="375" r:id="rId24"/>
    <p:sldId id="376" r:id="rId25"/>
    <p:sldId id="377" r:id="rId26"/>
    <p:sldId id="378" r:id="rId27"/>
    <p:sldId id="379" r:id="rId28"/>
    <p:sldId id="380" r:id="rId29"/>
    <p:sldId id="381" r:id="rId30"/>
    <p:sldId id="382" r:id="rId31"/>
    <p:sldId id="351" r:id="rId32"/>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48"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715"/>
    <a:srgbClr val="ACC700"/>
    <a:srgbClr val="003399"/>
    <a:srgbClr val="FFFFFF"/>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9" autoAdjust="0"/>
    <p:restoredTop sz="87907" autoAdjust="0"/>
  </p:normalViewPr>
  <p:slideViewPr>
    <p:cSldViewPr>
      <p:cViewPr varScale="1">
        <p:scale>
          <a:sx n="152" d="100"/>
          <a:sy n="152" d="100"/>
        </p:scale>
        <p:origin x="516" y="138"/>
      </p:cViewPr>
      <p:guideLst>
        <p:guide orient="horz" pos="2754"/>
        <p:guide pos="5148"/>
        <p:guide pos="340"/>
        <p:guide orient="horz" pos="577"/>
      </p:guideLst>
    </p:cSldViewPr>
  </p:slideViewPr>
  <p:notesTextViewPr>
    <p:cViewPr>
      <p:scale>
        <a:sx n="1" d="1"/>
        <a:sy n="1" d="1"/>
      </p:scale>
      <p:origin x="0" y="0"/>
    </p:cViewPr>
  </p:notesTextViewPr>
  <p:notesViewPr>
    <p:cSldViewPr>
      <p:cViewPr varScale="1">
        <p:scale>
          <a:sx n="51" d="100"/>
          <a:sy n="51" d="100"/>
        </p:scale>
        <p:origin x="1718"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09/09/2021</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09/09/2021</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sha.europa.eu/en/publications/factsheets/87"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ircabc.europa.eu/ui/group/fea534f4-2590-4490-bca6-504782b47c79/library/341d5e56-dc0c-41ce-ba77-be660f3cf810/detai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cohs.ca/oshanswers/ergonomics/office/chair_adjusting.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wh.on.ca/newsletters/at-work/100/setting-up-temporary-home-office?utm_source=iwhnews&amp;utm_medium=email&amp;utm_campaign=iwhnews-2020-0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cohs.ca/oshanswers/ergonomics/office/vdtcolor.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cohs.ca/oshanswers/ergonomics/office/mouse/mouse_selection.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cohs.ca/oshanswers/ergonomics/lighting_general.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oshwiki.eu/wiki/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cohs.ca/oshanswers/phys_agents/thermal_comfort.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shwiki.eu/wiki/Promoting_moving_and_exercise_at_work_to_avoid_prolonged_standing_and_sitti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shwiki.eu/wiki/Recommendations_and_interventions_to_decrease_physical_inactivity_at_work"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oshwiki.eu/wiki/Promoting_moving_and_exercise_at_work_to_avoid_prolonged_standing_and_sitti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oshwiki.eu/wiki/Recommendations_and_interventions_to_decrease_physical_inactivity_at_work"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cohs.ca/oshanswers/ergonomics/office/stretching.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oshwiki.eu/wiki/Recommendations_and_interventions_to_decrease_physical_inactivity_at_work" TargetMode="External"/><Relationship Id="rId4" Type="http://schemas.openxmlformats.org/officeDocument/2006/relationships/hyperlink" Target="https://oshwiki.eu/wiki/Promoting_moving_and_exercise_at_work_to_avoid_prolonged_standing_and_sitting"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oshwiki.eu/wiki/Work-life_balance_%E2%80%93_Managing_the_interface_between_family_and_working_lif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publications/e-fact-33-risk-assessment-teleworkers/view"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osha.europa.eu/en/publications/body-and-hazard-mapping-prevention-musculoskeletal-disorders-msd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wiki.eu/wiki/Risk_factors_for_musculoskeletal_disorders_development:_hand-arm_tasks,_repetitive_wor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sk-SK" sz="1200">
                <a:latin typeface="Calibri" panose="020F0502020204030204" pitchFamily="34" charset="0"/>
                <a:cs typeface="Calibri" panose="020F0502020204030204" pitchFamily="34" charset="0"/>
              </a:rPr>
              <a:t>Tipy v tomto dokumente PPT predstavujú príklady osvedčených postupov určené sú hlavne pracovníkov na diaľku. Nie sú nevyhnutne povinné ani relevantné pre všetkých pracovníkov vykonávajúcich teleprácu. Ich relevantnosť bude závisieť od špecifík každého pracovníka vykonávajúceho teleprácu/domáceho pracovného prostredia na teleprácu/podniku a od výsledkov posúdenia rizík.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DD4C7-C698-4A80-B76C-A9FD890196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265508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a:t>
            </a:r>
            <a:r>
              <a:rPr lang="fr-FR" sz="1200" kern="1200" dirty="0">
                <a:solidFill>
                  <a:schemeClr val="tx1"/>
                </a:solidFill>
                <a:effectLst/>
                <a:latin typeface="+mn-lt"/>
                <a:ea typeface="+mn-ea"/>
                <a:cs typeface="+mn-cs"/>
              </a:rPr>
              <a:t>Psychosocial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risk</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factors</a:t>
            </a:r>
            <a:r>
              <a:rPr lang="fr-FR" sz="1200" kern="1200" baseline="0" dirty="0">
                <a:solidFill>
                  <a:schemeClr val="tx1"/>
                </a:solidFill>
                <a:effectLst/>
                <a:latin typeface="+mn-lt"/>
                <a:ea typeface="+mn-ea"/>
                <a:cs typeface="+mn-cs"/>
              </a:rPr>
              <a:t> for </a:t>
            </a:r>
            <a:r>
              <a:rPr lang="fr-FR" sz="1200" kern="1200" baseline="0" dirty="0" err="1">
                <a:solidFill>
                  <a:schemeClr val="tx1"/>
                </a:solidFill>
                <a:effectLst/>
                <a:latin typeface="+mn-lt"/>
                <a:ea typeface="+mn-ea"/>
                <a:cs typeface="+mn-cs"/>
              </a:rPr>
              <a:t>musculoskeletal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disorders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https://oshwiki.eu/wiki/Psychosocial_risk_factors_for_musculoskeletal_disorders_(MSDs)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3697619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2625190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Workforce diversity and risk assessment:</a:t>
            </a:r>
            <a:r>
              <a:rPr lang="en-US" baseline="0" dirty="0">
                <a:solidFill>
                  <a:schemeClr val="bg1"/>
                </a:solidFill>
              </a:rPr>
              <a:t> ensuring everyone is covered. Summary of an Agency report. Facts 87.</a:t>
            </a:r>
            <a:r>
              <a:rPr lang="en-US" dirty="0">
                <a:solidFill>
                  <a:schemeClr val="bg1"/>
                </a:solidFill>
              </a:rPr>
              <a:t> </a:t>
            </a:r>
            <a:r>
              <a:rPr lang="da-DK" sz="1200" b="0" u="sng" kern="1200" dirty="0">
                <a:solidFill>
                  <a:schemeClr val="tx1"/>
                </a:solidFill>
                <a:effectLst/>
                <a:latin typeface="+mn-lt"/>
                <a:ea typeface="+mn-ea"/>
                <a:cs typeface="+mn-cs"/>
                <a:hlinkClick r:id="rId3"/>
              </a:rPr>
              <a:t>https://osha.europa.eu/en/publications/factsheets/87</a:t>
            </a:r>
            <a:endParaRPr lang="da-DK" sz="1200" b="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SLIC –  Senior</a:t>
            </a:r>
            <a:r>
              <a:rPr lang="en-US" baseline="0" dirty="0">
                <a:solidFill>
                  <a:schemeClr val="bg1"/>
                </a:solidFill>
              </a:rPr>
              <a:t> </a:t>
            </a:r>
            <a:r>
              <a:rPr lang="en-US" baseline="0" dirty="0" err="1">
                <a:solidFill>
                  <a:schemeClr val="bg1"/>
                </a:solidFill>
              </a:rPr>
              <a:t>Labour</a:t>
            </a:r>
            <a:r>
              <a:rPr lang="en-US" baseline="0" dirty="0">
                <a:solidFill>
                  <a:schemeClr val="bg1"/>
                </a:solidFill>
              </a:rPr>
              <a:t> Inspectors´ Committee. Principles for </a:t>
            </a:r>
            <a:r>
              <a:rPr lang="en-US" baseline="0" dirty="0" err="1">
                <a:solidFill>
                  <a:schemeClr val="bg1"/>
                </a:solidFill>
              </a:rPr>
              <a:t>Labour</a:t>
            </a:r>
            <a:r>
              <a:rPr lang="en-US" baseline="0" dirty="0">
                <a:solidFill>
                  <a:schemeClr val="bg1"/>
                </a:solidFill>
              </a:rPr>
              <a:t> Inspectors. With Regard to Diversity-Sensitive Risk Assessment, Particularly as regards Age, Gender and other demographic characteristics. Non-binding publication for EU </a:t>
            </a:r>
            <a:r>
              <a:rPr lang="en-US" baseline="0" dirty="0" err="1">
                <a:solidFill>
                  <a:schemeClr val="bg1"/>
                </a:solidFill>
              </a:rPr>
              <a:t>Labour</a:t>
            </a:r>
            <a:r>
              <a:rPr lang="en-US" baseline="0" dirty="0">
                <a:solidFill>
                  <a:schemeClr val="bg1"/>
                </a:solidFill>
              </a:rPr>
              <a:t> Inspectors.</a:t>
            </a:r>
            <a:endParaRPr lang="en-GB" sz="1200" u="none" kern="1200" baseline="0" dirty="0">
              <a:solidFill>
                <a:schemeClr val="tx1"/>
              </a:solidFill>
              <a:effectLst/>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4"/>
              </a:rPr>
              <a:t>https://circabc.europa.eu/ui/group/fea534f4-2590-4490-bca6-504782b47c79/library/341d5e56-dc0c-41ce-ba77-be660f3cf810/details</a:t>
            </a:r>
            <a:r>
              <a:rPr lang="en-GB" sz="1200" kern="1200" dirty="0">
                <a:solidFill>
                  <a:schemeClr val="tx1"/>
                </a:solidFill>
                <a:effectLst/>
                <a:latin typeface="+mn-lt"/>
                <a:ea typeface="+mn-ea"/>
                <a:cs typeface="+mn-cs"/>
              </a:rPr>
              <a:t> </a:t>
            </a:r>
          </a:p>
          <a:p>
            <a:r>
              <a:rPr lang="en-US" dirty="0">
                <a:solidFill>
                  <a:schemeClr val="bg1"/>
                </a:solidFill>
              </a:rPr>
              <a:t>EU-OSHA – European Agency for Safety and Health at Work. Including gender issues in risk assessment. Facts 43. </a:t>
            </a:r>
            <a:r>
              <a:rPr lang="da-DK" sz="1200" kern="1200" dirty="0">
                <a:solidFill>
                  <a:schemeClr val="tx1"/>
                </a:solidFill>
                <a:effectLst/>
                <a:latin typeface="+mn-lt"/>
                <a:ea typeface="+mn-ea"/>
                <a:cs typeface="+mn-cs"/>
              </a:rPr>
              <a:t>https://osha.europa.eu/en/publications/factsheet-43-including-gender-issues-risk-assessment</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417537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15</a:t>
            </a:fld>
            <a:endParaRPr lang="en-GB"/>
          </a:p>
        </p:txBody>
      </p:sp>
    </p:spTree>
    <p:extLst>
      <p:ext uri="{BB962C8B-B14F-4D97-AF65-F5344CB8AC3E}">
        <p14:creationId xmlns:p14="http://schemas.microsoft.com/office/powerpoint/2010/main" val="275127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 Fact Sheets: How to Adjust Office Chairs. </a:t>
            </a:r>
            <a:r>
              <a:rPr lang="en-GB" sz="1200" u="sng" dirty="0">
                <a:hlinkClick r:id="rId3"/>
              </a:rPr>
              <a:t>https://www.ccohs.ca/oshanswers/ergonomics/office/chair_adjusting.html</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Institute for Work &amp; Health. Setting up a temporary home office. </a:t>
            </a:r>
            <a:r>
              <a:rPr lang="en-GB" sz="1200" u="sng" dirty="0">
                <a:hlinkClick r:id="rId4"/>
              </a:rPr>
              <a:t>https://www.iwh.on.ca/newsletters/at-work/100/setting-up-temporary-home-office?utm_source=iwhnews&amp;utm_medium=email&amp;utm_campaign=iwhnews-2020-04</a:t>
            </a:r>
            <a:r>
              <a:rPr lang="en-GB"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386713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50003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Canadian Centre for Occupational Health and Safety. OSH Answers Fact Sheets. Computer Monitors and Display Colours.  </a:t>
            </a:r>
            <a:r>
              <a:rPr lang="en-GB" sz="1200" u="sng" kern="1200" dirty="0">
                <a:solidFill>
                  <a:schemeClr val="tx1"/>
                </a:solidFill>
                <a:effectLst/>
                <a:latin typeface="+mn-lt"/>
                <a:ea typeface="+mn-ea"/>
                <a:cs typeface="+mn-cs"/>
                <a:hlinkClick r:id="rId3"/>
              </a:rPr>
              <a:t>https://www.ccohs.ca/oshanswers/ergonomics/office/vdtcolor.html</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19242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Canadian Centre for Occupational Health and Safety. OSH Answers Fact Sheets. Computer Mouse – Selection and Use. </a:t>
            </a:r>
            <a:r>
              <a:rPr lang="en-GB" sz="1200" u="sng" kern="1200" dirty="0">
                <a:solidFill>
                  <a:schemeClr val="tx1"/>
                </a:solidFill>
                <a:effectLst/>
                <a:latin typeface="+mn-lt"/>
                <a:ea typeface="+mn-ea"/>
                <a:cs typeface="+mn-cs"/>
                <a:hlinkClick r:id="rId3"/>
              </a:rPr>
              <a:t>https://www.ccohs.ca/oshanswers/ergonomics/office/mouse/mouse_selection.html</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81809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334452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Canadian Centre for Occupational Health and Safety. OSH Answers Fact Sheets. Lighting Ergonomics – General. </a:t>
            </a:r>
            <a:r>
              <a:rPr lang="en-GB" sz="1200" u="sng" dirty="0">
                <a:hlinkClick r:id="rId3"/>
              </a:rPr>
              <a:t>https://www.ccohs.ca/oshanswers/ergonomics/lighting_general.html</a:t>
            </a:r>
            <a:r>
              <a:rPr lang="en-GB" sz="1200" dirty="0"/>
              <a:t>. </a:t>
            </a:r>
          </a:p>
          <a:p>
            <a:r>
              <a:rPr lang="en-US" dirty="0">
                <a:solidFill>
                  <a:schemeClr val="bg1"/>
                </a:solidFill>
              </a:rPr>
              <a:t>EU-OSHA – European Agency for Safety and Health at Work,</a:t>
            </a:r>
            <a:r>
              <a:rPr lang="en-GB" sz="1200" dirty="0"/>
              <a:t> Lighting. </a:t>
            </a:r>
            <a:r>
              <a:rPr lang="fr-FR" sz="1200" u="sng" dirty="0">
                <a:hlinkClick r:id="rId4"/>
              </a:rPr>
              <a:t>https://oshwiki.eu/wiki/Lighting</a:t>
            </a:r>
            <a:r>
              <a:rPr lang="en-GB" sz="1200"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21</a:t>
            </a:fld>
            <a:endParaRPr lang="en-GB"/>
          </a:p>
        </p:txBody>
      </p:sp>
    </p:spTree>
    <p:extLst>
      <p:ext uri="{BB962C8B-B14F-4D97-AF65-F5344CB8AC3E}">
        <p14:creationId xmlns:p14="http://schemas.microsoft.com/office/powerpoint/2010/main" val="291157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dirty="0"/>
          </a:p>
        </p:txBody>
      </p:sp>
    </p:spTree>
    <p:extLst>
      <p:ext uri="{BB962C8B-B14F-4D97-AF65-F5344CB8AC3E}">
        <p14:creationId xmlns:p14="http://schemas.microsoft.com/office/powerpoint/2010/main" val="25656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Answers Fact Sheets. Thermal Comfort for Office Work. </a:t>
            </a:r>
            <a:r>
              <a:rPr lang="en-GB" sz="1200" u="sng" dirty="0">
                <a:hlinkClick r:id="rId3"/>
              </a:rPr>
              <a:t>https://www.ccohs.ca/oshanswers/phys_agents/thermal_comfort.html</a:t>
            </a:r>
            <a:r>
              <a:rPr lang="en-GB" sz="1200"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4229342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2022841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3"/>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en-GB" sz="1200" baseline="0" dirty="0"/>
              <a:t> </a:t>
            </a:r>
            <a:r>
              <a:rPr lang="fr-FR" sz="1200" u="sng" kern="1200" dirty="0">
                <a:solidFill>
                  <a:schemeClr val="tx1"/>
                </a:solidFill>
                <a:effectLst/>
                <a:latin typeface="+mn-lt"/>
                <a:ea typeface="+mn-ea"/>
                <a:cs typeface="+mn-cs"/>
                <a:hlinkClick r:id="rId4"/>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4033651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3"/>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fr-FR" sz="1200" u="sng" kern="1200" dirty="0">
                <a:solidFill>
                  <a:schemeClr val="tx1"/>
                </a:solidFill>
                <a:effectLst/>
                <a:latin typeface="+mn-lt"/>
                <a:ea typeface="+mn-ea"/>
                <a:cs typeface="+mn-cs"/>
                <a:hlinkClick r:id="rId4"/>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2636576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Canadian Centre for Occupational Health and Safety. OSH Answers Fact Sheets. Stretching – At the Workstation. </a:t>
            </a:r>
            <a:r>
              <a:rPr lang="en-GB" sz="1200" u="sng" dirty="0">
                <a:hlinkClick r:id="rId3"/>
              </a:rPr>
              <a:t>https://www.ccohs.ca/oshanswers/ergonomics/office/stretching.html</a:t>
            </a:r>
            <a:r>
              <a:rPr lang="en-GB" sz="1200" dirty="0"/>
              <a:t>.</a:t>
            </a:r>
          </a:p>
          <a:p>
            <a:r>
              <a:rPr lang="en-US" dirty="0">
                <a:solidFill>
                  <a:schemeClr val="bg1"/>
                </a:solidFill>
              </a:rPr>
              <a:t>EU-OSHA – European Agency for Safety and Health at Work.</a:t>
            </a:r>
            <a:r>
              <a:rPr lang="en-US" baseline="0" dirty="0">
                <a:solidFill>
                  <a:schemeClr val="bg1"/>
                </a:solidFill>
              </a:rPr>
              <a:t> </a:t>
            </a:r>
            <a:r>
              <a:rPr lang="en-GB" sz="1200" dirty="0"/>
              <a:t>Promoting moving and exercise at work to avoid prolonged standing and sitting. </a:t>
            </a:r>
            <a:r>
              <a:rPr lang="fr-FR" sz="1200" u="sng" kern="1200" dirty="0">
                <a:solidFill>
                  <a:schemeClr val="tx1"/>
                </a:solidFill>
                <a:effectLst/>
                <a:latin typeface="+mn-lt"/>
                <a:ea typeface="+mn-ea"/>
                <a:cs typeface="+mn-cs"/>
                <a:hlinkClick r:id="rId4"/>
              </a:rPr>
              <a:t>https://oshwiki.eu/wiki/Promoting_moving_and_exercise_at_work_to_avoid_prolonged_standing_and_sitting</a:t>
            </a:r>
            <a:r>
              <a:rPr lang="fr-FR" sz="120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EU-OSHA – European Agency for Safety and Health at Work.</a:t>
            </a:r>
            <a:r>
              <a:rPr lang="en-US" baseline="0" dirty="0">
                <a:solidFill>
                  <a:schemeClr val="bg1"/>
                </a:solidFill>
              </a:rPr>
              <a:t> </a:t>
            </a:r>
            <a:r>
              <a:rPr lang="en-GB" sz="1200" dirty="0"/>
              <a:t>Recommendations</a:t>
            </a:r>
            <a:r>
              <a:rPr lang="en-GB" sz="1200" baseline="0" dirty="0"/>
              <a:t> and interventions to decrease physical inactivity at work</a:t>
            </a:r>
            <a:r>
              <a:rPr lang="en-GB" sz="1200" dirty="0"/>
              <a:t>. </a:t>
            </a:r>
            <a:r>
              <a:rPr lang="fr-FR" sz="1200" u="sng" kern="1200" dirty="0">
                <a:solidFill>
                  <a:schemeClr val="tx1"/>
                </a:solidFill>
                <a:effectLst/>
                <a:latin typeface="+mn-lt"/>
                <a:ea typeface="+mn-ea"/>
                <a:cs typeface="+mn-cs"/>
                <a:hlinkClick r:id="rId5"/>
              </a:rPr>
              <a:t>https://oshwiki.eu/wiki/Recommendations_and_interventions_to_decrease_physical_inactivity_at_work</a:t>
            </a:r>
            <a:r>
              <a:rPr lang="fr-FR"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67366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Work-life balance – Managing the interface between family and working life. </a:t>
            </a:r>
            <a:r>
              <a:rPr lang="en-GB" dirty="0"/>
              <a:t> </a:t>
            </a:r>
            <a:r>
              <a:rPr lang="fr-FR" u="sng" dirty="0">
                <a:hlinkClick r:id="rId3"/>
              </a:rPr>
              <a:t>https://oshwiki.eu/wiki/Work-life_balance_%E2%80%93_Managing_the_interface_between_family_and_working_life</a:t>
            </a:r>
            <a:r>
              <a:rPr lang="en-GB" dirty="0"/>
              <a:t>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27</a:t>
            </a:fld>
            <a:endParaRPr lang="en-GB"/>
          </a:p>
        </p:txBody>
      </p:sp>
    </p:spTree>
    <p:extLst>
      <p:ext uri="{BB962C8B-B14F-4D97-AF65-F5344CB8AC3E}">
        <p14:creationId xmlns:p14="http://schemas.microsoft.com/office/powerpoint/2010/main" val="302289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28</a:t>
            </a:fld>
            <a:endParaRPr lang="en-GB"/>
          </a:p>
        </p:txBody>
      </p:sp>
    </p:spTree>
    <p:extLst>
      <p:ext uri="{BB962C8B-B14F-4D97-AF65-F5344CB8AC3E}">
        <p14:creationId xmlns:p14="http://schemas.microsoft.com/office/powerpoint/2010/main" val="364357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29</a:t>
            </a:fld>
            <a:endParaRPr lang="en-GB"/>
          </a:p>
        </p:txBody>
      </p:sp>
    </p:spTree>
    <p:extLst>
      <p:ext uri="{BB962C8B-B14F-4D97-AF65-F5344CB8AC3E}">
        <p14:creationId xmlns:p14="http://schemas.microsoft.com/office/powerpoint/2010/main" val="2634071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30</a:t>
            </a:fld>
            <a:endParaRPr lang="en-GB"/>
          </a:p>
        </p:txBody>
      </p:sp>
    </p:spTree>
    <p:extLst>
      <p:ext uri="{BB962C8B-B14F-4D97-AF65-F5344CB8AC3E}">
        <p14:creationId xmlns:p14="http://schemas.microsoft.com/office/powerpoint/2010/main" val="486266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t-IT" sz="1200" b="0" dirty="0">
                <a:solidFill>
                  <a:srgbClr val="ACC700"/>
                </a:solidFill>
              </a:rPr>
              <a:t>© European Agency for Safety and Health at Work, 2020</a:t>
            </a:r>
          </a:p>
          <a:p>
            <a:pPr marL="0" indent="0">
              <a:buNone/>
            </a:pPr>
            <a:r>
              <a:rPr lang="it-IT" sz="1200" b="0" dirty="0">
                <a:solidFill>
                  <a:srgbClr val="ACC700"/>
                </a:solidFill>
              </a:rPr>
              <a:t>Reproduction is authorised provided the source is acknowledged.</a:t>
            </a:r>
          </a:p>
          <a:p>
            <a:pPr marL="0" indent="0">
              <a:buNone/>
            </a:pPr>
            <a:r>
              <a:rPr lang="it-IT" sz="1200" b="0" dirty="0">
                <a:solidFill>
                  <a:srgbClr val="ACC700"/>
                </a:solidFill>
              </a:rPr>
              <a:t>For any use or reproduction of photos or other material that is not under the copyright of EU-OSHA, permission must be sought directly from the copyright holders.</a:t>
            </a:r>
          </a:p>
          <a:p>
            <a:endParaRPr lang="fr-FR" dirty="0"/>
          </a:p>
        </p:txBody>
      </p:sp>
      <p:sp>
        <p:nvSpPr>
          <p:cNvPr id="4" name="Slide Number Placeholder 3"/>
          <p:cNvSpPr>
            <a:spLocks noGrp="1"/>
          </p:cNvSpPr>
          <p:nvPr>
            <p:ph type="sldNum" sz="quarter" idx="10"/>
          </p:nvPr>
        </p:nvSpPr>
        <p:spPr/>
        <p:txBody>
          <a:bodyPr/>
          <a:lstStyle/>
          <a:p>
            <a:fld id="{493DD4C7-C698-4A80-B76C-A9FD89019653}" type="slidenum">
              <a:rPr lang="en-GB" smtClean="0"/>
              <a:t>31</a:t>
            </a:fld>
            <a:endParaRPr lang="en-GB"/>
          </a:p>
        </p:txBody>
      </p:sp>
    </p:spTree>
    <p:extLst>
      <p:ext uri="{BB962C8B-B14F-4D97-AF65-F5344CB8AC3E}">
        <p14:creationId xmlns:p14="http://schemas.microsoft.com/office/powerpoint/2010/main" val="19862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a:t>
            </a:r>
            <a:r>
              <a:rPr lang="es-ES" dirty="0" err="1"/>
              <a:t>Practical</a:t>
            </a:r>
            <a:r>
              <a:rPr lang="es-ES" dirty="0"/>
              <a:t> </a:t>
            </a:r>
            <a:r>
              <a:rPr lang="es-ES" dirty="0" err="1"/>
              <a:t>tools</a:t>
            </a:r>
            <a:r>
              <a:rPr lang="es-ES" dirty="0"/>
              <a:t> and </a:t>
            </a:r>
            <a:r>
              <a:rPr lang="es-ES" dirty="0" err="1"/>
              <a:t>guidance</a:t>
            </a:r>
            <a:r>
              <a:rPr lang="es-ES" dirty="0"/>
              <a:t> </a:t>
            </a:r>
            <a:r>
              <a:rPr lang="es-ES" dirty="0" err="1"/>
              <a:t>MSDs</a:t>
            </a:r>
            <a:r>
              <a:rPr lang="es-ES" dirty="0"/>
              <a:t> </a:t>
            </a:r>
            <a:r>
              <a:rPr lang="es-ES" dirty="0" err="1"/>
              <a:t>database</a:t>
            </a:r>
            <a:r>
              <a:rPr lang="es-ES" dirty="0"/>
              <a:t>. </a:t>
            </a:r>
            <a:r>
              <a:rPr lang="es-ES" dirty="0" err="1"/>
              <a:t>Teleworking</a:t>
            </a:r>
            <a:r>
              <a:rPr lang="es-ES" dirty="0"/>
              <a:t> </a:t>
            </a:r>
            <a:r>
              <a:rPr lang="es-ES" dirty="0" err="1"/>
              <a:t>resources</a:t>
            </a:r>
            <a:r>
              <a:rPr lang="es-ES" dirty="0"/>
              <a:t>. </a:t>
            </a:r>
            <a:r>
              <a:rPr lang="es-ES" baseline="0" dirty="0"/>
              <a:t>https://healthy-workplaces.eu/en/tools-and-publications/practical-tools?f%5B0%5D=field_msd_priority_area%3A4986</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3</a:t>
            </a:fld>
            <a:endParaRPr lang="en-GB"/>
          </a:p>
        </p:txBody>
      </p:sp>
    </p:spTree>
    <p:extLst>
      <p:ext uri="{BB962C8B-B14F-4D97-AF65-F5344CB8AC3E}">
        <p14:creationId xmlns:p14="http://schemas.microsoft.com/office/powerpoint/2010/main" val="40518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60510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Musculoskeletal</a:t>
            </a:r>
            <a:r>
              <a:rPr lang="en-US" baseline="0" dirty="0">
                <a:solidFill>
                  <a:schemeClr val="bg1"/>
                </a:solidFill>
              </a:rPr>
              <a:t> disorders and telework. https://oshwiki.eu/wiki/Musculoskeletal_disorders_and_telework </a:t>
            </a:r>
            <a:endParaRPr lang="en-US" dirty="0">
              <a:solidFill>
                <a:schemeClr val="bg1"/>
              </a:solidFill>
            </a:endParaRPr>
          </a:p>
          <a:p>
            <a:r>
              <a:rPr lang="en-US" dirty="0">
                <a:solidFill>
                  <a:schemeClr val="bg1"/>
                </a:solidFill>
              </a:rPr>
              <a:t>EU-OSHA – European Agency for Safety and Health at Work. </a:t>
            </a:r>
            <a:r>
              <a:rPr lang="en-GB" dirty="0">
                <a:solidFill>
                  <a:schemeClr val="bg1"/>
                </a:solidFill>
              </a:rPr>
              <a:t>E-fact 33 Risk assessment for teleworkers. </a:t>
            </a:r>
            <a:r>
              <a:rPr lang="en-GB" baseline="0" dirty="0">
                <a:solidFill>
                  <a:schemeClr val="bg1"/>
                </a:solidFill>
              </a:rPr>
              <a:t> </a:t>
            </a:r>
            <a:r>
              <a:rPr lang="en-GB" u="sng" dirty="0">
                <a:hlinkClick r:id="rId3"/>
              </a:rPr>
              <a:t>https://osha.europa.eu/en/publications/e-fact-33-risk-assessment-teleworkers/view</a:t>
            </a:r>
            <a:r>
              <a:rPr lang="en-GB" dirty="0"/>
              <a:t>. </a:t>
            </a:r>
          </a:p>
          <a:p>
            <a:r>
              <a:rPr lang="en-US" dirty="0">
                <a:solidFill>
                  <a:schemeClr val="bg1"/>
                </a:solidFill>
              </a:rPr>
              <a:t>EU-OSHA – European Agency for Safety and Health at Work. </a:t>
            </a:r>
            <a:r>
              <a:rPr lang="en-GB" dirty="0">
                <a:solidFill>
                  <a:schemeClr val="bg1"/>
                </a:solidFill>
              </a:rPr>
              <a:t>Body and Hazard mapping in prevention of musculoskeletal disorders (MSDs). </a:t>
            </a:r>
            <a:r>
              <a:rPr lang="en-GB" u="sng" dirty="0">
                <a:hlinkClick r:id="rId4"/>
              </a:rPr>
              <a:t>https://osha.europa.eu/en/publications/body-and-hazard-mapping-prevention-musculoskeletal-disorders-msds</a:t>
            </a:r>
            <a:r>
              <a:rPr lang="en-GB" dirty="0"/>
              <a:t>.</a:t>
            </a:r>
          </a:p>
          <a:p>
            <a:r>
              <a:rPr lang="en-US" dirty="0">
                <a:solidFill>
                  <a:schemeClr val="bg1"/>
                </a:solidFill>
              </a:rPr>
              <a:t>EU-OSHA – European Agency for Safety and Health at Work. Risk Assessment for Musculoskeletal Disorders (MSDs). https://osha.europa.eu/sites/default/files/publications/documents/HWC20-22_RA-MSDs.pptx  </a:t>
            </a:r>
          </a:p>
          <a:p>
            <a:r>
              <a:rPr lang="en-US" dirty="0">
                <a:solidFill>
                  <a:schemeClr val="bg1"/>
                </a:solidFill>
              </a:rPr>
              <a:t>EU-OSHA – European Agency for Safety and Health at Work. Introduction to Musculoskeletal Disorders (MSDs) prevention</a:t>
            </a:r>
            <a:r>
              <a:rPr lang="en-US" baseline="0" dirty="0">
                <a:solidFill>
                  <a:schemeClr val="bg1"/>
                </a:solidFill>
              </a:rPr>
              <a:t>. https://osha.europa.eu/sites/default/files/publications/documents/HWC20-22_IntroductiontoMSDsprevention.pptx </a:t>
            </a:r>
          </a:p>
          <a:p>
            <a:r>
              <a:rPr lang="en-GB" dirty="0"/>
              <a:t>EU-OSHA</a:t>
            </a:r>
            <a:r>
              <a:rPr lang="en-GB" baseline="0" dirty="0"/>
              <a:t> </a:t>
            </a:r>
            <a:r>
              <a:rPr lang="en-US" dirty="0">
                <a:solidFill>
                  <a:schemeClr val="bg1"/>
                </a:solidFill>
              </a:rPr>
              <a:t>– European Agency for Safety and Health at Work.</a:t>
            </a:r>
            <a:r>
              <a:rPr lang="en-US" baseline="0" dirty="0">
                <a:solidFill>
                  <a:schemeClr val="bg1"/>
                </a:solidFill>
              </a:rPr>
              <a:t> Practical tips to make home-based telework as healthy, safe and effective as possible.</a:t>
            </a:r>
            <a:r>
              <a:rPr lang="en-GB" baseline="0" dirty="0"/>
              <a:t> </a:t>
            </a:r>
            <a:r>
              <a:rPr lang="en-GB" dirty="0"/>
              <a:t>https://oshwiki.eu/wiki/Practical_tips_to_make_home-based_telework_as_healthy,_safe_and_effective_as_possible </a:t>
            </a: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135794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EU-OSHA – European Agency for Safety and Health at Work. Risk factors</a:t>
            </a:r>
            <a:r>
              <a:rPr lang="en-US" baseline="0" dirty="0">
                <a:solidFill>
                  <a:schemeClr val="bg1"/>
                </a:solidFill>
              </a:rPr>
              <a:t> for musculoskeletal disorders development: hand-arm tasks, repetitive work. </a:t>
            </a:r>
            <a:r>
              <a:rPr lang="fr-FR" sz="1200" u="sng" kern="1200" dirty="0">
                <a:solidFill>
                  <a:schemeClr val="tx1"/>
                </a:solidFill>
                <a:effectLst/>
                <a:latin typeface="+mn-lt"/>
                <a:ea typeface="+mn-ea"/>
                <a:cs typeface="+mn-cs"/>
                <a:hlinkClick r:id="rId3"/>
              </a:rPr>
              <a:t>https://oshwiki.eu/wiki/Risk_factors_for_musculoskeletal_disorders_development:_hand-arm_tasks,_repetitive_work</a:t>
            </a:r>
            <a:endParaRPr lang="fr-FR" sz="1200" u="sng" kern="1200" dirty="0">
              <a:solidFill>
                <a:schemeClr val="tx1"/>
              </a:solidFill>
              <a:effectLst/>
              <a:latin typeface="+mn-lt"/>
              <a:ea typeface="+mn-ea"/>
              <a:cs typeface="+mn-cs"/>
            </a:endParaRPr>
          </a:p>
          <a:p>
            <a:r>
              <a:rPr lang="en-US" dirty="0">
                <a:solidFill>
                  <a:schemeClr val="bg1"/>
                </a:solidFill>
              </a:rPr>
              <a:t>EU-OSHA – European Agency for Safety and Health at Work. Risk factors</a:t>
            </a:r>
            <a:r>
              <a:rPr lang="en-US" baseline="0" dirty="0">
                <a:solidFill>
                  <a:schemeClr val="bg1"/>
                </a:solidFill>
              </a:rPr>
              <a:t> for musculoskeletal disorders – working postures. </a:t>
            </a:r>
            <a:r>
              <a:rPr lang="fr-FR" sz="1200" kern="1200" dirty="0">
                <a:solidFill>
                  <a:schemeClr val="tx1"/>
                </a:solidFill>
                <a:effectLst/>
                <a:latin typeface="+mn-lt"/>
                <a:ea typeface="+mn-ea"/>
                <a:cs typeface="+mn-cs"/>
              </a:rPr>
              <a:t>https://ohttps//oshwiki.eu/wiki/Risk_factors_for_musculoskeletal_disorders_%E2%80%94_working_postures  </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7714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82536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87270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28986561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file://localhost/Volumes/XRAID/Equipo%20Rojo/EU-OSHA/18-0115%20PPT%20templates%20update/PNG/FONDO-PORTADA-PATRON-EUOSHA-2011-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1800" b="1" i="0" cap="none" baseline="0"/>
            </a:lvl1pPr>
          </a:lstStyle>
          <a:p>
            <a:r>
              <a:rPr lang="en-GB" dirty="0"/>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88" dirty="0"/>
          </a:p>
        </p:txBody>
      </p:sp>
      <p:pic>
        <p:nvPicPr>
          <p:cNvPr id="7" name="Bild 2" descr="111004_EU-OSHA_PPT_Corporate logo.png"/>
          <p:cNvPicPr>
            <a:picLocks noChangeAspect="1"/>
          </p:cNvPicPr>
          <p:nvPr/>
        </p:nvPicPr>
        <p:blipFill>
          <a:blip r:embed="rId4" cstate="print"/>
          <a:srcRect/>
          <a:stretch>
            <a:fillRect/>
          </a:stretch>
        </p:blipFill>
        <p:spPr bwMode="auto">
          <a:xfrm>
            <a:off x="444503" y="4131470"/>
            <a:ext cx="959147" cy="542925"/>
          </a:xfrm>
          <a:prstGeom prst="rect">
            <a:avLst/>
          </a:prstGeom>
          <a:noFill/>
          <a:ln w="9525">
            <a:noFill/>
            <a:miter lim="800000"/>
            <a:headEnd/>
            <a:tailEnd/>
          </a:ln>
        </p:spPr>
      </p:pic>
      <p:sp>
        <p:nvSpPr>
          <p:cNvPr id="10" name="Textplatzhalter 2"/>
          <p:cNvSpPr txBox="1">
            <a:spLocks/>
          </p:cNvSpPr>
          <p:nvPr/>
        </p:nvSpPr>
        <p:spPr>
          <a:xfrm>
            <a:off x="450853" y="4816801"/>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506"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013" baseline="0">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pic>
        <p:nvPicPr>
          <p:cNvPr id="17" name="Bild 4" descr="111004_EU-OSHA_PPT_EU logo.png"/>
          <p:cNvPicPr>
            <a:picLocks noChangeAspect="1"/>
          </p:cNvPicPr>
          <p:nvPr/>
        </p:nvPicPr>
        <p:blipFill>
          <a:blip r:embed="rId5"/>
          <a:srcRect/>
          <a:stretch>
            <a:fillRect/>
          </a:stretch>
        </p:blipFill>
        <p:spPr bwMode="auto">
          <a:xfrm>
            <a:off x="4275138" y="4431507"/>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6"/>
          <a:srcRect/>
          <a:stretch>
            <a:fillRect/>
          </a:stretch>
        </p:blipFill>
        <p:spPr bwMode="auto">
          <a:xfrm>
            <a:off x="7596338" y="4212432"/>
            <a:ext cx="507853" cy="475060"/>
          </a:xfrm>
          <a:prstGeom prst="rect">
            <a:avLst/>
          </a:prstGeom>
          <a:noFill/>
          <a:ln w="9525">
            <a:noFill/>
            <a:miter lim="800000"/>
            <a:headEnd/>
            <a:tailEnd/>
          </a:ln>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42512" y="1"/>
            <a:ext cx="694508" cy="5209298"/>
          </a:xfrm>
          <a:prstGeom prst="rect">
            <a:avLst/>
          </a:prstGeom>
        </p:spPr>
      </p:pic>
      <p:pic>
        <p:nvPicPr>
          <p:cNvPr id="3" name="Picture 2"/>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14" name="Bild 3">
            <a:extLst>
              <a:ext uri="{FF2B5EF4-FFF2-40B4-BE49-F238E27FC236}">
                <a16:creationId xmlns:a16="http://schemas.microsoft.com/office/drawing/2014/main" id="{0CA1AC13-A998-403F-BE4B-22697FC32F7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323528" y="4123228"/>
            <a:ext cx="922821" cy="569074"/>
          </a:xfrm>
          <a:prstGeom prst="rect">
            <a:avLst/>
          </a:prstGeom>
          <a:noFill/>
          <a:ln w="9525">
            <a:noFill/>
            <a:miter lim="800000"/>
            <a:headEnd/>
            <a:tailEnd/>
          </a:ln>
        </p:spPr>
      </p:pic>
    </p:spTree>
    <p:extLst>
      <p:ext uri="{BB962C8B-B14F-4D97-AF65-F5344CB8AC3E}">
        <p14:creationId xmlns:p14="http://schemas.microsoft.com/office/powerpoint/2010/main" val="124446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2242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6135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9196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descr="/Volumes/XRAID/Equipo Rojo/EU-OSHA/18-0115 PPT templates update/PNG/FONDO-PORTADA-PATRON-EUOSHA-2011-16-9.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1800" baseline="0"/>
            </a:lvl1pPr>
          </a:lstStyle>
          <a:p>
            <a:r>
              <a:rPr lang="en-GB" dirty="0"/>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013" baseline="0">
                <a:solidFill>
                  <a:schemeClr val="tx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GB" dirty="0"/>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788" dirty="0"/>
          </a:p>
        </p:txBody>
      </p:sp>
      <p:sp>
        <p:nvSpPr>
          <p:cNvPr id="9" name="Textplatzhalter 2"/>
          <p:cNvSpPr txBox="1">
            <a:spLocks/>
          </p:cNvSpPr>
          <p:nvPr/>
        </p:nvSpPr>
        <p:spPr>
          <a:xfrm>
            <a:off x="450853" y="4816801"/>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506" dirty="0"/>
              <a:t>Safety and health at work is everyone’s concern. It’s good for you. It’s good for business.</a:t>
            </a:r>
          </a:p>
        </p:txBody>
      </p:sp>
      <p:pic>
        <p:nvPicPr>
          <p:cNvPr id="11" name="Bild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19871" y="4131470"/>
            <a:ext cx="880418" cy="542925"/>
          </a:xfrm>
          <a:prstGeom prst="rect">
            <a:avLst/>
          </a:prstGeom>
          <a:noFill/>
          <a:ln w="9525">
            <a:noFill/>
            <a:miter lim="800000"/>
            <a:headEnd/>
            <a:tailEnd/>
          </a:ln>
        </p:spPr>
      </p:pic>
      <p:pic>
        <p:nvPicPr>
          <p:cNvPr id="12" name="Bild 4" descr="111004_EU-OSHA_PPT_EU logo.png"/>
          <p:cNvPicPr>
            <a:picLocks noChangeAspect="1"/>
          </p:cNvPicPr>
          <p:nvPr/>
        </p:nvPicPr>
        <p:blipFill>
          <a:blip r:embed="rId5"/>
          <a:srcRect/>
          <a:stretch>
            <a:fillRect/>
          </a:stretch>
        </p:blipFill>
        <p:spPr bwMode="auto">
          <a:xfrm>
            <a:off x="4275138" y="4431507"/>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6"/>
          <a:srcRect/>
          <a:stretch>
            <a:fillRect/>
          </a:stretch>
        </p:blipFill>
        <p:spPr bwMode="auto">
          <a:xfrm>
            <a:off x="7596338" y="4212432"/>
            <a:ext cx="507853" cy="475060"/>
          </a:xfrm>
          <a:prstGeom prst="rect">
            <a:avLst/>
          </a:prstGeom>
          <a:noFill/>
          <a:ln w="9525">
            <a:noFill/>
            <a:miter lim="800000"/>
            <a:headEnd/>
            <a:tailEnd/>
          </a:ln>
        </p:spPr>
      </p:pic>
    </p:spTree>
    <p:extLst>
      <p:ext uri="{BB962C8B-B14F-4D97-AF65-F5344CB8AC3E}">
        <p14:creationId xmlns:p14="http://schemas.microsoft.com/office/powerpoint/2010/main" val="30301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571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125" b="0" baseline="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125" b="0" baseline="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835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79307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1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350" b="1" i="0" baseline="0"/>
            </a:lvl1pPr>
          </a:lstStyle>
          <a:p>
            <a:r>
              <a:rPr lang="en-GB"/>
              <a:t>Click to edit Master title style</a:t>
            </a:r>
            <a:endParaRPr lang="en-US" dirty="0"/>
          </a:p>
        </p:txBody>
      </p:sp>
      <p:sp>
        <p:nvSpPr>
          <p:cNvPr id="3" name="Content Placeholder 2"/>
          <p:cNvSpPr>
            <a:spLocks noGrp="1"/>
          </p:cNvSpPr>
          <p:nvPr>
            <p:ph idx="1"/>
          </p:nvPr>
        </p:nvSpPr>
        <p:spPr>
          <a:xfrm>
            <a:off x="3690003" y="837000"/>
            <a:ext cx="4279869" cy="3645000"/>
          </a:xfrm>
        </p:spPr>
        <p:txBody>
          <a:bodyPr>
            <a:normAutofit/>
          </a:bodyPr>
          <a:lstStyle>
            <a:lvl5pPr>
              <a:defRPr/>
            </a:lvl5pPr>
            <a:lvl6pPr marL="1414463" indent="-128588">
              <a:buClr>
                <a:schemeClr val="tx2"/>
              </a:buClr>
              <a:buSzPct val="101000"/>
              <a:buFont typeface="Courier New" pitchFamily="49" charset="0"/>
              <a:buChar char="o"/>
              <a:defRPr sz="675"/>
            </a:lvl6pPr>
            <a:lvl7pPr marL="1671638" indent="-128588">
              <a:buClr>
                <a:schemeClr val="tx2"/>
              </a:buClr>
              <a:buFont typeface="Courier New" pitchFamily="49" charset="0"/>
              <a:buChar char="o"/>
              <a:defRPr sz="675" baseline="0"/>
            </a:lvl7pPr>
            <a:lvl8pPr marL="1928813" indent="-128588">
              <a:buClr>
                <a:schemeClr val="tx2"/>
              </a:buClr>
              <a:buFont typeface="Courier New" pitchFamily="49" charset="0"/>
              <a:buChar char="o"/>
              <a:defRPr sz="675" baseline="0"/>
            </a:lvl8pPr>
            <a:lvl9pPr marL="2185988" indent="-128588">
              <a:buClr>
                <a:schemeClr val="tx2"/>
              </a:buClr>
              <a:buFont typeface="Courier New" pitchFamily="49" charset="0"/>
              <a:buChar char="o"/>
              <a:defRPr sz="675"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Tree>
    <p:extLst>
      <p:ext uri="{BB962C8B-B14F-4D97-AF65-F5344CB8AC3E}">
        <p14:creationId xmlns:p14="http://schemas.microsoft.com/office/powerpoint/2010/main" val="381474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35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Drag picture to placeholder or click icon to add</a:t>
            </a:r>
            <a:endParaRPr lang="en-US" dirty="0"/>
          </a:p>
        </p:txBody>
      </p:sp>
    </p:spTree>
    <p:extLst>
      <p:ext uri="{BB962C8B-B14F-4D97-AF65-F5344CB8AC3E}">
        <p14:creationId xmlns:p14="http://schemas.microsoft.com/office/powerpoint/2010/main" val="10617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Volumes/XRAID/Equipo%20Rojo/EU-OSHA/18-0115%20PPT%20templates%20update/PNG/FONDO-PATRON-EUOSHA-2011-16-9.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2" y="0"/>
            <a:ext cx="9141291" cy="5143500"/>
          </a:xfrm>
          <a:prstGeom prst="rect">
            <a:avLst/>
          </a:prstGeom>
        </p:spPr>
      </p:pic>
      <p:sp>
        <p:nvSpPr>
          <p:cNvPr id="2" name="Title Placeholder 1"/>
          <p:cNvSpPr>
            <a:spLocks noGrp="1"/>
          </p:cNvSpPr>
          <p:nvPr>
            <p:ph type="title"/>
          </p:nvPr>
        </p:nvSpPr>
        <p:spPr>
          <a:xfrm>
            <a:off x="450003"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395536" y="4563197"/>
            <a:ext cx="608947" cy="375518"/>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51435" tIns="25718" rIns="51435" bIns="25718"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563" baseline="0" smtClean="0"/>
              <a:pPr/>
              <a:t>‹#›</a:t>
            </a:fld>
            <a:endParaRPr lang="en-GB" sz="563" baseline="0" dirty="0"/>
          </a:p>
        </p:txBody>
      </p:sp>
      <p:sp>
        <p:nvSpPr>
          <p:cNvPr id="11" name="Rectangle 11"/>
          <p:cNvSpPr>
            <a:spLocks noChangeArrowheads="1"/>
          </p:cNvSpPr>
          <p:nvPr/>
        </p:nvSpPr>
        <p:spPr bwMode="auto">
          <a:xfrm>
            <a:off x="1392241" y="4857752"/>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506" b="1" dirty="0">
                <a:solidFill>
                  <a:schemeClr val="tx2"/>
                </a:solidFill>
                <a:latin typeface="Arial" pitchFamily="-107" charset="0"/>
                <a:ea typeface="ＭＳ Ｐゴシック" pitchFamily="-107" charset="-128"/>
                <a:cs typeface="ＭＳ Ｐゴシック" pitchFamily="-107" charset="-128"/>
              </a:rPr>
              <a:t>www.healthy-workplaces.eu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8" y="4522145"/>
            <a:ext cx="577199" cy="475059"/>
          </a:xfrm>
          <a:prstGeom prst="rect">
            <a:avLst/>
          </a:prstGeom>
          <a:noFill/>
          <a:ln w="9525">
            <a:noFill/>
            <a:miter lim="800000"/>
            <a:headEnd/>
            <a:tailEnd/>
          </a:ln>
        </p:spPr>
      </p:pic>
    </p:spTree>
    <p:extLst>
      <p:ext uri="{BB962C8B-B14F-4D97-AF65-F5344CB8AC3E}">
        <p14:creationId xmlns:p14="http://schemas.microsoft.com/office/powerpoint/2010/main" val="36098961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50" indent="-141750" algn="l" defTabSz="257175" rtl="0" eaLnBrk="1" latinLnBrk="0" hangingPunct="1">
        <a:spcBef>
          <a:spcPts val="338"/>
        </a:spcBef>
        <a:spcAft>
          <a:spcPts val="0"/>
        </a:spcAft>
        <a:buClr>
          <a:schemeClr val="tx2"/>
        </a:buClr>
        <a:buFont typeface="Wingdings" pitchFamily="2" charset="2"/>
        <a:buChar char="§"/>
        <a:defRPr sz="1013" b="1" i="0" kern="1200" baseline="0">
          <a:solidFill>
            <a:schemeClr val="tx2"/>
          </a:solidFill>
          <a:latin typeface="+mn-lt"/>
          <a:ea typeface="+mn-ea"/>
          <a:cs typeface="+mn-cs"/>
        </a:defRPr>
      </a:lvl1pPr>
      <a:lvl2pPr marL="243000" indent="-101250" algn="l" defTabSz="257175" rtl="0" eaLnBrk="1" latinLnBrk="0" hangingPunct="1">
        <a:spcBef>
          <a:spcPts val="0"/>
        </a:spcBef>
        <a:spcAft>
          <a:spcPts val="0"/>
        </a:spcAft>
        <a:buClrTx/>
        <a:buFont typeface="Arial" pitchFamily="34" charset="0"/>
        <a:buChar char="•"/>
        <a:defRPr sz="1013" kern="1200" baseline="0">
          <a:solidFill>
            <a:schemeClr val="tx1"/>
          </a:solidFill>
          <a:latin typeface="+mn-lt"/>
          <a:ea typeface="+mn-ea"/>
          <a:cs typeface="+mn-cs"/>
        </a:defRPr>
      </a:lvl2pPr>
      <a:lvl3pPr marL="344250" indent="-101250" algn="l" defTabSz="257175" rtl="0" eaLnBrk="1" latinLnBrk="0" hangingPunct="1">
        <a:spcBef>
          <a:spcPts val="0"/>
        </a:spcBef>
        <a:spcAft>
          <a:spcPts val="0"/>
        </a:spcAft>
        <a:buClrTx/>
        <a:buFont typeface="Arial" pitchFamily="34" charset="0"/>
        <a:buChar char="−"/>
        <a:defRPr sz="956" kern="1200" baseline="0">
          <a:solidFill>
            <a:schemeClr val="tx1"/>
          </a:solidFill>
          <a:latin typeface="+mn-lt"/>
          <a:ea typeface="+mn-ea"/>
          <a:cs typeface="+mn-cs"/>
        </a:defRPr>
      </a:lvl3pPr>
      <a:lvl4pPr marL="445500" indent="-101250" algn="l" defTabSz="257175" rtl="0" eaLnBrk="1" latinLnBrk="0" hangingPunct="1">
        <a:spcBef>
          <a:spcPts val="0"/>
        </a:spcBef>
        <a:spcAft>
          <a:spcPts val="0"/>
        </a:spcAft>
        <a:buClrTx/>
        <a:buFont typeface="Arial" pitchFamily="34" charset="0"/>
        <a:buChar char="•"/>
        <a:defRPr sz="900" kern="1200" baseline="0">
          <a:solidFill>
            <a:schemeClr val="tx1"/>
          </a:solidFill>
          <a:latin typeface="+mn-lt"/>
          <a:ea typeface="+mn-ea"/>
          <a:cs typeface="+mn-cs"/>
        </a:defRPr>
      </a:lvl4pPr>
      <a:lvl5pPr marL="546750" indent="-101250" algn="l" defTabSz="257175" rtl="0" eaLnBrk="1" latinLnBrk="0" hangingPunct="1">
        <a:spcBef>
          <a:spcPts val="0"/>
        </a:spcBef>
        <a:spcAft>
          <a:spcPts val="0"/>
        </a:spcAft>
        <a:buClrTx/>
        <a:buFont typeface="Arial" pitchFamily="34" charset="0"/>
        <a:buChar char="−"/>
        <a:defRPr sz="844" kern="1200" baseline="0">
          <a:solidFill>
            <a:schemeClr val="tx1"/>
          </a:solidFill>
          <a:latin typeface="+mn-lt"/>
          <a:ea typeface="+mn-ea"/>
          <a:cs typeface="+mn-cs"/>
        </a:defRPr>
      </a:lvl5pPr>
      <a:lvl6pPr marL="707485" indent="-160735" algn="l" defTabSz="257175" rtl="0" eaLnBrk="1" latinLnBrk="0" hangingPunct="1">
        <a:spcBef>
          <a:spcPts val="0"/>
        </a:spcBef>
        <a:buFont typeface="Arial" pitchFamily="34" charset="0"/>
        <a:buChar char="•"/>
        <a:defRPr sz="788" kern="1200" baseline="0">
          <a:solidFill>
            <a:schemeClr val="tx1"/>
          </a:solidFill>
          <a:latin typeface="+mn-lt"/>
          <a:ea typeface="+mn-ea"/>
          <a:cs typeface="+mn-cs"/>
        </a:defRPr>
      </a:lvl6pPr>
      <a:lvl7pPr marL="749250" indent="-101250" algn="l" defTabSz="257175" rtl="0" eaLnBrk="1" latinLnBrk="0" hangingPunct="1">
        <a:spcBef>
          <a:spcPts val="0"/>
        </a:spcBef>
        <a:buFont typeface="Arial" pitchFamily="34" charset="0"/>
        <a:buChar char="−"/>
        <a:defRPr sz="731" kern="1200" baseline="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y-workplaces.eu/en/tools-and-publications/practical-tools?f%5B0%5D=field_msd_priority_area%3A498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25.png"/><Relationship Id="rId7" Type="http://schemas.openxmlformats.org/officeDocument/2006/relationships/hyperlink" Target="http://twitter.com/eu_osha" TargetMode="External"/><Relationship Id="rId12"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healthy-workplaces.eu/en/healthy-workplaces-newsletter" TargetMode="External"/><Relationship Id="rId11" Type="http://schemas.openxmlformats.org/officeDocument/2006/relationships/hyperlink" Target="http://www.youtube.com/user/EUOSHA" TargetMode="External"/><Relationship Id="rId5" Type="http://schemas.openxmlformats.org/officeDocument/2006/relationships/hyperlink" Target="http://www.healthy-workplaces.eu/" TargetMode="External"/><Relationship Id="rId10" Type="http://schemas.openxmlformats.org/officeDocument/2006/relationships/image" Target="../media/image28.png"/><Relationship Id="rId4" Type="http://schemas.openxmlformats.org/officeDocument/2006/relationships/image" Target="../media/image26.jpg"/><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899592" y="2787774"/>
            <a:ext cx="7344816" cy="720080"/>
          </a:xfrm>
          <a:prstGeom prst="rect">
            <a:avLst/>
          </a:prstGeom>
        </p:spPr>
        <p:txBody>
          <a:bodyPr vert="horz" lIns="0" tIns="0" rIns="0" bIns="0" rtlCol="0" anchor="t" anchorCtr="0">
            <a:noAutofit/>
          </a:bodyPr>
          <a:lstStyle>
            <a:lvl1pPr marL="0" indent="0" algn="l" defTabSz="257175" rtl="0" eaLnBrk="1" latinLnBrk="0" hangingPunct="1">
              <a:spcBef>
                <a:spcPts val="338"/>
              </a:spcBef>
              <a:spcAft>
                <a:spcPts val="0"/>
              </a:spcAft>
              <a:buClr>
                <a:schemeClr val="tx2"/>
              </a:buClr>
              <a:buFont typeface="Wingdings" pitchFamily="2" charset="2"/>
              <a:buNone/>
              <a:defRPr sz="1013" b="1" i="0" kern="1200" baseline="0">
                <a:solidFill>
                  <a:schemeClr val="tx2"/>
                </a:solidFill>
                <a:latin typeface="+mn-lt"/>
                <a:ea typeface="+mn-ea"/>
                <a:cs typeface="+mn-cs"/>
              </a:defRPr>
            </a:lvl1pPr>
            <a:lvl2pPr marL="257175" indent="0" algn="ctr" defTabSz="257175" rtl="0" eaLnBrk="1" latinLnBrk="0" hangingPunct="1">
              <a:spcBef>
                <a:spcPts val="0"/>
              </a:spcBef>
              <a:spcAft>
                <a:spcPts val="0"/>
              </a:spcAft>
              <a:buClrTx/>
              <a:buFont typeface="Arial" pitchFamily="34" charset="0"/>
              <a:buNone/>
              <a:defRPr sz="1013" kern="1200" baseline="0">
                <a:solidFill>
                  <a:schemeClr val="tx1">
                    <a:tint val="75000"/>
                  </a:schemeClr>
                </a:solidFill>
                <a:latin typeface="+mn-lt"/>
                <a:ea typeface="+mn-ea"/>
                <a:cs typeface="+mn-cs"/>
              </a:defRPr>
            </a:lvl2pPr>
            <a:lvl3pPr marL="514350" indent="0" algn="ctr" defTabSz="257175" rtl="0" eaLnBrk="1" latinLnBrk="0" hangingPunct="1">
              <a:spcBef>
                <a:spcPts val="0"/>
              </a:spcBef>
              <a:spcAft>
                <a:spcPts val="0"/>
              </a:spcAft>
              <a:buClrTx/>
              <a:buFont typeface="Arial" pitchFamily="34" charset="0"/>
              <a:buNone/>
              <a:defRPr sz="956" kern="1200" baseline="0">
                <a:solidFill>
                  <a:schemeClr val="tx1">
                    <a:tint val="75000"/>
                  </a:schemeClr>
                </a:solidFill>
                <a:latin typeface="+mn-lt"/>
                <a:ea typeface="+mn-ea"/>
                <a:cs typeface="+mn-cs"/>
              </a:defRPr>
            </a:lvl3pPr>
            <a:lvl4pPr marL="771525" indent="0" algn="ctr" defTabSz="257175" rtl="0" eaLnBrk="1" latinLnBrk="0" hangingPunct="1">
              <a:spcBef>
                <a:spcPts val="0"/>
              </a:spcBef>
              <a:spcAft>
                <a:spcPts val="0"/>
              </a:spcAft>
              <a:buClrTx/>
              <a:buFont typeface="Arial" pitchFamily="34" charset="0"/>
              <a:buNone/>
              <a:defRPr sz="900" kern="1200" baseline="0">
                <a:solidFill>
                  <a:schemeClr val="tx1">
                    <a:tint val="75000"/>
                  </a:schemeClr>
                </a:solidFill>
                <a:latin typeface="+mn-lt"/>
                <a:ea typeface="+mn-ea"/>
                <a:cs typeface="+mn-cs"/>
              </a:defRPr>
            </a:lvl4pPr>
            <a:lvl5pPr marL="1028700" indent="0" algn="ctr" defTabSz="257175" rtl="0" eaLnBrk="1" latinLnBrk="0" hangingPunct="1">
              <a:spcBef>
                <a:spcPts val="0"/>
              </a:spcBef>
              <a:spcAft>
                <a:spcPts val="0"/>
              </a:spcAft>
              <a:buClrTx/>
              <a:buFont typeface="Arial" pitchFamily="34" charset="0"/>
              <a:buNone/>
              <a:defRPr sz="844" kern="1200" baseline="0">
                <a:solidFill>
                  <a:schemeClr val="tx1">
                    <a:tint val="75000"/>
                  </a:schemeClr>
                </a:solidFill>
                <a:latin typeface="+mn-lt"/>
                <a:ea typeface="+mn-ea"/>
                <a:cs typeface="+mn-cs"/>
              </a:defRPr>
            </a:lvl5pPr>
            <a:lvl6pPr marL="1285875" indent="0" algn="ctr" defTabSz="257175" rtl="0" eaLnBrk="1" latinLnBrk="0" hangingPunct="1">
              <a:spcBef>
                <a:spcPts val="0"/>
              </a:spcBef>
              <a:buFont typeface="Arial" pitchFamily="34" charset="0"/>
              <a:buNone/>
              <a:defRPr sz="788" kern="1200" baseline="0">
                <a:solidFill>
                  <a:schemeClr val="tx1">
                    <a:tint val="75000"/>
                  </a:schemeClr>
                </a:solidFill>
                <a:latin typeface="+mn-lt"/>
                <a:ea typeface="+mn-ea"/>
                <a:cs typeface="+mn-cs"/>
              </a:defRPr>
            </a:lvl6pPr>
            <a:lvl7pPr marL="1543050" indent="0" algn="ctr" defTabSz="257175" rtl="0" eaLnBrk="1" latinLnBrk="0" hangingPunct="1">
              <a:spcBef>
                <a:spcPts val="0"/>
              </a:spcBef>
              <a:buFont typeface="Arial" pitchFamily="34" charset="0"/>
              <a:buNone/>
              <a:defRPr sz="731" kern="1200" baseline="0">
                <a:solidFill>
                  <a:schemeClr val="tx1">
                    <a:tint val="75000"/>
                  </a:schemeClr>
                </a:solidFill>
                <a:latin typeface="+mn-lt"/>
                <a:ea typeface="+mn-ea"/>
                <a:cs typeface="+mn-cs"/>
              </a:defRPr>
            </a:lvl7pPr>
            <a:lvl8pPr marL="1800225"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8pPr>
            <a:lvl9pPr marL="2057400"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9pPr>
          </a:lstStyle>
          <a:p>
            <a:r>
              <a:rPr lang="sk-SK" sz="2400" dirty="0">
                <a:latin typeface="+mj-lt"/>
              </a:rPr>
              <a:t>Kampaň na roky 2020 – 2022 </a:t>
            </a:r>
            <a:endParaRPr lang="sk-SK" sz="2400" dirty="0" smtClean="0">
              <a:latin typeface="+mj-lt"/>
            </a:endParaRPr>
          </a:p>
          <a:p>
            <a:r>
              <a:rPr lang="sk-SK" sz="2400" dirty="0" smtClean="0">
                <a:latin typeface="+mj-lt"/>
              </a:rPr>
              <a:t>Zdravé pracoviská ZNIŽUJÚ </a:t>
            </a:r>
            <a:r>
              <a:rPr lang="sk-SK" sz="2400" dirty="0">
                <a:latin typeface="+mj-lt"/>
              </a:rPr>
              <a:t>ZÁŤAŽ</a:t>
            </a:r>
          </a:p>
          <a:p>
            <a:endParaRPr lang="en-GB" sz="2400" dirty="0">
              <a:effectLst>
                <a:outerShdw blurRad="38100" dist="38100" dir="2700000" algn="tl">
                  <a:srgbClr val="000000">
                    <a:alpha val="43137"/>
                  </a:srgbClr>
                </a:outerShdw>
              </a:effectLst>
            </a:endParaRPr>
          </a:p>
        </p:txBody>
      </p:sp>
      <p:sp>
        <p:nvSpPr>
          <p:cNvPr id="7" name="Subtítulo 2"/>
          <p:cNvSpPr txBox="1">
            <a:spLocks/>
          </p:cNvSpPr>
          <p:nvPr/>
        </p:nvSpPr>
        <p:spPr>
          <a:xfrm>
            <a:off x="899592" y="3651870"/>
            <a:ext cx="7632848" cy="720080"/>
          </a:xfrm>
          <a:prstGeom prst="rect">
            <a:avLst/>
          </a:prstGeom>
        </p:spPr>
        <p:txBody>
          <a:bodyPr vert="horz" lIns="0" tIns="0" rIns="0" bIns="0" rtlCol="0" anchor="t" anchorCtr="0">
            <a:noAutofit/>
          </a:bodyPr>
          <a:lstStyle>
            <a:lvl1pPr marL="0" indent="0" algn="l" defTabSz="257175" rtl="0" eaLnBrk="1" latinLnBrk="0" hangingPunct="1">
              <a:spcBef>
                <a:spcPts val="338"/>
              </a:spcBef>
              <a:spcAft>
                <a:spcPts val="0"/>
              </a:spcAft>
              <a:buClr>
                <a:schemeClr val="tx2"/>
              </a:buClr>
              <a:buFont typeface="Wingdings" pitchFamily="2" charset="2"/>
              <a:buNone/>
              <a:defRPr sz="1013" b="1" i="0" kern="1200" baseline="0">
                <a:solidFill>
                  <a:schemeClr val="tx2"/>
                </a:solidFill>
                <a:latin typeface="+mn-lt"/>
                <a:ea typeface="+mn-ea"/>
                <a:cs typeface="+mn-cs"/>
              </a:defRPr>
            </a:lvl1pPr>
            <a:lvl2pPr marL="257175" indent="0" algn="ctr" defTabSz="257175" rtl="0" eaLnBrk="1" latinLnBrk="0" hangingPunct="1">
              <a:spcBef>
                <a:spcPts val="0"/>
              </a:spcBef>
              <a:spcAft>
                <a:spcPts val="0"/>
              </a:spcAft>
              <a:buClrTx/>
              <a:buFont typeface="Arial" pitchFamily="34" charset="0"/>
              <a:buNone/>
              <a:defRPr sz="1013" kern="1200" baseline="0">
                <a:solidFill>
                  <a:schemeClr val="tx1">
                    <a:tint val="75000"/>
                  </a:schemeClr>
                </a:solidFill>
                <a:latin typeface="+mn-lt"/>
                <a:ea typeface="+mn-ea"/>
                <a:cs typeface="+mn-cs"/>
              </a:defRPr>
            </a:lvl2pPr>
            <a:lvl3pPr marL="514350" indent="0" algn="ctr" defTabSz="257175" rtl="0" eaLnBrk="1" latinLnBrk="0" hangingPunct="1">
              <a:spcBef>
                <a:spcPts val="0"/>
              </a:spcBef>
              <a:spcAft>
                <a:spcPts val="0"/>
              </a:spcAft>
              <a:buClrTx/>
              <a:buFont typeface="Arial" pitchFamily="34" charset="0"/>
              <a:buNone/>
              <a:defRPr sz="956" kern="1200" baseline="0">
                <a:solidFill>
                  <a:schemeClr val="tx1">
                    <a:tint val="75000"/>
                  </a:schemeClr>
                </a:solidFill>
                <a:latin typeface="+mn-lt"/>
                <a:ea typeface="+mn-ea"/>
                <a:cs typeface="+mn-cs"/>
              </a:defRPr>
            </a:lvl3pPr>
            <a:lvl4pPr marL="771525" indent="0" algn="ctr" defTabSz="257175" rtl="0" eaLnBrk="1" latinLnBrk="0" hangingPunct="1">
              <a:spcBef>
                <a:spcPts val="0"/>
              </a:spcBef>
              <a:spcAft>
                <a:spcPts val="0"/>
              </a:spcAft>
              <a:buClrTx/>
              <a:buFont typeface="Arial" pitchFamily="34" charset="0"/>
              <a:buNone/>
              <a:defRPr sz="900" kern="1200" baseline="0">
                <a:solidFill>
                  <a:schemeClr val="tx1">
                    <a:tint val="75000"/>
                  </a:schemeClr>
                </a:solidFill>
                <a:latin typeface="+mn-lt"/>
                <a:ea typeface="+mn-ea"/>
                <a:cs typeface="+mn-cs"/>
              </a:defRPr>
            </a:lvl4pPr>
            <a:lvl5pPr marL="1028700" indent="0" algn="ctr" defTabSz="257175" rtl="0" eaLnBrk="1" latinLnBrk="0" hangingPunct="1">
              <a:spcBef>
                <a:spcPts val="0"/>
              </a:spcBef>
              <a:spcAft>
                <a:spcPts val="0"/>
              </a:spcAft>
              <a:buClrTx/>
              <a:buFont typeface="Arial" pitchFamily="34" charset="0"/>
              <a:buNone/>
              <a:defRPr sz="844" kern="1200" baseline="0">
                <a:solidFill>
                  <a:schemeClr val="tx1">
                    <a:tint val="75000"/>
                  </a:schemeClr>
                </a:solidFill>
                <a:latin typeface="+mn-lt"/>
                <a:ea typeface="+mn-ea"/>
                <a:cs typeface="+mn-cs"/>
              </a:defRPr>
            </a:lvl5pPr>
            <a:lvl6pPr marL="1285875" indent="0" algn="ctr" defTabSz="257175" rtl="0" eaLnBrk="1" latinLnBrk="0" hangingPunct="1">
              <a:spcBef>
                <a:spcPts val="0"/>
              </a:spcBef>
              <a:buFont typeface="Arial" pitchFamily="34" charset="0"/>
              <a:buNone/>
              <a:defRPr sz="788" kern="1200" baseline="0">
                <a:solidFill>
                  <a:schemeClr val="tx1">
                    <a:tint val="75000"/>
                  </a:schemeClr>
                </a:solidFill>
                <a:latin typeface="+mn-lt"/>
                <a:ea typeface="+mn-ea"/>
                <a:cs typeface="+mn-cs"/>
              </a:defRPr>
            </a:lvl6pPr>
            <a:lvl7pPr marL="1543050" indent="0" algn="ctr" defTabSz="257175" rtl="0" eaLnBrk="1" latinLnBrk="0" hangingPunct="1">
              <a:spcBef>
                <a:spcPts val="0"/>
              </a:spcBef>
              <a:buFont typeface="Arial" pitchFamily="34" charset="0"/>
              <a:buNone/>
              <a:defRPr sz="731" kern="1200" baseline="0">
                <a:solidFill>
                  <a:schemeClr val="tx1">
                    <a:tint val="75000"/>
                  </a:schemeClr>
                </a:solidFill>
                <a:latin typeface="+mn-lt"/>
                <a:ea typeface="+mn-ea"/>
                <a:cs typeface="+mn-cs"/>
              </a:defRPr>
            </a:lvl7pPr>
            <a:lvl8pPr marL="1800225"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8pPr>
            <a:lvl9pPr marL="2057400" indent="0" algn="ctr" defTabSz="257175" rtl="0" eaLnBrk="1" latinLnBrk="0" hangingPunct="1">
              <a:spcBef>
                <a:spcPct val="20000"/>
              </a:spcBef>
              <a:buFont typeface="Arial"/>
              <a:buNone/>
              <a:defRPr sz="1125" kern="1200">
                <a:solidFill>
                  <a:schemeClr val="tx1">
                    <a:tint val="75000"/>
                  </a:schemeClr>
                </a:solidFill>
                <a:latin typeface="+mn-lt"/>
                <a:ea typeface="+mn-ea"/>
                <a:cs typeface="+mn-cs"/>
              </a:defRPr>
            </a:lvl9pPr>
          </a:lstStyle>
          <a:p>
            <a:pPr>
              <a:spcBef>
                <a:spcPct val="0"/>
              </a:spcBef>
            </a:pPr>
            <a:r>
              <a:rPr lang="sk-SK" sz="1800" dirty="0">
                <a:solidFill>
                  <a:srgbClr val="ACC700"/>
                </a:solidFill>
                <a:ea typeface="+mj-ea"/>
                <a:cs typeface="Trebuchet MS"/>
              </a:rPr>
              <a:t>Poškodenia podporno-pohybovej sústavy súvisiace s </a:t>
            </a:r>
            <a:r>
              <a:rPr lang="sk-SK" sz="1800" dirty="0" err="1">
                <a:solidFill>
                  <a:srgbClr val="ACC700"/>
                </a:solidFill>
                <a:ea typeface="+mj-ea"/>
                <a:cs typeface="Trebuchet MS"/>
              </a:rPr>
              <a:t>teleprácou</a:t>
            </a:r>
            <a:r>
              <a:rPr lang="sk-SK" sz="1800" dirty="0">
                <a:solidFill>
                  <a:srgbClr val="ACC700"/>
                </a:solidFill>
                <a:ea typeface="+mj-ea"/>
                <a:cs typeface="Trebuchet MS"/>
              </a:rPr>
              <a:t> – Tipy pre </a:t>
            </a:r>
            <a:r>
              <a:rPr lang="sk-SK" sz="1800" dirty="0" smtClean="0">
                <a:solidFill>
                  <a:srgbClr val="ACC700"/>
                </a:solidFill>
                <a:ea typeface="+mj-ea"/>
                <a:cs typeface="Trebuchet MS"/>
              </a:rPr>
              <a:t>zamestnancov </a:t>
            </a:r>
            <a:r>
              <a:rPr lang="sk-SK" sz="1800" dirty="0">
                <a:solidFill>
                  <a:srgbClr val="ACC700"/>
                </a:solidFill>
                <a:ea typeface="+mj-ea"/>
                <a:cs typeface="Trebuchet MS"/>
              </a:rPr>
              <a:t>vykonávajúcich </a:t>
            </a:r>
            <a:r>
              <a:rPr lang="sk-SK" sz="1800" dirty="0" err="1">
                <a:solidFill>
                  <a:srgbClr val="ACC700"/>
                </a:solidFill>
                <a:ea typeface="+mj-ea"/>
                <a:cs typeface="Trebuchet MS"/>
              </a:rPr>
              <a:t>teleprácu</a:t>
            </a:r>
            <a:endParaRPr lang="sk-SK" sz="1800" dirty="0">
              <a:solidFill>
                <a:srgbClr val="ACC700"/>
              </a:solidFill>
              <a:ea typeface="+mj-ea"/>
              <a:cs typeface="Trebuchet MS"/>
            </a:endParaRPr>
          </a:p>
        </p:txBody>
      </p:sp>
    </p:spTree>
    <p:extLst>
      <p:ext uri="{BB962C8B-B14F-4D97-AF65-F5344CB8AC3E}">
        <p14:creationId xmlns:p14="http://schemas.microsoft.com/office/powerpoint/2010/main" val="779387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4. Organizácia práce</a:t>
            </a:r>
          </a:p>
        </p:txBody>
      </p:sp>
      <p:sp>
        <p:nvSpPr>
          <p:cNvPr id="3" name="Content Placeholder 2"/>
          <p:cNvSpPr>
            <a:spLocks noGrp="1"/>
          </p:cNvSpPr>
          <p:nvPr>
            <p:ph sz="half" idx="1"/>
          </p:nvPr>
        </p:nvSpPr>
        <p:spPr>
          <a:xfrm>
            <a:off x="539750" y="1217703"/>
            <a:ext cx="7632700" cy="3442279"/>
          </a:xfrm>
        </p:spPr>
        <p:txBody>
          <a:bodyPr anchor="t">
            <a:noAutofit/>
          </a:bodyPr>
          <a:lstStyle/>
          <a:p>
            <a:pPr fontAlgn="base"/>
            <a:r>
              <a:rPr lang="sk-SK" sz="2000" dirty="0"/>
              <a:t>Ďalším rizikovým faktorom </a:t>
            </a:r>
            <a:r>
              <a:rPr lang="sk-SK" sz="2000" dirty="0" err="1"/>
              <a:t>telepráce</a:t>
            </a:r>
            <a:r>
              <a:rPr lang="sk-SK" sz="2000" dirty="0"/>
              <a:t> z domu sú nejasné hranice medzi prácou a domovom. </a:t>
            </a:r>
          </a:p>
          <a:p>
            <a:pPr fontAlgn="base"/>
            <a:r>
              <a:rPr lang="sk-SK" sz="2000" dirty="0"/>
              <a:t>Pracovníci vykonávajúci </a:t>
            </a:r>
            <a:r>
              <a:rPr lang="sk-SK" sz="2000" dirty="0" err="1"/>
              <a:t>teleprácu</a:t>
            </a:r>
            <a:r>
              <a:rPr lang="sk-SK" sz="2000" dirty="0"/>
              <a:t> často pracujú doma dlhšie v záujme splnenia alebo prekročenia očakávaní zamestnávateľa.</a:t>
            </a:r>
          </a:p>
          <a:p>
            <a:pPr fontAlgn="base"/>
            <a:r>
              <a:rPr lang="sk-SK" sz="2000" dirty="0"/>
              <a:t>Pracovníci vykonávajúci </a:t>
            </a:r>
            <a:r>
              <a:rPr lang="sk-SK" sz="2000" dirty="0" err="1"/>
              <a:t>teleprácu</a:t>
            </a:r>
            <a:r>
              <a:rPr lang="sk-SK" sz="2000" dirty="0"/>
              <a:t> majú menej príležitostí na socializáciu s kolegami.</a:t>
            </a:r>
          </a:p>
          <a:p>
            <a:pPr fontAlgn="base"/>
            <a:r>
              <a:rPr lang="sk-SK" sz="2000" dirty="0"/>
              <a:t>Predĺžená pracovná doba spojená s dlhšími dobami sedenia môže mať za následok zvýšené riziko poškodení podporno-pohybovej sústavy. </a:t>
            </a:r>
          </a:p>
          <a:p>
            <a:pPr fontAlgn="base"/>
            <a:endParaRPr lang="en-GB" sz="2000" dirty="0"/>
          </a:p>
        </p:txBody>
      </p:sp>
      <p:sp>
        <p:nvSpPr>
          <p:cNvPr id="5" name="Rectangle 4"/>
          <p:cNvSpPr/>
          <p:nvPr/>
        </p:nvSpPr>
        <p:spPr>
          <a:xfrm>
            <a:off x="5292080" y="1635646"/>
            <a:ext cx="3707904"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265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1602"/>
            <a:ext cx="8024543" cy="367200"/>
          </a:xfrm>
        </p:spPr>
        <p:txBody>
          <a:bodyPr/>
          <a:lstStyle/>
          <a:p>
            <a:pPr fontAlgn="base"/>
            <a:r>
              <a:rPr lang="sk-SK" sz="2400"/>
              <a:t>5. Psychosociálne faktory 1 – negatívne faktory</a:t>
            </a:r>
          </a:p>
        </p:txBody>
      </p:sp>
      <p:sp>
        <p:nvSpPr>
          <p:cNvPr id="3" name="Content Placeholder 2"/>
          <p:cNvSpPr>
            <a:spLocks noGrp="1"/>
          </p:cNvSpPr>
          <p:nvPr>
            <p:ph sz="half" idx="1"/>
          </p:nvPr>
        </p:nvSpPr>
        <p:spPr>
          <a:xfrm>
            <a:off x="539749" y="843955"/>
            <a:ext cx="8024543" cy="3455987"/>
          </a:xfrm>
        </p:spPr>
        <p:txBody>
          <a:bodyPr anchor="t">
            <a:noAutofit/>
          </a:bodyPr>
          <a:lstStyle/>
          <a:p>
            <a:pPr fontAlgn="base"/>
            <a:r>
              <a:rPr lang="sk-SK" sz="1800" dirty="0"/>
              <a:t>Nadmerné pracovné zaťaženie, zvýšená sociálna izolácia od kolegov, nedostatok osobnej interakcie a podpory, ako aj </a:t>
            </a:r>
            <a:r>
              <a:rPr lang="sk-SK" sz="1800" dirty="0" smtClean="0"/>
              <a:t>úzkosť, </a:t>
            </a:r>
            <a:r>
              <a:rPr lang="sk-SK" sz="1800" dirty="0"/>
              <a:t>môžu vplývať na pohodu pracovníkov, v dôsledku čoho môže následne dôjsť k zvýšeniu rizika vzniku poškodení podporno-pohybovej sústavy. </a:t>
            </a:r>
          </a:p>
          <a:p>
            <a:pPr fontAlgn="base"/>
            <a:r>
              <a:rPr lang="sk-SK" sz="1800" dirty="0"/>
              <a:t>Medzi rozsahom práce na diaľku a sociálnou podporou zo strany kolegov a líniových manažérov bývajú negatívne asociácie.</a:t>
            </a:r>
          </a:p>
          <a:p>
            <a:pPr fontAlgn="base"/>
            <a:r>
              <a:rPr lang="sk-SK" sz="1800" dirty="0"/>
              <a:t>Ukazuje sa, že nedostatok sociálnej podpory zo strany kolegov a nadriadených, nízka miera samostatnosti, vysoké pracovné požiadavky a nízka úroveň spokojnosti s prácou súvisia so zvýšeným výskytom poškodení podporno-pohybovej sústavy.</a:t>
            </a:r>
          </a:p>
          <a:p>
            <a:pPr fontAlgn="base"/>
            <a:r>
              <a:rPr lang="sk-SK" sz="1800" dirty="0" err="1"/>
              <a:t>Všadeprítomnosť</a:t>
            </a:r>
            <a:r>
              <a:rPr lang="sk-SK" sz="1800" dirty="0"/>
              <a:t> práce a pocit, že žijete v „kancelárii“ vo dne v noci, môžu vyvolávať stres a prispievať k poškodeniam podporno-pohybovej sústavy.</a:t>
            </a:r>
          </a:p>
        </p:txBody>
      </p:sp>
      <p:sp>
        <p:nvSpPr>
          <p:cNvPr id="6" name="Rectangle 5"/>
          <p:cNvSpPr/>
          <p:nvPr/>
        </p:nvSpPr>
        <p:spPr>
          <a:xfrm>
            <a:off x="5436096" y="1629962"/>
            <a:ext cx="3491880"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22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5. Psychosociálne faktory 2 – pozitívne faktory</a:t>
            </a:r>
          </a:p>
        </p:txBody>
      </p:sp>
      <p:sp>
        <p:nvSpPr>
          <p:cNvPr id="3" name="Content Placeholder 2"/>
          <p:cNvSpPr>
            <a:spLocks noGrp="1"/>
          </p:cNvSpPr>
          <p:nvPr>
            <p:ph sz="half" idx="1"/>
          </p:nvPr>
        </p:nvSpPr>
        <p:spPr>
          <a:xfrm>
            <a:off x="539750" y="1059582"/>
            <a:ext cx="6264498" cy="3599978"/>
          </a:xfrm>
        </p:spPr>
        <p:txBody>
          <a:bodyPr anchor="t">
            <a:noAutofit/>
          </a:bodyPr>
          <a:lstStyle/>
          <a:p>
            <a:pPr fontAlgn="base"/>
            <a:r>
              <a:rPr lang="sk-SK" sz="2000"/>
              <a:t>Pozitívne psychosociálne aspekty telepráce z domu (napr. väčšia miera samostatnosti a vyššia úroveň spokojnosti s prácou) by mohli mať priaznivý vplyv na zdravotné problémy, ako sú poškodenia podporno-pohybovej sústavy, a mohli by potenciálne oddialiť nástup príznakov.  </a:t>
            </a:r>
          </a:p>
          <a:p>
            <a:pPr fontAlgn="base"/>
            <a:endParaRPr lang="en-GB" sz="2000" dirty="0"/>
          </a:p>
        </p:txBody>
      </p:sp>
      <p:sp>
        <p:nvSpPr>
          <p:cNvPr id="7" name="Rectangle 6"/>
          <p:cNvSpPr/>
          <p:nvPr/>
        </p:nvSpPr>
        <p:spPr>
          <a:xfrm>
            <a:off x="5436096" y="1629962"/>
            <a:ext cx="3491880"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862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699940"/>
            <a:ext cx="7632700" cy="3455986"/>
          </a:xfrm>
        </p:spPr>
        <p:txBody>
          <a:bodyPr lIns="0" tIns="0" rIns="0" bIns="0">
            <a:normAutofit/>
          </a:bodyPr>
          <a:lstStyle/>
          <a:p>
            <a:r>
              <a:rPr lang="sk-SK" sz="2000" dirty="0"/>
              <a:t>Charakteristiky pracovníkov tiež môžu predstavovať rizikové faktory poškodení podporno-pohybovej sústavy</a:t>
            </a:r>
            <a:br>
              <a:rPr lang="sk-SK" sz="2000" dirty="0"/>
            </a:br>
            <a:r>
              <a:rPr lang="sk-SK" sz="2000" dirty="0"/>
              <a:t>(ak riziká nie sú správne riadené):</a:t>
            </a:r>
          </a:p>
          <a:p>
            <a:pPr lvl="1"/>
            <a:r>
              <a:rPr lang="sk-SK" sz="2000" dirty="0"/>
              <a:t>vek</a:t>
            </a:r>
          </a:p>
          <a:p>
            <a:pPr lvl="1"/>
            <a:r>
              <a:rPr lang="sk-SK" sz="2000" dirty="0"/>
              <a:t>rod</a:t>
            </a:r>
          </a:p>
          <a:p>
            <a:pPr lvl="1"/>
            <a:r>
              <a:rPr lang="sk-SK" sz="2000" dirty="0"/>
              <a:t>zdravotný stav (ak už trpia poškodeniami podporno-pohybovej sústavy alebo </a:t>
            </a:r>
            <a:r>
              <a:rPr lang="sk-SK" sz="2000" dirty="0" smtClean="0"/>
              <a:t>nimi trpeli </a:t>
            </a:r>
            <a:r>
              <a:rPr lang="sk-SK" sz="2000" dirty="0"/>
              <a:t>v minulosti)</a:t>
            </a:r>
          </a:p>
          <a:p>
            <a:pPr lvl="1"/>
            <a:r>
              <a:rPr lang="sk-SK" sz="2000" dirty="0"/>
              <a:t>nedostatočné vedomosti o pracovných technikách a bezpečnostných postupoch </a:t>
            </a:r>
          </a:p>
          <a:p>
            <a:pPr lvl="1"/>
            <a:r>
              <a:rPr lang="sk-SK" sz="2000" dirty="0"/>
              <a:t>…</a:t>
            </a:r>
          </a:p>
        </p:txBody>
      </p:sp>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26490"/>
            <a:ext cx="7488486" cy="666103"/>
          </a:xfrm>
        </p:spPr>
        <p:txBody>
          <a:bodyPr lIns="0" tIns="0" rIns="0" bIns="0"/>
          <a:lstStyle/>
          <a:p>
            <a:r>
              <a:rPr lang="sk-SK" sz="2400">
                <a:solidFill>
                  <a:schemeClr val="accent1"/>
                </a:solidFill>
              </a:rPr>
              <a:t>6. </a:t>
            </a:r>
            <a:r>
              <a:rPr lang="sk-SK" sz="2400"/>
              <a:t>Faktory súvisiace s jednotlivými zamestnancami</a:t>
            </a:r>
            <a:br>
              <a:rPr lang="sk-SK" sz="2400"/>
            </a:br>
            <a:endParaRPr lang="sk-SK" sz="2400"/>
          </a:p>
        </p:txBody>
      </p:sp>
      <p:sp>
        <p:nvSpPr>
          <p:cNvPr id="4" name="Rectangle 3"/>
          <p:cNvSpPr/>
          <p:nvPr/>
        </p:nvSpPr>
        <p:spPr>
          <a:xfrm>
            <a:off x="6804248" y="2513602"/>
            <a:ext cx="2627784" cy="400110"/>
          </a:xfrm>
          <a:prstGeom prst="rect">
            <a:avLst/>
          </a:prstGeom>
        </p:spPr>
        <p:txBody>
          <a:bodyPr wrap="square">
            <a:spAutoFit/>
          </a:bodyPr>
          <a:lstStyle/>
          <a:p>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738" y="3435846"/>
            <a:ext cx="4554723" cy="1296144"/>
          </a:xfrm>
          <a:prstGeom prst="rect">
            <a:avLst/>
          </a:prstGeom>
        </p:spPr>
      </p:pic>
    </p:spTree>
    <p:extLst>
      <p:ext uri="{BB962C8B-B14F-4D97-AF65-F5344CB8AC3E}">
        <p14:creationId xmlns:p14="http://schemas.microsoft.com/office/powerpoint/2010/main" val="176638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35000"/>
            <a:ext cx="8568952" cy="492534"/>
          </a:xfrm>
        </p:spPr>
        <p:txBody>
          <a:bodyPr/>
          <a:lstStyle/>
          <a:p>
            <a:r>
              <a:rPr lang="sk-SK" sz="1900"/>
              <a:t>Preventívne/ochranné prístupy k riešeniu rizikových faktorov poškodení podporno-pohybovej sústavy súvisiacich s teleprácou z domu</a:t>
            </a:r>
          </a:p>
        </p:txBody>
      </p:sp>
      <p:sp>
        <p:nvSpPr>
          <p:cNvPr id="3" name="Content Placeholder 2"/>
          <p:cNvSpPr>
            <a:spLocks noGrp="1"/>
          </p:cNvSpPr>
          <p:nvPr>
            <p:ph sz="half" idx="1"/>
          </p:nvPr>
        </p:nvSpPr>
        <p:spPr>
          <a:xfrm>
            <a:off x="539750" y="1491630"/>
            <a:ext cx="7632700" cy="3455987"/>
          </a:xfrm>
        </p:spPr>
        <p:txBody>
          <a:bodyPr/>
          <a:lstStyle/>
          <a:p>
            <a:pPr marL="514350" indent="-514350">
              <a:buFont typeface="+mj-lt"/>
              <a:buAutoNum type="arabicPeriod"/>
            </a:pPr>
            <a:r>
              <a:rPr lang="sk-SK" sz="2200"/>
              <a:t>Dizajn a ergonómia pracoviska</a:t>
            </a:r>
          </a:p>
          <a:p>
            <a:pPr marL="514350" indent="-514350">
              <a:buFont typeface="+mj-lt"/>
              <a:buAutoNum type="arabicPeriod"/>
            </a:pPr>
            <a:r>
              <a:rPr lang="sk-SK" sz="2200"/>
              <a:t>Pracovné prostredie </a:t>
            </a:r>
          </a:p>
          <a:p>
            <a:pPr marL="514350" indent="-514350">
              <a:buFont typeface="+mj-lt"/>
              <a:buAutoNum type="arabicPeriod"/>
            </a:pPr>
            <a:r>
              <a:rPr lang="sk-SK" sz="2200"/>
              <a:t>Sedavý spôsob života</a:t>
            </a:r>
          </a:p>
          <a:p>
            <a:pPr marL="514350" indent="-514350">
              <a:buFont typeface="+mj-lt"/>
              <a:buAutoNum type="arabicPeriod"/>
            </a:pPr>
            <a:r>
              <a:rPr lang="sk-SK" sz="2200"/>
              <a:t>Organizácia práce</a:t>
            </a:r>
          </a:p>
          <a:p>
            <a:pPr marL="514350" indent="-514350">
              <a:buFont typeface="+mj-lt"/>
              <a:buAutoNum type="arabicPeriod"/>
            </a:pPr>
            <a:r>
              <a:rPr lang="sk-SK" sz="2200"/>
              <a:t>Psychosociálne faktory</a:t>
            </a:r>
          </a:p>
          <a:p>
            <a:endParaRPr lang="en-GB" dirty="0"/>
          </a:p>
        </p:txBody>
      </p:sp>
    </p:spTree>
    <p:extLst>
      <p:ext uri="{BB962C8B-B14F-4D97-AF65-F5344CB8AC3E}">
        <p14:creationId xmlns:p14="http://schemas.microsoft.com/office/powerpoint/2010/main" val="282952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389734"/>
            <a:ext cx="5472608" cy="2982241"/>
          </a:xfrm>
          <a:prstGeom prst="rect">
            <a:avLst/>
          </a:prstGeom>
        </p:spPr>
      </p:pic>
      <p:sp>
        <p:nvSpPr>
          <p:cNvPr id="2" name="Title 1"/>
          <p:cNvSpPr>
            <a:spLocks noGrp="1"/>
          </p:cNvSpPr>
          <p:nvPr>
            <p:ph type="title"/>
          </p:nvPr>
        </p:nvSpPr>
        <p:spPr>
          <a:xfrm>
            <a:off x="450003" y="135000"/>
            <a:ext cx="8154445" cy="367200"/>
          </a:xfrm>
        </p:spPr>
        <p:txBody>
          <a:bodyPr/>
          <a:lstStyle/>
          <a:p>
            <a:pPr fontAlgn="base"/>
            <a:r>
              <a:rPr lang="sk-SK" sz="2400"/>
              <a:t>1. Dizajn a ergonómia pracoviska</a:t>
            </a:r>
          </a:p>
        </p:txBody>
      </p:sp>
      <p:sp>
        <p:nvSpPr>
          <p:cNvPr id="3" name="Content Placeholder 2"/>
          <p:cNvSpPr>
            <a:spLocks noGrp="1"/>
          </p:cNvSpPr>
          <p:nvPr>
            <p:ph sz="half" idx="1"/>
          </p:nvPr>
        </p:nvSpPr>
        <p:spPr>
          <a:xfrm>
            <a:off x="539750" y="915988"/>
            <a:ext cx="7632700" cy="3455987"/>
          </a:xfrm>
        </p:spPr>
        <p:txBody>
          <a:bodyPr anchor="t">
            <a:noAutofit/>
          </a:bodyPr>
          <a:lstStyle/>
          <a:p>
            <a:pPr fontAlgn="base"/>
            <a:r>
              <a:rPr lang="sk-SK" sz="2000"/>
              <a:t>Pracovníci vykonávajúci teleprácu nemajú vždy doma také zdroje a možnosti, aké majú v kancelárii. </a:t>
            </a:r>
          </a:p>
          <a:p>
            <a:pPr fontAlgn="base"/>
            <a:r>
              <a:rPr lang="sk-SK" sz="2000"/>
              <a:t>Aby domáca kancelária mohla byť pohodlným a zdravým pracoviskom, ponúkame niekoľko tipov týkajúcich sa:</a:t>
            </a:r>
          </a:p>
          <a:p>
            <a:pPr marL="0" indent="0" fontAlgn="base">
              <a:buNone/>
            </a:pPr>
            <a:r>
              <a:rPr lang="sk-SK" sz="2000"/>
              <a:t> </a:t>
            </a:r>
          </a:p>
          <a:p>
            <a:pPr lvl="1" fontAlgn="base"/>
            <a:r>
              <a:rPr lang="sk-SK" sz="2000"/>
              <a:t>kancelárskej stoličky</a:t>
            </a:r>
          </a:p>
          <a:p>
            <a:pPr lvl="1" fontAlgn="base"/>
            <a:r>
              <a:rPr lang="sk-SK" sz="2000"/>
              <a:t>kancelárskeho stola</a:t>
            </a:r>
          </a:p>
          <a:p>
            <a:pPr lvl="1" fontAlgn="base"/>
            <a:r>
              <a:rPr lang="sk-SK" sz="2000"/>
              <a:t>monitora</a:t>
            </a:r>
          </a:p>
          <a:p>
            <a:pPr lvl="1" fontAlgn="base"/>
            <a:r>
              <a:rPr lang="sk-SK" sz="2000"/>
              <a:t>myši a klávesnice</a:t>
            </a:r>
          </a:p>
          <a:p>
            <a:pPr lvl="1" fontAlgn="base"/>
            <a:r>
              <a:rPr lang="sk-SK" sz="2000"/>
              <a:t>stojana na dokumenty</a:t>
            </a:r>
          </a:p>
          <a:p>
            <a:pPr fontAlgn="base"/>
            <a:endParaRPr lang="en-GB" sz="2000" dirty="0"/>
          </a:p>
        </p:txBody>
      </p:sp>
    </p:spTree>
    <p:extLst>
      <p:ext uri="{BB962C8B-B14F-4D97-AF65-F5344CB8AC3E}">
        <p14:creationId xmlns:p14="http://schemas.microsoft.com/office/powerpoint/2010/main" val="400964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7" y="135000"/>
            <a:ext cx="8609469" cy="367200"/>
          </a:xfrm>
        </p:spPr>
        <p:txBody>
          <a:bodyPr/>
          <a:lstStyle/>
          <a:p>
            <a:pPr fontAlgn="base"/>
            <a:r>
              <a:rPr lang="sk-SK" sz="2400"/>
              <a:t>1. Dizajn a ergonómia pracoviska – kancelárska stolička </a:t>
            </a:r>
          </a:p>
        </p:txBody>
      </p:sp>
      <p:sp>
        <p:nvSpPr>
          <p:cNvPr id="3" name="Content Placeholder 2"/>
          <p:cNvSpPr>
            <a:spLocks noGrp="1"/>
          </p:cNvSpPr>
          <p:nvPr>
            <p:ph sz="half" idx="1"/>
          </p:nvPr>
        </p:nvSpPr>
        <p:spPr>
          <a:xfrm>
            <a:off x="539750" y="915988"/>
            <a:ext cx="7776666" cy="3455987"/>
          </a:xfrm>
        </p:spPr>
        <p:txBody>
          <a:bodyPr anchor="t">
            <a:noAutofit/>
          </a:bodyPr>
          <a:lstStyle/>
          <a:p>
            <a:pPr fontAlgn="base"/>
            <a:r>
              <a:rPr lang="sk-SK" sz="1650" dirty="0"/>
              <a:t>Stolička je, pokiaľ </a:t>
            </a:r>
            <a:r>
              <a:rPr lang="sk-SK" sz="1650" dirty="0" smtClean="0"/>
              <a:t>sa dá, </a:t>
            </a:r>
            <a:r>
              <a:rPr lang="sk-SK" sz="1650" dirty="0"/>
              <a:t>s možnosťou nastavenia výšky, operadla, hĺbky sedadla, opierky rúk a dynamického sklonu (na umožnenie pohybu). </a:t>
            </a:r>
          </a:p>
          <a:p>
            <a:pPr fontAlgn="base"/>
            <a:r>
              <a:rPr lang="sk-SK" sz="1650" dirty="0"/>
              <a:t>Pre vyváženú polohu v sede skontrolujte, či je stolička správne nastavená. </a:t>
            </a:r>
          </a:p>
          <a:p>
            <a:pPr fontAlgn="base"/>
            <a:r>
              <a:rPr lang="sk-SK" sz="1650" dirty="0"/>
              <a:t>Ak stolička nie je nastaviteľná: </a:t>
            </a:r>
          </a:p>
          <a:p>
            <a:pPr lvl="1" fontAlgn="base"/>
            <a:r>
              <a:rPr lang="sk-SK" sz="1650" dirty="0"/>
              <a:t>prispôsobte výšku sedadla tak, aby boky boli o niečo vyššie ako kolená a stehná boli mierne sklonené nadol. Ak je sedadlo príliš nízke, použite vankúš (alebo dva). Pomáha to udržiavať pohodlné držanie tela (s vyváženým držaním chrbtice), </a:t>
            </a:r>
          </a:p>
          <a:p>
            <a:pPr lvl="1" fontAlgn="base"/>
            <a:r>
              <a:rPr lang="sk-SK" sz="1650" dirty="0"/>
              <a:t>uistite sa, že chodidlá majú dobrý kontakt s podlahou. Ak </a:t>
            </a:r>
            <a:r>
              <a:rPr lang="sk-SK" sz="1650" dirty="0" smtClean="0"/>
              <a:t>to </a:t>
            </a:r>
            <a:r>
              <a:rPr lang="sk-SK" sz="1650" dirty="0"/>
              <a:t>tak nie je, vezmite stabilný predmet a položte </a:t>
            </a:r>
            <a:r>
              <a:rPr lang="sk-SK" sz="1650" dirty="0" smtClean="0"/>
              <a:t>si ho </a:t>
            </a:r>
            <a:r>
              <a:rPr lang="sk-SK" sz="1650" dirty="0"/>
              <a:t>pod nohy, aby ste zlepšili kontakt s podlahou,</a:t>
            </a:r>
          </a:p>
          <a:p>
            <a:pPr lvl="1" fontAlgn="base"/>
            <a:r>
              <a:rPr lang="sk-SK" sz="1650" dirty="0"/>
              <a:t>umiestnite dodatočnú oporu (napr. tenký vankúš) za dolnú časť chrbta, ak táto časť chrbta nemá dostatočnú oporu.</a:t>
            </a:r>
          </a:p>
          <a:p>
            <a:pPr marL="0" indent="0" fontAlgn="base">
              <a:buNone/>
            </a:pPr>
            <a:endParaRPr lang="en-GB" sz="2000" dirty="0"/>
          </a:p>
        </p:txBody>
      </p:sp>
    </p:spTree>
    <p:extLst>
      <p:ext uri="{BB962C8B-B14F-4D97-AF65-F5344CB8AC3E}">
        <p14:creationId xmlns:p14="http://schemas.microsoft.com/office/powerpoint/2010/main" val="120629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7" y="135000"/>
            <a:ext cx="8716973" cy="367200"/>
          </a:xfrm>
        </p:spPr>
        <p:txBody>
          <a:bodyPr/>
          <a:lstStyle/>
          <a:p>
            <a:pPr fontAlgn="base"/>
            <a:r>
              <a:rPr lang="sk-SK" sz="2400"/>
              <a:t>1. Dizajn a ergonómia pracoviska – kancelársky stôl </a:t>
            </a:r>
          </a:p>
        </p:txBody>
      </p:sp>
      <p:sp>
        <p:nvSpPr>
          <p:cNvPr id="3" name="Content Placeholder 2"/>
          <p:cNvSpPr>
            <a:spLocks noGrp="1"/>
          </p:cNvSpPr>
          <p:nvPr>
            <p:ph sz="half" idx="1"/>
          </p:nvPr>
        </p:nvSpPr>
        <p:spPr>
          <a:xfrm>
            <a:off x="539750" y="915988"/>
            <a:ext cx="7632700" cy="3455962"/>
          </a:xfrm>
        </p:spPr>
        <p:txBody>
          <a:bodyPr anchor="t">
            <a:noAutofit/>
          </a:bodyPr>
          <a:lstStyle/>
          <a:p>
            <a:pPr fontAlgn="base"/>
            <a:r>
              <a:rPr lang="sk-SK" sz="1700" dirty="0"/>
              <a:t>Uistite sa, že stôl je dostatočne veľký a máte dostatok miesta na nohy. Pokiaľ </a:t>
            </a:r>
            <a:r>
              <a:rPr lang="sk-SK" sz="1700" dirty="0" smtClean="0"/>
              <a:t>možno, </a:t>
            </a:r>
            <a:r>
              <a:rPr lang="sk-SK" sz="1700" dirty="0"/>
              <a:t>hĺbka najmenej 80 cm a hrúbka menej ako 5 cm. </a:t>
            </a:r>
          </a:p>
          <a:p>
            <a:pPr fontAlgn="base"/>
            <a:r>
              <a:rPr lang="sk-SK" sz="1700" dirty="0"/>
              <a:t>Ak je výška stola nastaviteľná, prispôsobte výšku výške lakťov (pamätajte na to, že ramená majú byť uvoľnené). Predtým sa uistite, že sedíte v správnej polohe </a:t>
            </a:r>
            <a:r>
              <a:rPr lang="sk-SK" sz="1700" dirty="0" smtClean="0"/>
              <a:t>(</a:t>
            </a:r>
            <a:r>
              <a:rPr lang="sk-SK" sz="1700" dirty="0"/>
              <a:t>pozri kancelárska stolička).</a:t>
            </a:r>
          </a:p>
          <a:p>
            <a:pPr fontAlgn="base"/>
            <a:r>
              <a:rPr lang="sk-SK" sz="1700" dirty="0"/>
              <a:t>Ak výška stola nie je nastaviteľná:</a:t>
            </a:r>
          </a:p>
          <a:p>
            <a:pPr lvl="1" fontAlgn="base"/>
            <a:r>
              <a:rPr lang="sk-SK" sz="1700" dirty="0"/>
              <a:t>Písací stôl je príliš vysoký: zdvihnite sedaciu výšku stoličky (napr. pomocou vankúšov v prípade stoličky, ktorá sa nedá nastaviť) tak, aby boli lakte v rovnakej výške ako písací stôl. </a:t>
            </a:r>
          </a:p>
          <a:p>
            <a:pPr lvl="1" fontAlgn="base"/>
            <a:r>
              <a:rPr lang="sk-SK" sz="1700" dirty="0"/>
              <a:t>Písací stôl je príliš nízky: zdvihnite výšku stola (napr. pomocou podložiek) tak, aby boli lakte v rovnakej výške ako pracovný stôl. Dbajte však na to, aby to bolo stabilné a bezpečné.  </a:t>
            </a:r>
          </a:p>
          <a:p>
            <a:pPr marL="0" indent="0" fontAlgn="base">
              <a:buNone/>
            </a:pPr>
            <a:r>
              <a:rPr lang="sk-SK" sz="1800" dirty="0"/>
              <a:t> </a:t>
            </a:r>
          </a:p>
          <a:p>
            <a:pPr marL="0" indent="0" fontAlgn="base">
              <a:buNone/>
            </a:pPr>
            <a:endParaRPr lang="en-GB" sz="2000" dirty="0"/>
          </a:p>
        </p:txBody>
      </p:sp>
    </p:spTree>
    <p:extLst>
      <p:ext uri="{BB962C8B-B14F-4D97-AF65-F5344CB8AC3E}">
        <p14:creationId xmlns:p14="http://schemas.microsoft.com/office/powerpoint/2010/main" val="158757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586493" cy="367200"/>
          </a:xfrm>
        </p:spPr>
        <p:txBody>
          <a:bodyPr/>
          <a:lstStyle/>
          <a:p>
            <a:pPr fontAlgn="base"/>
            <a:r>
              <a:rPr lang="sk-SK" sz="2400"/>
              <a:t>1. Dizajn a ergonómia pracoviska – monitor</a:t>
            </a:r>
          </a:p>
        </p:txBody>
      </p:sp>
      <p:sp>
        <p:nvSpPr>
          <p:cNvPr id="3" name="Content Placeholder 2"/>
          <p:cNvSpPr>
            <a:spLocks noGrp="1"/>
          </p:cNvSpPr>
          <p:nvPr>
            <p:ph sz="half" idx="1"/>
          </p:nvPr>
        </p:nvSpPr>
        <p:spPr>
          <a:xfrm>
            <a:off x="450003" y="915988"/>
            <a:ext cx="8298461" cy="3455987"/>
          </a:xfrm>
        </p:spPr>
        <p:txBody>
          <a:bodyPr anchor="t">
            <a:noAutofit/>
          </a:bodyPr>
          <a:lstStyle/>
          <a:p>
            <a:pPr fontAlgn="base"/>
            <a:r>
              <a:rPr lang="sk-SK" sz="1500" dirty="0"/>
              <a:t>Na zabránenie </a:t>
            </a:r>
            <a:r>
              <a:rPr lang="sk-SK" sz="1500" dirty="0" smtClean="0"/>
              <a:t>namáhania </a:t>
            </a:r>
            <a:r>
              <a:rPr lang="sk-SK" sz="1500" dirty="0"/>
              <a:t>svalov na krku a ramenách je dôležité umiestniť obrazovku do správnej výšky (t. j. do výšky očí alebo tesne pod). Z tohto dôvodu používajte stojan na notebook alebo, ak nie </a:t>
            </a:r>
            <a:r>
              <a:rPr lang="sk-SK" sz="1500" dirty="0" smtClean="0"/>
              <a:t>je </a:t>
            </a:r>
            <a:r>
              <a:rPr lang="sk-SK" sz="1500" dirty="0"/>
              <a:t>k dispozícii, škatuľu alebo hromadu kníh na nastavenie presnej výšky. </a:t>
            </a:r>
          </a:p>
          <a:p>
            <a:pPr fontAlgn="base"/>
            <a:r>
              <a:rPr lang="sk-SK" sz="1500" dirty="0" smtClean="0"/>
              <a:t>Ak je to možné, </a:t>
            </a:r>
            <a:r>
              <a:rPr lang="sk-SK" sz="1500" dirty="0"/>
              <a:t>používajte externú obrazovku (ktorá je dostatočne veľká, najmenej 19-palcová). </a:t>
            </a:r>
          </a:p>
          <a:p>
            <a:pPr fontAlgn="base"/>
            <a:r>
              <a:rPr lang="sk-SK" sz="1500" dirty="0"/>
              <a:t>Ak používate dve obrazovky, umiestnite ich v tvare písmena V priamo pred seba (pri využívaní oboch obrazoviek rovnakou mierou) alebo primárnu obrazovku umiestnite priamo pred seba a sekundárnu obrazovku na jednu vašu stranu </a:t>
            </a:r>
            <a:r>
              <a:rPr lang="sk-SK" sz="1500" dirty="0" smtClean="0"/>
              <a:t>(ak využívate jednu obrazovku </a:t>
            </a:r>
            <a:r>
              <a:rPr lang="sk-SK" sz="1500" dirty="0"/>
              <a:t>častejšie ako </a:t>
            </a:r>
            <a:r>
              <a:rPr lang="sk-SK" sz="1500" dirty="0" smtClean="0"/>
              <a:t>druhú).</a:t>
            </a:r>
            <a:endParaRPr lang="sk-SK" sz="1500" dirty="0"/>
          </a:p>
          <a:p>
            <a:pPr fontAlgn="base"/>
            <a:r>
              <a:rPr lang="sk-SK" sz="1500" dirty="0"/>
              <a:t>Umiestnite obrazovku(-y) do správnej výšky a na dĺžku paže od očí.</a:t>
            </a:r>
          </a:p>
          <a:p>
            <a:r>
              <a:rPr lang="sk-SK" sz="1500" dirty="0"/>
              <a:t>Aby ste sa vyhli únave očí, použite pravidlo 20-20-20 (t. j. pozerajte sa každých 20 minút najmenej 20 sekúnd do </a:t>
            </a:r>
            <a:r>
              <a:rPr lang="sk-SK" sz="1500" dirty="0" smtClean="0"/>
              <a:t>vzdialenosti </a:t>
            </a:r>
            <a:r>
              <a:rPr lang="sk-SK" sz="1500" dirty="0"/>
              <a:t>najmenej </a:t>
            </a:r>
            <a:r>
              <a:rPr lang="sk-SK" sz="1500" dirty="0" smtClean="0"/>
              <a:t>20</a:t>
            </a:r>
            <a:r>
              <a:rPr lang="sk-SK" sz="1500" dirty="0"/>
              <a:t> </a:t>
            </a:r>
            <a:r>
              <a:rPr lang="sk-SK" sz="1500" dirty="0" smtClean="0"/>
              <a:t>stôp, </a:t>
            </a:r>
            <a:r>
              <a:rPr lang="sk-SK" sz="1500" dirty="0" err="1" smtClean="0"/>
              <a:t>tj</a:t>
            </a:r>
            <a:r>
              <a:rPr lang="sk-SK" sz="1500" dirty="0" smtClean="0"/>
              <a:t>. 6 metrov). </a:t>
            </a:r>
            <a:endParaRPr lang="sk-SK" sz="1500" dirty="0"/>
          </a:p>
          <a:p>
            <a:r>
              <a:rPr lang="sk-SK" sz="1500" dirty="0"/>
              <a:t>Zvýšte čitateľnosť využitím celej šírky obrazovky, bez farieb (napr. tmavé písmo na svetlom pozadí) a </a:t>
            </a:r>
            <a:r>
              <a:rPr lang="sk-SK" sz="1500" dirty="0" smtClean="0"/>
              <a:t>dostatočnou </a:t>
            </a:r>
            <a:r>
              <a:rPr lang="sk-SK" sz="1500" dirty="0"/>
              <a:t>veľkosťou písma a riadkovania. </a:t>
            </a:r>
          </a:p>
        </p:txBody>
      </p:sp>
    </p:spTree>
    <p:extLst>
      <p:ext uri="{BB962C8B-B14F-4D97-AF65-F5344CB8AC3E}">
        <p14:creationId xmlns:p14="http://schemas.microsoft.com/office/powerpoint/2010/main" val="281160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693997" cy="367200"/>
          </a:xfrm>
        </p:spPr>
        <p:txBody>
          <a:bodyPr/>
          <a:lstStyle/>
          <a:p>
            <a:pPr fontAlgn="base"/>
            <a:r>
              <a:rPr lang="sk-SK" sz="2200"/>
              <a:t>1. Dizajn a ergonómia pracoviska – myš a klávesnica</a:t>
            </a:r>
          </a:p>
        </p:txBody>
      </p:sp>
      <p:sp>
        <p:nvSpPr>
          <p:cNvPr id="3" name="Content Placeholder 2"/>
          <p:cNvSpPr>
            <a:spLocks noGrp="1"/>
          </p:cNvSpPr>
          <p:nvPr>
            <p:ph sz="half" idx="1"/>
          </p:nvPr>
        </p:nvSpPr>
        <p:spPr>
          <a:xfrm>
            <a:off x="539750" y="915988"/>
            <a:ext cx="8064698" cy="3455987"/>
          </a:xfrm>
        </p:spPr>
        <p:txBody>
          <a:bodyPr anchor="t">
            <a:noAutofit/>
          </a:bodyPr>
          <a:lstStyle/>
          <a:p>
            <a:pPr fontAlgn="base"/>
            <a:r>
              <a:rPr lang="sk-SK" sz="1600" dirty="0"/>
              <a:t>Pri práci na notebooku sa odporúča používať samostatnú myš a klávesnicu, čo umožňuje zaujať pohodlnejšie držanie tela </a:t>
            </a:r>
            <a:r>
              <a:rPr lang="sk-SK" sz="1600" dirty="0" smtClean="0"/>
              <a:t>a zabrániť námahe </a:t>
            </a:r>
            <a:r>
              <a:rPr lang="sk-SK" sz="1600" dirty="0"/>
              <a:t>svalov na krku a ramenách. </a:t>
            </a:r>
          </a:p>
          <a:p>
            <a:pPr fontAlgn="base"/>
            <a:r>
              <a:rPr lang="sk-SK" sz="1600" dirty="0" smtClean="0"/>
              <a:t>Ak je to možné, </a:t>
            </a:r>
            <a:r>
              <a:rPr lang="sk-SK" sz="1600" dirty="0"/>
              <a:t>používajte plochú klávesnicu (alebo sklopte nožičky klávesnice). </a:t>
            </a:r>
          </a:p>
          <a:p>
            <a:pPr fontAlgn="base"/>
            <a:r>
              <a:rPr lang="sk-SK" sz="1600" dirty="0"/>
              <a:t>Umiestnite klávesnicu priamo pred obrazovku, približne 5 – 10 cm od okraja stola. </a:t>
            </a:r>
          </a:p>
          <a:p>
            <a:pPr fontAlgn="base"/>
            <a:r>
              <a:rPr lang="sk-SK" sz="1600" dirty="0"/>
              <a:t>Umiestnite myš čo najbližšie ku klávesnici. </a:t>
            </a:r>
          </a:p>
          <a:p>
            <a:pPr fontAlgn="base"/>
            <a:r>
              <a:rPr lang="sk-SK" sz="1600" dirty="0"/>
              <a:t>Používajte myš správne. Uistite sa, či máte ruku dobre opretú o stôl (alebo lakťovú opierku) a či strana ruky spočíva na stole.</a:t>
            </a:r>
          </a:p>
          <a:p>
            <a:pPr fontAlgn="base"/>
            <a:r>
              <a:rPr lang="sk-SK" sz="1600" dirty="0"/>
              <a:t>Neklaďte ruku na myš, keď ju nepoužívate. </a:t>
            </a:r>
          </a:p>
          <a:p>
            <a:pPr fontAlgn="base"/>
            <a:r>
              <a:rPr lang="sk-SK" sz="1600" dirty="0"/>
              <a:t>Ak je to možné, pomocou klávesových skratiek obmedzte klikanie myšou. </a:t>
            </a:r>
          </a:p>
          <a:p>
            <a:pPr fontAlgn="base"/>
            <a:r>
              <a:rPr lang="sk-SK" sz="1600" dirty="0" smtClean="0"/>
              <a:t>Pre </a:t>
            </a:r>
            <a:r>
              <a:rPr lang="sk-SK" sz="1600" dirty="0"/>
              <a:t>zamestnancov, ktorí už trpia poškodeniami podporno-pohybovej </a:t>
            </a:r>
            <a:r>
              <a:rPr lang="sk-SK" sz="1600" dirty="0" smtClean="0"/>
              <a:t>sústavy, by mohli byť vhodné vertikálna, alebo rolovacia </a:t>
            </a:r>
            <a:r>
              <a:rPr lang="sk-SK" sz="1600" dirty="0" smtClean="0"/>
              <a:t>myš.</a:t>
            </a:r>
            <a:endParaRPr lang="sk-SK" sz="1600" dirty="0"/>
          </a:p>
        </p:txBody>
      </p:sp>
    </p:spTree>
    <p:extLst>
      <p:ext uri="{BB962C8B-B14F-4D97-AF65-F5344CB8AC3E}">
        <p14:creationId xmlns:p14="http://schemas.microsoft.com/office/powerpoint/2010/main" val="307839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771550"/>
            <a:ext cx="5904656" cy="3455987"/>
          </a:xfrm>
        </p:spPr>
        <p:txBody>
          <a:bodyPr lIns="0" tIns="0" rIns="0" bIns="0">
            <a:noAutofit/>
          </a:bodyPr>
          <a:lstStyle/>
          <a:p>
            <a:pPr>
              <a:lnSpc>
                <a:spcPct val="150000"/>
              </a:lnSpc>
            </a:pPr>
            <a:r>
              <a:rPr lang="sk-SK" sz="2000">
                <a:solidFill>
                  <a:schemeClr val="accent1"/>
                </a:solidFill>
              </a:rPr>
              <a:t>Úvod: Poškodenia podporno-pohybovej sústavy súvisiace s teleprácou</a:t>
            </a:r>
          </a:p>
          <a:p>
            <a:pPr>
              <a:lnSpc>
                <a:spcPct val="150000"/>
              </a:lnSpc>
            </a:pPr>
            <a:r>
              <a:rPr lang="sk-SK" sz="2000">
                <a:solidFill>
                  <a:schemeClr val="accent1"/>
                </a:solidFill>
              </a:rPr>
              <a:t>Posúdenie rizík</a:t>
            </a:r>
          </a:p>
          <a:p>
            <a:pPr>
              <a:lnSpc>
                <a:spcPct val="150000"/>
              </a:lnSpc>
            </a:pPr>
            <a:r>
              <a:rPr lang="sk-SK" sz="2000"/>
              <a:t>Hlavné rizikové faktory poškodení podporno-pohybovej sústavy súvisiace s teleprácou</a:t>
            </a:r>
          </a:p>
          <a:p>
            <a:pPr>
              <a:lnSpc>
                <a:spcPct val="150000"/>
              </a:lnSpc>
            </a:pPr>
            <a:r>
              <a:rPr lang="sk-SK" sz="2000"/>
              <a:t>Preventívne / ochranné prístupy k riešeniu rizikových faktorov poškodení podporno-pohybovej sústavy súvisiacich s teleprácou </a:t>
            </a:r>
          </a:p>
          <a:p>
            <a:pPr marL="0" indent="0">
              <a:buNone/>
            </a:pPr>
            <a:endParaRPr lang="en-US" sz="1800" dirty="0"/>
          </a:p>
          <a:p>
            <a:pPr marL="0" indent="0">
              <a:buNone/>
            </a:pPr>
            <a:endParaRPr lang="en-US" sz="1800" dirty="0"/>
          </a:p>
          <a:p>
            <a:pPr marL="0" indent="0">
              <a:buNone/>
            </a:pP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16216" y="1059582"/>
            <a:ext cx="2308434" cy="2797082"/>
          </a:xfrm>
          <a:prstGeom prst="rect">
            <a:avLst/>
          </a:prstGeom>
        </p:spPr>
      </p:pic>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k-SK" sz="2400"/>
              <a:t>Prehľad</a:t>
            </a:r>
          </a:p>
        </p:txBody>
      </p:sp>
    </p:spTree>
    <p:extLst>
      <p:ext uri="{BB962C8B-B14F-4D97-AF65-F5344CB8AC3E}">
        <p14:creationId xmlns:p14="http://schemas.microsoft.com/office/powerpoint/2010/main" val="182541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7722447" cy="367200"/>
          </a:xfrm>
        </p:spPr>
        <p:txBody>
          <a:bodyPr/>
          <a:lstStyle/>
          <a:p>
            <a:pPr fontAlgn="base"/>
            <a:r>
              <a:rPr lang="sk-SK" sz="2200"/>
              <a:t>1. Dizajn a ergonómia pracoviska – stojan na dokumenty</a:t>
            </a:r>
          </a:p>
        </p:txBody>
      </p:sp>
      <p:sp>
        <p:nvSpPr>
          <p:cNvPr id="3" name="Content Placeholder 2"/>
          <p:cNvSpPr>
            <a:spLocks noGrp="1"/>
          </p:cNvSpPr>
          <p:nvPr>
            <p:ph sz="half" idx="1"/>
          </p:nvPr>
        </p:nvSpPr>
        <p:spPr>
          <a:xfrm>
            <a:off x="539750" y="915988"/>
            <a:ext cx="7704658" cy="3455987"/>
          </a:xfrm>
        </p:spPr>
        <p:txBody>
          <a:bodyPr anchor="t">
            <a:noAutofit/>
          </a:bodyPr>
          <a:lstStyle/>
          <a:p>
            <a:r>
              <a:rPr lang="sk-SK" sz="1900" dirty="0"/>
              <a:t>Pri </a:t>
            </a:r>
            <a:r>
              <a:rPr lang="sk-SK" sz="1900" dirty="0" smtClean="0"/>
              <a:t>prepisovaní </a:t>
            </a:r>
            <a:r>
              <a:rPr lang="sk-SK" sz="1900" dirty="0"/>
              <a:t>poznámok alebo textu z papierových dokumentov používajte stojan na dokumenty. Pomáha udržiavať vyvážené držanie krku a chrbta. </a:t>
            </a:r>
          </a:p>
          <a:p>
            <a:r>
              <a:rPr lang="sk-SK" sz="1900" dirty="0"/>
              <a:t>Umiestnite stojan na dokumenty za (externú) klávesnicu a pod monitor priamo medzi monitor a klávesnicu.</a:t>
            </a:r>
          </a:p>
          <a:p>
            <a:r>
              <a:rPr lang="sk-SK" sz="1900" dirty="0"/>
              <a:t>Nainštalujte ho pod miernym uhlom (približne 45°) tak, aby boli dokumenty dobre čitateľné. </a:t>
            </a:r>
          </a:p>
          <a:p>
            <a:r>
              <a:rPr lang="sk-SK" sz="1900" dirty="0"/>
              <a:t>V prípade dotykového písania umiestnite stojan na dokumenty do rovnakej výšky a vzdialenosti od monitora (aby nebolo potrebné zakaždým zaostrovať zrak a aby krk zostal v pohodlnej polohe).</a:t>
            </a:r>
          </a:p>
          <a:p>
            <a:pPr fontAlgn="base"/>
            <a:endParaRPr lang="en-GB" sz="1600" dirty="0"/>
          </a:p>
        </p:txBody>
      </p:sp>
    </p:spTree>
    <p:extLst>
      <p:ext uri="{BB962C8B-B14F-4D97-AF65-F5344CB8AC3E}">
        <p14:creationId xmlns:p14="http://schemas.microsoft.com/office/powerpoint/2010/main" val="23562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2. Pracovné prostredie – osvetlenie </a:t>
            </a:r>
          </a:p>
        </p:txBody>
      </p:sp>
      <p:sp>
        <p:nvSpPr>
          <p:cNvPr id="3" name="Content Placeholder 2"/>
          <p:cNvSpPr>
            <a:spLocks noGrp="1"/>
          </p:cNvSpPr>
          <p:nvPr>
            <p:ph sz="half" idx="1"/>
          </p:nvPr>
        </p:nvSpPr>
        <p:spPr>
          <a:xfrm>
            <a:off x="539750" y="987574"/>
            <a:ext cx="4824338" cy="3455987"/>
          </a:xfrm>
        </p:spPr>
        <p:txBody>
          <a:bodyPr anchor="t">
            <a:noAutofit/>
          </a:bodyPr>
          <a:lstStyle/>
          <a:p>
            <a:r>
              <a:rPr lang="sk-SK" sz="1800" dirty="0"/>
              <a:t>V domácej kancelárii je dôležité aj vhodné osvetlenie (najlepšie minimálne 500 luxov). </a:t>
            </a:r>
          </a:p>
          <a:p>
            <a:r>
              <a:rPr lang="sk-SK" sz="1800" dirty="0"/>
              <a:t>Vyvarujte sa extrémnym svetelným kontrastom (napr. práca v tmavej miestnosti pri sledovaní obrazovky, obrazovka obklopená tmavými stenami) a zabráňte oslneniu slnečným žiarením alebo vysokému jasu obrazovky.</a:t>
            </a:r>
          </a:p>
          <a:p>
            <a:r>
              <a:rPr lang="sk-SK" sz="1800" dirty="0"/>
              <a:t>Sadnite si preto bokom k oknu (neseďte tvárou alebo chrbtom k oknu) a v prípade potreby použite žalúzie.</a:t>
            </a:r>
          </a:p>
          <a:p>
            <a:pPr marL="0" indent="0" fontAlgn="base">
              <a:buNone/>
            </a:pPr>
            <a:endParaRPr lang="en-GB"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95763" y="1275606"/>
            <a:ext cx="2736354" cy="2780651"/>
          </a:xfrm>
          <a:prstGeom prst="rect">
            <a:avLst/>
          </a:prstGeom>
        </p:spPr>
      </p:pic>
    </p:spTree>
    <p:extLst>
      <p:ext uri="{BB962C8B-B14F-4D97-AF65-F5344CB8AC3E}">
        <p14:creationId xmlns:p14="http://schemas.microsoft.com/office/powerpoint/2010/main" val="320470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2. Pracovné prostredie – vzduch a teplota </a:t>
            </a:r>
          </a:p>
        </p:txBody>
      </p:sp>
      <p:sp>
        <p:nvSpPr>
          <p:cNvPr id="3" name="Content Placeholder 2"/>
          <p:cNvSpPr>
            <a:spLocks noGrp="1"/>
          </p:cNvSpPr>
          <p:nvPr>
            <p:ph sz="half" idx="1"/>
          </p:nvPr>
        </p:nvSpPr>
        <p:spPr>
          <a:xfrm>
            <a:off x="539750" y="915988"/>
            <a:ext cx="4752330" cy="3455987"/>
          </a:xfrm>
        </p:spPr>
        <p:txBody>
          <a:bodyPr anchor="t">
            <a:noAutofit/>
          </a:bodyPr>
          <a:lstStyle/>
          <a:p>
            <a:pPr fontAlgn="base"/>
            <a:r>
              <a:rPr lang="sk-SK" sz="1800" dirty="0"/>
              <a:t>Pravidelne otvárajte okná a dvere, napr. pred začatím dňa, keď budete vykonávať </a:t>
            </a:r>
            <a:r>
              <a:rPr lang="sk-SK" sz="1800" dirty="0" err="1"/>
              <a:t>teleprácu</a:t>
            </a:r>
            <a:r>
              <a:rPr lang="sk-SK" sz="1800" dirty="0"/>
              <a:t> alebo pri prestávke.</a:t>
            </a:r>
          </a:p>
          <a:p>
            <a:r>
              <a:rPr lang="sk-SK" sz="1800" dirty="0"/>
              <a:t>Optimálna teplota pre prácu s počítačom je v závislosti od ročného obdobia medzi 22 °C a 24,5 °C. </a:t>
            </a:r>
          </a:p>
          <a:p>
            <a:r>
              <a:rPr lang="sk-SK" sz="1800" dirty="0"/>
              <a:t>Oblečenie prispôsobte teplote pracoviska. </a:t>
            </a:r>
          </a:p>
          <a:p>
            <a:r>
              <a:rPr lang="sk-SK" sz="1800" dirty="0"/>
              <a:t>Oblečte sa tak, aby ste ľahko obliekli alebo vyzliekli vrstvu, ak je príliš teplo alebo príliš chladno. Voľné oblečenie Vám umožní tiež natiahnuť sa.</a:t>
            </a:r>
          </a:p>
          <a:p>
            <a:pPr fontAlgn="base"/>
            <a:endParaRPr lang="en-GB"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081" y="1275606"/>
            <a:ext cx="5012728" cy="3682692"/>
          </a:xfrm>
          <a:prstGeom prst="rect">
            <a:avLst/>
          </a:prstGeom>
        </p:spPr>
      </p:pic>
    </p:spTree>
    <p:extLst>
      <p:ext uri="{BB962C8B-B14F-4D97-AF65-F5344CB8AC3E}">
        <p14:creationId xmlns:p14="http://schemas.microsoft.com/office/powerpoint/2010/main" val="84990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2. Pracovné prostredie – hluk v pozadí</a:t>
            </a:r>
          </a:p>
        </p:txBody>
      </p:sp>
      <p:sp>
        <p:nvSpPr>
          <p:cNvPr id="3" name="Content Placeholder 2"/>
          <p:cNvSpPr>
            <a:spLocks noGrp="1"/>
          </p:cNvSpPr>
          <p:nvPr>
            <p:ph sz="half" idx="1"/>
          </p:nvPr>
        </p:nvSpPr>
        <p:spPr>
          <a:xfrm>
            <a:off x="539750" y="915987"/>
            <a:ext cx="4392290" cy="3455987"/>
          </a:xfrm>
        </p:spPr>
        <p:txBody>
          <a:bodyPr anchor="t">
            <a:noAutofit/>
          </a:bodyPr>
          <a:lstStyle/>
          <a:p>
            <a:pPr fontAlgn="base"/>
            <a:r>
              <a:rPr lang="sk-SK" sz="1750"/>
              <a:t>Je vhodné pracovať v samostatnej miestnosti, aby sa minimalizovalo rušenie hudbou, televíziou, spolubývajúcimi atď. </a:t>
            </a:r>
          </a:p>
          <a:p>
            <a:pPr fontAlgn="base"/>
            <a:r>
              <a:rPr lang="sk-SK" sz="1750"/>
              <a:t>Dohodnite si dobré pravidlá so spolubývajúcimi, najmä keď sa musíte sústrediť na úlohy. </a:t>
            </a:r>
          </a:p>
          <a:p>
            <a:pPr fontAlgn="base"/>
            <a:r>
              <a:rPr lang="sk-SK" sz="1750"/>
              <a:t>Na obmedzenie nepríjemného hluku v pozadí môže byť užitočná aj náhlavná súprava na zníženie hluku. </a:t>
            </a:r>
          </a:p>
          <a:p>
            <a:pPr fontAlgn="base"/>
            <a:r>
              <a:rPr lang="sk-SK" sz="1750"/>
              <a:t>Tlačiareň umiestnite, pokiaľ možno, do inej miestnosti.</a:t>
            </a:r>
          </a:p>
          <a:p>
            <a:pPr marL="0" indent="0" fontAlgn="base">
              <a:buNone/>
            </a:pPr>
            <a:endParaRPr lang="en-GB" sz="17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283718"/>
            <a:ext cx="3312368" cy="1900271"/>
          </a:xfrm>
          <a:prstGeom prst="rect">
            <a:avLst/>
          </a:prstGeom>
        </p:spPr>
      </p:pic>
    </p:spTree>
    <p:extLst>
      <p:ext uri="{BB962C8B-B14F-4D97-AF65-F5344CB8AC3E}">
        <p14:creationId xmlns:p14="http://schemas.microsoft.com/office/powerpoint/2010/main" val="637714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3. Sedavý spôsob života</a:t>
            </a:r>
          </a:p>
        </p:txBody>
      </p:sp>
      <p:sp>
        <p:nvSpPr>
          <p:cNvPr id="3" name="Content Placeholder 2"/>
          <p:cNvSpPr>
            <a:spLocks noGrp="1"/>
          </p:cNvSpPr>
          <p:nvPr>
            <p:ph sz="half" idx="1"/>
          </p:nvPr>
        </p:nvSpPr>
        <p:spPr>
          <a:xfrm>
            <a:off x="539749" y="915988"/>
            <a:ext cx="7632701" cy="3455987"/>
          </a:xfrm>
        </p:spPr>
        <p:txBody>
          <a:bodyPr anchor="t">
            <a:noAutofit/>
          </a:bodyPr>
          <a:lstStyle/>
          <a:p>
            <a:pPr fontAlgn="base"/>
            <a:r>
              <a:rPr lang="sk-SK" sz="2000"/>
              <a:t> Pre duševné a fyzické zdravie je potrebná kombinácia 3 prvkov: </a:t>
            </a:r>
          </a:p>
          <a:p>
            <a:pPr marL="141750" lvl="1" indent="0" fontAlgn="base">
              <a:buNone/>
            </a:pPr>
            <a:r>
              <a:rPr lang="sk-SK" sz="2000"/>
              <a:t>1) sedieť menej hodín denne, </a:t>
            </a:r>
          </a:p>
          <a:p>
            <a:pPr marL="141750" lvl="1" indent="0" fontAlgn="base">
              <a:buNone/>
            </a:pPr>
            <a:r>
              <a:rPr lang="sk-SK" sz="2000"/>
              <a:t>2) čo najčastejšie striedať polohy, </a:t>
            </a:r>
          </a:p>
          <a:p>
            <a:pPr marL="141750" lvl="1" indent="0" fontAlgn="base">
              <a:buNone/>
            </a:pPr>
            <a:r>
              <a:rPr lang="sk-SK" sz="2000"/>
              <a:t>3) uvedomovať si správne sedenie.</a:t>
            </a:r>
          </a:p>
          <a:p>
            <a:pPr fontAlgn="base"/>
            <a:endParaRPr lang="en-GB"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482458"/>
            <a:ext cx="2170263" cy="18895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550" y="2761221"/>
            <a:ext cx="2963990" cy="1610754"/>
          </a:xfrm>
          <a:prstGeom prst="rect">
            <a:avLst/>
          </a:prstGeom>
        </p:spPr>
      </p:pic>
    </p:spTree>
    <p:extLst>
      <p:ext uri="{BB962C8B-B14F-4D97-AF65-F5344CB8AC3E}">
        <p14:creationId xmlns:p14="http://schemas.microsoft.com/office/powerpoint/2010/main" val="80405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3. Sedavý spôsob života – Tipy na pohyb</a:t>
            </a:r>
          </a:p>
        </p:txBody>
      </p:sp>
      <p:sp>
        <p:nvSpPr>
          <p:cNvPr id="3" name="Content Placeholder 2"/>
          <p:cNvSpPr>
            <a:spLocks noGrp="1"/>
          </p:cNvSpPr>
          <p:nvPr>
            <p:ph sz="half" idx="1"/>
          </p:nvPr>
        </p:nvSpPr>
        <p:spPr>
          <a:xfrm>
            <a:off x="323528" y="771550"/>
            <a:ext cx="7848923" cy="3455987"/>
          </a:xfrm>
        </p:spPr>
        <p:txBody>
          <a:bodyPr anchor="t">
            <a:noAutofit/>
          </a:bodyPr>
          <a:lstStyle/>
          <a:p>
            <a:pPr lvl="2" fontAlgn="base">
              <a:buFont typeface="Wingdings" panose="05000000000000000000" pitchFamily="2" charset="2"/>
              <a:buChar char="§"/>
            </a:pPr>
            <a:r>
              <a:rPr lang="sk-SK" sz="1650" b="1" dirty="0">
                <a:solidFill>
                  <a:schemeClr val="tx2"/>
                </a:solidFill>
              </a:rPr>
              <a:t>Začnite deň krátkou prechádzkou alebo rýchlym cvičením (napr. strečing, silové cvičenia, ...).</a:t>
            </a:r>
          </a:p>
          <a:p>
            <a:pPr lvl="2" fontAlgn="base">
              <a:buFont typeface="Wingdings" panose="05000000000000000000" pitchFamily="2" charset="2"/>
              <a:buChar char="§"/>
            </a:pPr>
            <a:r>
              <a:rPr lang="sk-SK" sz="1650" b="1" dirty="0">
                <a:solidFill>
                  <a:schemeClr val="tx2"/>
                </a:solidFill>
              </a:rPr>
              <a:t>Striedajte úlohy a meňte držanie tela minimálne každú hodinu tak, že vstanete, dáte si (kávu) pauzu, idete na toaletu atď.</a:t>
            </a:r>
          </a:p>
          <a:p>
            <a:pPr lvl="2" fontAlgn="base">
              <a:buFont typeface="Wingdings" panose="05000000000000000000" pitchFamily="2" charset="2"/>
              <a:buChar char="§"/>
            </a:pPr>
            <a:r>
              <a:rPr lang="sk-SK" sz="1650" b="1" dirty="0">
                <a:solidFill>
                  <a:schemeClr val="tx2"/>
                </a:solidFill>
              </a:rPr>
              <a:t>Počas </a:t>
            </a:r>
            <a:r>
              <a:rPr lang="sk-SK" sz="1650" b="1" dirty="0" smtClean="0">
                <a:solidFill>
                  <a:schemeClr val="tx2"/>
                </a:solidFill>
              </a:rPr>
              <a:t>online stretnutí sa </a:t>
            </a:r>
            <a:r>
              <a:rPr lang="sk-SK" sz="1650" b="1" dirty="0">
                <a:solidFill>
                  <a:schemeClr val="tx2"/>
                </a:solidFill>
              </a:rPr>
              <a:t>pravidelne postavte alebo kráčajte počas telefonovania.</a:t>
            </a:r>
          </a:p>
          <a:p>
            <a:pPr lvl="2" fontAlgn="base">
              <a:buFont typeface="Wingdings" panose="05000000000000000000" pitchFamily="2" charset="2"/>
              <a:buChar char="§"/>
            </a:pPr>
            <a:r>
              <a:rPr lang="sk-SK" sz="1650" b="1" dirty="0">
                <a:solidFill>
                  <a:schemeClr val="tx2"/>
                </a:solidFill>
              </a:rPr>
              <a:t>Pracujte striedavo v sede (maximálne hodinu) a v stoji (maximálne 30 minút). V ideálnom prípade použite stôl na státie a sedenie. Ak nie je k dispozícii, umiestnite notebook na podstavec na stôl alebo skrinku. </a:t>
            </a:r>
          </a:p>
          <a:p>
            <a:pPr lvl="2" fontAlgn="base">
              <a:buFont typeface="Wingdings" panose="05000000000000000000" pitchFamily="2" charset="2"/>
              <a:buChar char="§"/>
            </a:pPr>
            <a:r>
              <a:rPr lang="sk-SK" sz="1650" b="1" dirty="0">
                <a:solidFill>
                  <a:schemeClr val="tx2"/>
                </a:solidFill>
              </a:rPr>
              <a:t>Urobte si </a:t>
            </a:r>
            <a:r>
              <a:rPr lang="sk-SK" sz="1650" b="1" dirty="0" err="1">
                <a:solidFill>
                  <a:schemeClr val="tx2"/>
                </a:solidFill>
              </a:rPr>
              <a:t>mikroprestávku</a:t>
            </a:r>
            <a:r>
              <a:rPr lang="sk-SK" sz="1650" b="1" dirty="0">
                <a:solidFill>
                  <a:schemeClr val="tx2"/>
                </a:solidFill>
              </a:rPr>
              <a:t>, aby ste sa mohli postaviť na 30 sekúnd a natiahnite sa každých 20 – 30 minút.</a:t>
            </a:r>
          </a:p>
          <a:p>
            <a:pPr lvl="2" fontAlgn="base">
              <a:buFont typeface="Wingdings" panose="05000000000000000000" pitchFamily="2" charset="2"/>
              <a:buChar char="§"/>
            </a:pPr>
            <a:r>
              <a:rPr lang="sk-SK" sz="1650" b="1" dirty="0">
                <a:solidFill>
                  <a:schemeClr val="tx2"/>
                </a:solidFill>
              </a:rPr>
              <a:t>Zmeňte držanie tela pri sedení, napr. presúvajte váhu zo strany na stranu alebo sa nakloňte dozadu (dynamické sedenie</a:t>
            </a:r>
            <a:r>
              <a:rPr lang="sk-SK" sz="1650" b="1" dirty="0" smtClean="0">
                <a:solidFill>
                  <a:schemeClr val="tx2"/>
                </a:solidFill>
              </a:rPr>
              <a:t>).</a:t>
            </a:r>
            <a:endParaRPr lang="sk-SK" sz="1650" b="1" dirty="0">
              <a:solidFill>
                <a:schemeClr val="tx2"/>
              </a:solidFill>
            </a:endParaRPr>
          </a:p>
          <a:p>
            <a:pPr lvl="2" fontAlgn="base">
              <a:buFont typeface="Wingdings" panose="05000000000000000000" pitchFamily="2" charset="2"/>
              <a:buChar char="§"/>
            </a:pPr>
            <a:r>
              <a:rPr lang="sk-SK" sz="1650" b="1" dirty="0">
                <a:solidFill>
                  <a:schemeClr val="tx2"/>
                </a:solidFill>
              </a:rPr>
              <a:t>Obedná prestávka je ideálnym časom na prechádzku, 15 minút cvičenia, prácu v záhrade alebo na iné aktivity vonku.</a:t>
            </a:r>
          </a:p>
          <a:p>
            <a:pPr fontAlgn="base"/>
            <a:endParaRPr lang="en-GB" sz="1650" dirty="0"/>
          </a:p>
        </p:txBody>
      </p:sp>
    </p:spTree>
    <p:extLst>
      <p:ext uri="{BB962C8B-B14F-4D97-AF65-F5344CB8AC3E}">
        <p14:creationId xmlns:p14="http://schemas.microsoft.com/office/powerpoint/2010/main" val="180181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3. Sedavý spôsob života – Tipy na pohyb 2</a:t>
            </a:r>
          </a:p>
        </p:txBody>
      </p:sp>
      <p:sp>
        <p:nvSpPr>
          <p:cNvPr id="3" name="Content Placeholder 2"/>
          <p:cNvSpPr>
            <a:spLocks noGrp="1"/>
          </p:cNvSpPr>
          <p:nvPr>
            <p:ph sz="half" idx="1"/>
          </p:nvPr>
        </p:nvSpPr>
        <p:spPr>
          <a:xfrm>
            <a:off x="323527" y="915988"/>
            <a:ext cx="7560841" cy="3383954"/>
          </a:xfrm>
        </p:spPr>
        <p:txBody>
          <a:bodyPr anchor="t">
            <a:noAutofit/>
          </a:bodyPr>
          <a:lstStyle/>
          <a:p>
            <a:pPr lvl="2" fontAlgn="base">
              <a:buFont typeface="Wingdings" panose="05000000000000000000" pitchFamily="2" charset="2"/>
              <a:buChar char="§"/>
            </a:pPr>
            <a:r>
              <a:rPr lang="sk-SK" sz="1800" dirty="0">
                <a:solidFill>
                  <a:schemeClr val="tx2"/>
                </a:solidFill>
              </a:rPr>
              <a:t> </a:t>
            </a:r>
            <a:r>
              <a:rPr lang="sk-SK" sz="1800" b="1" dirty="0">
                <a:solidFill>
                  <a:schemeClr val="tx2"/>
                </a:solidFill>
              </a:rPr>
              <a:t>Pravidelne cvičte rýchle cviky na zlepšenie krvného obehu a uvoľnenie svalového napätia: </a:t>
            </a:r>
          </a:p>
          <a:p>
            <a:pPr lvl="3"/>
            <a:r>
              <a:rPr lang="sk-SK" sz="1800" dirty="0"/>
              <a:t>Otáčajte hlavou doľava a doprava.</a:t>
            </a:r>
          </a:p>
          <a:p>
            <a:pPr lvl="3"/>
            <a:r>
              <a:rPr lang="sk-SK" sz="1800" dirty="0"/>
              <a:t>Nakloňte hlavu dopredu a jemne s ňou pohýbte zo strany na stranu.</a:t>
            </a:r>
          </a:p>
          <a:p>
            <a:pPr lvl="3"/>
            <a:r>
              <a:rPr lang="sk-SK" sz="1800" dirty="0"/>
              <a:t>Ruky a ramená nechajte voľne visieť.</a:t>
            </a:r>
          </a:p>
          <a:p>
            <a:pPr lvl="3"/>
            <a:r>
              <a:rPr lang="sk-SK" sz="1800" dirty="0"/>
              <a:t>Potom ramená predkloňte k nohám.</a:t>
            </a:r>
          </a:p>
          <a:p>
            <a:pPr lvl="3"/>
            <a:r>
              <a:rPr lang="sk-SK" sz="1800" dirty="0" smtClean="0"/>
              <a:t>Krúžte </a:t>
            </a:r>
            <a:r>
              <a:rPr lang="sk-SK" sz="1800" dirty="0"/>
              <a:t>ramenami dozadu a potom dopredu.</a:t>
            </a:r>
          </a:p>
          <a:p>
            <a:pPr lvl="3"/>
            <a:r>
              <a:rPr lang="sk-SK" sz="1800" dirty="0"/>
              <a:t>Natiahnite ruky dopredu do výšky ramien. Dajte ruky k sebe (dlane smerujú von) a natiahnite ruky.</a:t>
            </a:r>
          </a:p>
          <a:p>
            <a:pPr lvl="3"/>
            <a:r>
              <a:rPr lang="sk-SK" sz="1800" dirty="0"/>
              <a:t>Rozpažte ruky do strán a dozadu.</a:t>
            </a:r>
          </a:p>
          <a:p>
            <a:pPr lvl="3"/>
            <a:r>
              <a:rPr lang="sk-SK" sz="1800" dirty="0"/>
              <a:t>Päty položte na zem a zdvihnite prsty na nohách.</a:t>
            </a:r>
          </a:p>
          <a:p>
            <a:pPr lvl="3"/>
            <a:r>
              <a:rPr lang="sk-SK" sz="1800" dirty="0"/>
              <a:t>Položte prsty na podlahu a zdvihnite päty.</a:t>
            </a:r>
          </a:p>
          <a:p>
            <a:pPr marL="0" indent="0" fontAlgn="base">
              <a:buNone/>
            </a:pPr>
            <a:endParaRPr lang="en-GB" sz="10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757" y="2499742"/>
            <a:ext cx="1417222" cy="1723330"/>
          </a:xfrm>
          <a:prstGeom prst="rect">
            <a:avLst/>
          </a:prstGeom>
        </p:spPr>
      </p:pic>
    </p:spTree>
    <p:extLst>
      <p:ext uri="{BB962C8B-B14F-4D97-AF65-F5344CB8AC3E}">
        <p14:creationId xmlns:p14="http://schemas.microsoft.com/office/powerpoint/2010/main" val="273108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4. Organizácia práce</a:t>
            </a:r>
          </a:p>
        </p:txBody>
      </p:sp>
      <p:sp>
        <p:nvSpPr>
          <p:cNvPr id="3" name="Content Placeholder 2"/>
          <p:cNvSpPr>
            <a:spLocks noGrp="1"/>
          </p:cNvSpPr>
          <p:nvPr>
            <p:ph sz="half" idx="1"/>
          </p:nvPr>
        </p:nvSpPr>
        <p:spPr>
          <a:xfrm>
            <a:off x="539749" y="915988"/>
            <a:ext cx="7632701" cy="3455987"/>
          </a:xfrm>
        </p:spPr>
        <p:txBody>
          <a:bodyPr anchor="t">
            <a:noAutofit/>
          </a:bodyPr>
          <a:lstStyle/>
          <a:p>
            <a:pPr fontAlgn="base"/>
            <a:r>
              <a:rPr lang="sk-SK" sz="1800" dirty="0"/>
              <a:t> </a:t>
            </a:r>
            <a:r>
              <a:rPr lang="sk-SK" sz="1750" dirty="0"/>
              <a:t>Uvádzame tu niekoľko praktických tipov na zlepšenie rovnováhy medzi pracovným a súkromným životom a organizáciu práce pri práci z domu:</a:t>
            </a:r>
          </a:p>
          <a:p>
            <a:pPr lvl="1" fontAlgn="base"/>
            <a:r>
              <a:rPr lang="sk-SK" sz="1750" dirty="0"/>
              <a:t>Zabezpečte si samostatnú domácu kanceláriu, kde môžete pracovať bez vyrušovania. Toto pomôže zachovať jasné oddelenie práce od domova. </a:t>
            </a:r>
          </a:p>
          <a:p>
            <a:pPr lvl="1" fontAlgn="base"/>
            <a:r>
              <a:rPr lang="sk-SK" sz="1750" dirty="0"/>
              <a:t>Naplánujte si pracovný deň (vrátane obeda a krátkych prestávok). </a:t>
            </a:r>
          </a:p>
          <a:p>
            <a:pPr lvl="1" fontAlgn="base"/>
            <a:r>
              <a:rPr lang="sk-SK" sz="1750" dirty="0"/>
              <a:t>Dodržiavajte „bežnú“ pracovnú dobu v kancelárii.</a:t>
            </a:r>
          </a:p>
          <a:p>
            <a:pPr lvl="1" fontAlgn="base"/>
            <a:r>
              <a:rPr lang="sk-SK" sz="1750" dirty="0"/>
              <a:t>Zachovávajte bežné zvyklosti: vstávajte a začínajte v rovnakom čase, ako by ste robili v „bežný“ pracovný deň. </a:t>
            </a:r>
          </a:p>
          <a:p>
            <a:pPr lvl="1" fontAlgn="base"/>
            <a:r>
              <a:rPr lang="sk-SK" sz="1750" dirty="0"/>
              <a:t>Pripravte si plány na to, čo budete robiť po pracovnej dobe. Ak máte niekde byť na konci pracovného dňa, je pravdepodobnejšie, že sa odhlásite a prestanete pracovať.</a:t>
            </a:r>
          </a:p>
          <a:p>
            <a:pPr lvl="1" fontAlgn="base"/>
            <a:r>
              <a:rPr lang="sk-SK" sz="1750" dirty="0"/>
              <a:t>Zaistite rôznorodosť pracovných úloh, aby ste sa vyhli jednotvárnosti.</a:t>
            </a:r>
          </a:p>
          <a:p>
            <a:pPr marL="0" indent="0" fontAlgn="base">
              <a:buNone/>
            </a:pPr>
            <a:endParaRPr lang="en-GB" sz="1750" dirty="0"/>
          </a:p>
        </p:txBody>
      </p:sp>
    </p:spTree>
    <p:extLst>
      <p:ext uri="{BB962C8B-B14F-4D97-AF65-F5344CB8AC3E}">
        <p14:creationId xmlns:p14="http://schemas.microsoft.com/office/powerpoint/2010/main" val="377127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5. Psychosociálne faktory</a:t>
            </a:r>
          </a:p>
        </p:txBody>
      </p:sp>
      <p:sp>
        <p:nvSpPr>
          <p:cNvPr id="3" name="Content Placeholder 2"/>
          <p:cNvSpPr>
            <a:spLocks noGrp="1"/>
          </p:cNvSpPr>
          <p:nvPr>
            <p:ph sz="half" idx="1"/>
          </p:nvPr>
        </p:nvSpPr>
        <p:spPr>
          <a:xfrm>
            <a:off x="539750" y="1131987"/>
            <a:ext cx="7632700" cy="3455987"/>
          </a:xfrm>
        </p:spPr>
        <p:txBody>
          <a:bodyPr anchor="t">
            <a:noAutofit/>
          </a:bodyPr>
          <a:lstStyle/>
          <a:p>
            <a:pPr fontAlgn="base"/>
            <a:r>
              <a:rPr lang="sk-SK" sz="2000"/>
              <a:t>Podpora práce (t. j. sociálna podpora, autonómia, rozhodovanie) je dôležitým prvkom pre psychosociálne a fyzické zdravie zamestnancov. </a:t>
            </a:r>
          </a:p>
          <a:p>
            <a:pPr fontAlgn="base"/>
            <a:r>
              <a:rPr lang="sk-SK" sz="2000"/>
              <a:t>Spokojnosť s prácou rastie, keď zamestnanci pociťujú dostatočné vedenie a podporu počas svojej (tele)práce.</a:t>
            </a:r>
          </a:p>
          <a:p>
            <a:pPr fontAlgn="base"/>
            <a:r>
              <a:rPr lang="sk-SK" sz="2000"/>
              <a:t>Uvádzame tu niekoľko praktických tipov na obmedzenie psychosociálnych rizikových faktorov súvisiacich s poškodeniami podporno-pohybovej sústavy pri telepráci:</a:t>
            </a:r>
          </a:p>
          <a:p>
            <a:pPr lvl="1" fontAlgn="base"/>
            <a:r>
              <a:rPr lang="sk-SK" sz="2000"/>
              <a:t>Sociálna izolácia / sociálna podpora</a:t>
            </a:r>
          </a:p>
          <a:p>
            <a:pPr lvl="1" fontAlgn="base"/>
            <a:r>
              <a:rPr lang="sk-SK" sz="2000"/>
              <a:t>Pracovná záťaž</a:t>
            </a:r>
          </a:p>
          <a:p>
            <a:pPr marL="0" indent="0" fontAlgn="base">
              <a:buNone/>
            </a:pPr>
            <a:endParaRPr lang="en-GB" sz="2000" dirty="0"/>
          </a:p>
        </p:txBody>
      </p:sp>
    </p:spTree>
    <p:extLst>
      <p:ext uri="{BB962C8B-B14F-4D97-AF65-F5344CB8AC3E}">
        <p14:creationId xmlns:p14="http://schemas.microsoft.com/office/powerpoint/2010/main" val="427547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5. Psychosociálne faktory – sociálna izolácia/podpora</a:t>
            </a:r>
          </a:p>
        </p:txBody>
      </p:sp>
      <p:sp>
        <p:nvSpPr>
          <p:cNvPr id="3" name="Content Placeholder 2"/>
          <p:cNvSpPr>
            <a:spLocks noGrp="1"/>
          </p:cNvSpPr>
          <p:nvPr>
            <p:ph sz="half" idx="1"/>
          </p:nvPr>
        </p:nvSpPr>
        <p:spPr>
          <a:xfrm>
            <a:off x="539750" y="843558"/>
            <a:ext cx="8064698" cy="3455987"/>
          </a:xfrm>
        </p:spPr>
        <p:txBody>
          <a:bodyPr anchor="t">
            <a:noAutofit/>
          </a:bodyPr>
          <a:lstStyle/>
          <a:p>
            <a:pPr fontAlgn="base"/>
            <a:r>
              <a:rPr lang="sk-SK" sz="1900" dirty="0"/>
              <a:t>Zostaňte v kontakte s kolegami a nadriadeným prostredníctvom plánovania pravidelných </a:t>
            </a:r>
            <a:r>
              <a:rPr lang="sk-SK" sz="1900" dirty="0" smtClean="0"/>
              <a:t>telefonických </a:t>
            </a:r>
            <a:r>
              <a:rPr lang="sk-SK" sz="1900" dirty="0"/>
              <a:t>hovorov alebo virtuálnych stretnutí. </a:t>
            </a:r>
          </a:p>
          <a:p>
            <a:pPr fontAlgn="base"/>
            <a:r>
              <a:rPr lang="sk-SK" sz="1900" dirty="0"/>
              <a:t>Tímové stretnutia je vhodné striedať s individuálnymi rozhovormi s kolegami a nadriadeným. </a:t>
            </a:r>
          </a:p>
          <a:p>
            <a:pPr fontAlgn="base"/>
            <a:r>
              <a:rPr lang="sk-SK" sz="1900" dirty="0"/>
              <a:t>Nájdite si čas na neformálne rozhovory a vypočutie priateľských hlasov. Prvú časť stretnutia si vyhraďte na prihlásenie sa, prediskutovanie s každým, ako sa mu darí a rozhovory o problémoch, ktoré nesúvisia s prácou. </a:t>
            </a:r>
          </a:p>
          <a:p>
            <a:pPr fontAlgn="base"/>
            <a:r>
              <a:rPr lang="sk-SK" sz="1900" dirty="0"/>
              <a:t>Urobte si virtuálne prestávky na kávu s kolegami.</a:t>
            </a:r>
          </a:p>
          <a:p>
            <a:pPr fontAlgn="base"/>
            <a:r>
              <a:rPr lang="sk-SK" sz="1900" dirty="0"/>
              <a:t>Zabezpečte kolegiálnosť pri </a:t>
            </a:r>
            <a:r>
              <a:rPr lang="sk-SK" sz="1900" dirty="0" err="1"/>
              <a:t>telepráci</a:t>
            </a:r>
            <a:r>
              <a:rPr lang="sk-SK" sz="1900" dirty="0"/>
              <a:t>, čo zamestnancom umožní vyjadriť ich obavy a rýchlejšie odhaliť potenciálne ťažkosti.</a:t>
            </a:r>
          </a:p>
        </p:txBody>
      </p:sp>
    </p:spTree>
    <p:extLst>
      <p:ext uri="{BB962C8B-B14F-4D97-AF65-F5344CB8AC3E}">
        <p14:creationId xmlns:p14="http://schemas.microsoft.com/office/powerpoint/2010/main" val="330915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2400"/>
              <a:t>Úvod – Telepráca z domu </a:t>
            </a:r>
          </a:p>
        </p:txBody>
      </p:sp>
      <p:sp>
        <p:nvSpPr>
          <p:cNvPr id="3" name="Content Placeholder 2"/>
          <p:cNvSpPr>
            <a:spLocks noGrp="1"/>
          </p:cNvSpPr>
          <p:nvPr>
            <p:ph sz="half" idx="1"/>
          </p:nvPr>
        </p:nvSpPr>
        <p:spPr>
          <a:xfrm>
            <a:off x="539750" y="843558"/>
            <a:ext cx="7920682" cy="4752106"/>
          </a:xfrm>
        </p:spPr>
        <p:txBody>
          <a:bodyPr anchor="t">
            <a:noAutofit/>
          </a:bodyPr>
          <a:lstStyle/>
          <a:p>
            <a:r>
              <a:rPr lang="sk-SK" sz="2000" dirty="0" err="1"/>
              <a:t>Telepráca</a:t>
            </a:r>
            <a:r>
              <a:rPr lang="sk-SK" sz="2000" dirty="0"/>
              <a:t> je definovaná ako využívanie informačných a komunikačných technológií (napr. </a:t>
            </a:r>
            <a:r>
              <a:rPr lang="sk-SK" sz="2000" dirty="0" err="1"/>
              <a:t>smartfónov</a:t>
            </a:r>
            <a:r>
              <a:rPr lang="sk-SK" sz="2000" dirty="0"/>
              <a:t>, tabletov, notebookov a stolových počítačov) na prácu, ktorá sa vykonáva mimo priestorov zamestnávateľa.</a:t>
            </a:r>
          </a:p>
          <a:p>
            <a:r>
              <a:rPr lang="sk-SK" sz="2000" dirty="0"/>
              <a:t>Tento dokument </a:t>
            </a:r>
            <a:r>
              <a:rPr lang="sk-SK" sz="2000" dirty="0" smtClean="0"/>
              <a:t>je </a:t>
            </a:r>
            <a:r>
              <a:rPr lang="sk-SK" sz="2000" dirty="0"/>
              <a:t>zameraný na prácu z domu (</a:t>
            </a:r>
            <a:r>
              <a:rPr lang="sk-SK" sz="2000" dirty="0" err="1"/>
              <a:t>teleprácu</a:t>
            </a:r>
            <a:r>
              <a:rPr lang="sk-SK" sz="2000" dirty="0"/>
              <a:t> z domu) a je </a:t>
            </a:r>
            <a:r>
              <a:rPr lang="sk-SK" sz="2000" dirty="0" smtClean="0"/>
              <a:t>určený </a:t>
            </a:r>
            <a:r>
              <a:rPr lang="sk-SK" sz="2000" dirty="0"/>
              <a:t>pre pracovníkov vykonávajúcich </a:t>
            </a:r>
            <a:r>
              <a:rPr lang="sk-SK" sz="2000" dirty="0" err="1"/>
              <a:t>teleprácu</a:t>
            </a:r>
            <a:r>
              <a:rPr lang="sk-SK" sz="2000" dirty="0"/>
              <a:t>.</a:t>
            </a:r>
          </a:p>
          <a:p>
            <a:pPr lvl="1">
              <a:lnSpc>
                <a:spcPct val="160000"/>
              </a:lnSpc>
            </a:pPr>
            <a:r>
              <a:rPr lang="sk-SK" sz="1800" dirty="0"/>
              <a:t>Odkazy na praktické zdroje sú uvedené na stránke „Poznámky“.</a:t>
            </a:r>
          </a:p>
          <a:p>
            <a:pPr lvl="1">
              <a:lnSpc>
                <a:spcPct val="160000"/>
              </a:lnSpc>
            </a:pPr>
            <a:r>
              <a:rPr lang="sk-SK" sz="1800" dirty="0"/>
              <a:t>K dispozícii sú </a:t>
            </a:r>
            <a:r>
              <a:rPr lang="sk-SK" sz="1800" dirty="0">
                <a:hlinkClick r:id="rId3"/>
              </a:rPr>
              <a:t>tu</a:t>
            </a:r>
            <a:r>
              <a:rPr lang="sk-SK" sz="1800" dirty="0"/>
              <a:t> aj praktické nástroje a pokyny týkajúce sa práce z domu.</a:t>
            </a:r>
          </a:p>
        </p:txBody>
      </p:sp>
    </p:spTree>
    <p:extLst>
      <p:ext uri="{BB962C8B-B14F-4D97-AF65-F5344CB8AC3E}">
        <p14:creationId xmlns:p14="http://schemas.microsoft.com/office/powerpoint/2010/main" val="64419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5. Psychosociálne faktory – pracovná záťaž</a:t>
            </a:r>
          </a:p>
        </p:txBody>
      </p:sp>
      <p:sp>
        <p:nvSpPr>
          <p:cNvPr id="3" name="Content Placeholder 2"/>
          <p:cNvSpPr>
            <a:spLocks noGrp="1"/>
          </p:cNvSpPr>
          <p:nvPr>
            <p:ph sz="half" idx="1"/>
          </p:nvPr>
        </p:nvSpPr>
        <p:spPr>
          <a:xfrm>
            <a:off x="539749" y="915988"/>
            <a:ext cx="8154445" cy="3455987"/>
          </a:xfrm>
        </p:spPr>
        <p:txBody>
          <a:bodyPr anchor="t">
            <a:noAutofit/>
          </a:bodyPr>
          <a:lstStyle/>
          <a:p>
            <a:r>
              <a:rPr lang="sk-SK" sz="1800"/>
              <a:t>Neignorujte vysoké pracovné tempo. V prípade (pretrvávajúceho) vysokého pracovného zaťaženia sa dohodnite na stretnutí, aby ste sa porozprávali so svojím nadriadeným.</a:t>
            </a:r>
          </a:p>
          <a:p>
            <a:r>
              <a:rPr lang="sk-SK" sz="1800"/>
              <a:t>Počas dňa si doprajte dostatok prestávok, aby ste prerušili fázy intenzívnej práce a nevynechajte obedňajšiu prestávku. </a:t>
            </a:r>
          </a:p>
          <a:p>
            <a:r>
              <a:rPr lang="sk-SK" sz="1800"/>
              <a:t>Odpojte sa! </a:t>
            </a:r>
          </a:p>
          <a:p>
            <a:r>
              <a:rPr lang="sk-SK" sz="1800"/>
              <a:t>Zabudnete si niekedy urobiť prestávku? Zvážte prácu v časových blokoch trvajúcich 25 minút s päťminútovými prestávkami medzi blokmi.</a:t>
            </a:r>
          </a:p>
          <a:p>
            <a:r>
              <a:rPr lang="sk-SK" sz="1800"/>
              <a:t>Zamerajte sa na jednu úlohu a zabráňte vyrušovaniu tak, že budete pracovať v tichej miestnosti, nasaďte si slúchadlá a zatvorte e-mailovú schránku.</a:t>
            </a:r>
          </a:p>
        </p:txBody>
      </p:sp>
    </p:spTree>
    <p:extLst>
      <p:ext uri="{BB962C8B-B14F-4D97-AF65-F5344CB8AC3E}">
        <p14:creationId xmlns:p14="http://schemas.microsoft.com/office/powerpoint/2010/main" val="60011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sk-SK" sz="2400">
                <a:solidFill>
                  <a:schemeClr val="accent1"/>
                </a:solidFill>
              </a:rPr>
              <a:t>Pripojte sa k nám a znížte záťaž!</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627534"/>
            <a:ext cx="7180579" cy="4039076"/>
          </a:xfrm>
          <a:prstGeom prst="rect">
            <a:avLst/>
          </a:prstGeom>
        </p:spPr>
      </p:pic>
      <p:sp>
        <p:nvSpPr>
          <p:cNvPr id="3" name="Content Placeholder 2"/>
          <p:cNvSpPr>
            <a:spLocks noGrp="1"/>
          </p:cNvSpPr>
          <p:nvPr>
            <p:ph sz="half" idx="1"/>
          </p:nvPr>
        </p:nvSpPr>
        <p:spPr>
          <a:xfrm>
            <a:off x="450001" y="843558"/>
            <a:ext cx="7560000" cy="3645000"/>
          </a:xfrm>
        </p:spPr>
        <p:txBody>
          <a:bodyPr>
            <a:normAutofit/>
          </a:bodyPr>
          <a:lstStyle/>
          <a:p>
            <a:pPr>
              <a:buSzPct val="120000"/>
              <a:buBlip>
                <a:blip r:embed="rId4"/>
              </a:buBlip>
            </a:pPr>
            <a:endParaRPr lang="en-US" sz="1600" dirty="0">
              <a:solidFill>
                <a:schemeClr val="accent1"/>
              </a:solidFill>
            </a:endParaRPr>
          </a:p>
          <a:p>
            <a:pPr>
              <a:buSzPct val="120000"/>
              <a:buBlip>
                <a:blip r:embed="rId4"/>
              </a:buBlip>
            </a:pPr>
            <a:endParaRPr lang="en-US" sz="500" dirty="0">
              <a:solidFill>
                <a:schemeClr val="accent1"/>
              </a:solidFill>
            </a:endParaRPr>
          </a:p>
          <a:p>
            <a:pPr>
              <a:buSzPct val="120000"/>
              <a:buBlip>
                <a:blip r:embed="rId4"/>
              </a:buBlip>
            </a:pPr>
            <a:r>
              <a:rPr lang="sk-SK" sz="1600">
                <a:solidFill>
                  <a:schemeClr val="accent1"/>
                </a:solidFill>
              </a:rPr>
              <a:t>Ďalšie informácie nájdete na webovom sídle kampane:</a:t>
            </a:r>
          </a:p>
          <a:p>
            <a:pPr marL="189000" lvl="1" indent="0">
              <a:buSzPct val="120000"/>
              <a:buNone/>
            </a:pPr>
            <a:r>
              <a:rPr lang="sk-SK" sz="1600" b="1">
                <a:solidFill>
                  <a:schemeClr val="accent1"/>
                </a:solidFill>
                <a:hlinkClick r:id="rId5"/>
              </a:rPr>
              <a:t>healthy-workplaces.eu</a:t>
            </a:r>
          </a:p>
          <a:p>
            <a:pPr lvl="1">
              <a:buSzPct val="120000"/>
              <a:buBlip>
                <a:blip r:embed="rId4"/>
              </a:buBlip>
            </a:pPr>
            <a:endParaRPr lang="en-US" sz="1600" dirty="0">
              <a:solidFill>
                <a:schemeClr val="accent1"/>
              </a:solidFill>
            </a:endParaRPr>
          </a:p>
          <a:p>
            <a:pPr>
              <a:buSzPct val="120000"/>
              <a:buBlip>
                <a:blip r:embed="rId4"/>
              </a:buBlip>
            </a:pPr>
            <a:r>
              <a:rPr lang="sk-SK" sz="1600">
                <a:solidFill>
                  <a:schemeClr val="accent1"/>
                </a:solidFill>
              </a:rPr>
              <a:t>Prihláste sa na odber nášho informačného bulletinu kampane:</a:t>
            </a:r>
          </a:p>
          <a:p>
            <a:pPr marL="189000" lvl="1" indent="0">
              <a:buSzPct val="120000"/>
              <a:buNone/>
            </a:pPr>
            <a:r>
              <a:rPr lang="sk-SK" sz="1600" b="1" u="sng">
                <a:solidFill>
                  <a:schemeClr val="accent1"/>
                </a:solidFill>
                <a:hlinkClick r:id="rId6">
                  <a:extLst>
                    <a:ext uri="{A12FA001-AC4F-418D-AE19-62706E023703}">
                      <ahyp:hlinkClr xmlns:ahyp="http://schemas.microsoft.com/office/drawing/2018/hyperlinkcolor" xmlns="" val="tx"/>
                    </a:ext>
                  </a:extLst>
                </a:hlinkClick>
              </a:rPr>
              <a:t>https://healthy-workplaces.eu/en/healthy-workplaces-newsletter</a:t>
            </a:r>
          </a:p>
          <a:p>
            <a:pPr lvl="1">
              <a:buSzPct val="120000"/>
              <a:buBlip>
                <a:blip r:embed="rId4"/>
              </a:buBlip>
            </a:pPr>
            <a:endParaRPr lang="en-US" sz="1600" b="1" dirty="0">
              <a:solidFill>
                <a:schemeClr val="accent1"/>
              </a:solidFill>
            </a:endParaRPr>
          </a:p>
          <a:p>
            <a:pPr>
              <a:buSzPct val="120000"/>
              <a:buBlip>
                <a:blip r:embed="rId4"/>
              </a:buBlip>
            </a:pPr>
            <a:endParaRPr lang="en-US" sz="500" dirty="0">
              <a:solidFill>
                <a:schemeClr val="accent1"/>
              </a:solidFill>
            </a:endParaRPr>
          </a:p>
          <a:p>
            <a:pPr marL="0" indent="0">
              <a:buSzPct val="120000"/>
              <a:buNone/>
            </a:pPr>
            <a:endParaRPr lang="en-US" sz="800" dirty="0">
              <a:solidFill>
                <a:schemeClr val="accent1"/>
              </a:solidFill>
            </a:endParaRPr>
          </a:p>
          <a:p>
            <a:pPr marL="0" indent="0">
              <a:buSzPct val="120000"/>
              <a:buNone/>
            </a:pPr>
            <a:endParaRPr lang="en-US" sz="800" dirty="0">
              <a:solidFill>
                <a:schemeClr val="accent1"/>
              </a:solidFill>
            </a:endParaRPr>
          </a:p>
          <a:p>
            <a:pPr>
              <a:buSzPct val="120000"/>
              <a:buBlip>
                <a:blip r:embed="rId4"/>
              </a:buBlip>
            </a:pPr>
            <a:r>
              <a:rPr lang="sk-SK" sz="1600">
                <a:solidFill>
                  <a:schemeClr val="accent1"/>
                </a:solidFill>
              </a:rPr>
              <a:t>Sledujte informácie o činnostiach a podujatiach prostredníctvom sociálnych médií:</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p:txBody>
      </p:sp>
      <p:pic>
        <p:nvPicPr>
          <p:cNvPr id="6" name="Picture 14" descr="https://g.twimg.com/Twitter_logo_blue.png">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6464" y="2931790"/>
            <a:ext cx="35428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s://fbcdn-sphotos-b-a.akamaihd.net/hphotos-ak-xap1/t31.0-8/1271084_10152203108461729_809245696_o.png?dl=1">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97895"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lh4.googleusercontent.com/9Difi9bypu9-FoUsfFWpX6odYLLjXQk_q0aPxZBSFynecMOSLoKRKWRWIfZdXRGOdXMZCahrLBG6vWrwIeT-A26iDjTucgFVCP0Fuzr79BHW5kLJ3sw">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63071" y="293179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cincoaescomunicacion.com/wp-content/uploads/2013/11/linkedin-3.jpg">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328247" y="2931790"/>
            <a:ext cx="288032" cy="288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2912045"/>
            <a:ext cx="2183611" cy="307777"/>
          </a:xfrm>
          <a:prstGeom prst="rect">
            <a:avLst/>
          </a:prstGeom>
        </p:spPr>
        <p:txBody>
          <a:bodyPr wrap="none">
            <a:spAutoFit/>
          </a:bodyPr>
          <a:lstStyle/>
          <a:p>
            <a:r>
              <a:rPr lang="sk-SK" sz="1400" b="1">
                <a:solidFill>
                  <a:srgbClr val="ACC700"/>
                </a:solidFill>
              </a:rPr>
              <a:t>#EUhealthyworkplaces </a:t>
            </a:r>
          </a:p>
        </p:txBody>
      </p:sp>
    </p:spTree>
    <p:extLst>
      <p:ext uri="{BB962C8B-B14F-4D97-AF65-F5344CB8AC3E}">
        <p14:creationId xmlns:p14="http://schemas.microsoft.com/office/powerpoint/2010/main" val="65020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2400"/>
              <a:t>Úvod – Telepráca z domu a poškodenia podporno-pohybovej sústavy </a:t>
            </a:r>
          </a:p>
        </p:txBody>
      </p:sp>
      <p:sp>
        <p:nvSpPr>
          <p:cNvPr id="3" name="Content Placeholder 2"/>
          <p:cNvSpPr>
            <a:spLocks noGrp="1"/>
          </p:cNvSpPr>
          <p:nvPr>
            <p:ph sz="half" idx="1"/>
          </p:nvPr>
        </p:nvSpPr>
        <p:spPr>
          <a:xfrm>
            <a:off x="539750" y="1348036"/>
            <a:ext cx="4680322" cy="3095922"/>
          </a:xfrm>
        </p:spPr>
        <p:txBody>
          <a:bodyPr anchor="t">
            <a:normAutofit/>
          </a:bodyPr>
          <a:lstStyle/>
          <a:p>
            <a:r>
              <a:rPr lang="sk-SK" sz="2000" dirty="0"/>
              <a:t>V posledných rokoch sa </a:t>
            </a:r>
            <a:r>
              <a:rPr lang="sk-SK" sz="2000" dirty="0" smtClean="0"/>
              <a:t>význam </a:t>
            </a:r>
            <a:r>
              <a:rPr lang="sk-SK" sz="2000" dirty="0" err="1" smtClean="0"/>
              <a:t>telepráce</a:t>
            </a:r>
            <a:r>
              <a:rPr lang="sk-SK" sz="2000" dirty="0"/>
              <a:t> </a:t>
            </a:r>
            <a:r>
              <a:rPr lang="sk-SK" sz="2000" dirty="0" smtClean="0"/>
              <a:t>zvýšil. </a:t>
            </a:r>
            <a:endParaRPr lang="sk-SK" sz="2000" dirty="0"/>
          </a:p>
          <a:p>
            <a:r>
              <a:rPr lang="sk-SK" sz="2000" dirty="0"/>
              <a:t>Aj keď </a:t>
            </a:r>
            <a:r>
              <a:rPr lang="sk-SK" sz="2000" dirty="0" err="1"/>
              <a:t>telepráca</a:t>
            </a:r>
            <a:r>
              <a:rPr lang="sk-SK" sz="2000" dirty="0"/>
              <a:t> z domu má potenciálne výhody, môže mať nepriaznivý vplyv na zdravie pracovníkov na diaľku a prispievať k rozvoju alebo zhoršovaniu poškodení podporno-pohybovej sústavy.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491630"/>
            <a:ext cx="2778023" cy="2349414"/>
          </a:xfrm>
          <a:prstGeom prst="rect">
            <a:avLst/>
          </a:prstGeom>
        </p:spPr>
      </p:pic>
    </p:spTree>
    <p:extLst>
      <p:ext uri="{BB962C8B-B14F-4D97-AF65-F5344CB8AC3E}">
        <p14:creationId xmlns:p14="http://schemas.microsoft.com/office/powerpoint/2010/main" val="141083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z="2400"/>
              <a:t>Posúdenie rizík</a:t>
            </a:r>
          </a:p>
        </p:txBody>
      </p:sp>
      <p:sp>
        <p:nvSpPr>
          <p:cNvPr id="3" name="Content Placeholder 2"/>
          <p:cNvSpPr>
            <a:spLocks noGrp="1"/>
          </p:cNvSpPr>
          <p:nvPr>
            <p:ph sz="half" idx="1"/>
          </p:nvPr>
        </p:nvSpPr>
        <p:spPr>
          <a:xfrm>
            <a:off x="251520" y="915987"/>
            <a:ext cx="8568952" cy="3455987"/>
          </a:xfrm>
        </p:spPr>
        <p:txBody>
          <a:bodyPr anchor="t">
            <a:noAutofit/>
          </a:bodyPr>
          <a:lstStyle/>
          <a:p>
            <a:pPr>
              <a:buClr>
                <a:schemeClr val="accent1"/>
              </a:buClr>
            </a:pPr>
            <a:r>
              <a:rPr lang="sk-SK" sz="1800" dirty="0" err="1"/>
              <a:t>Telepráca</a:t>
            </a:r>
            <a:r>
              <a:rPr lang="sk-SK" sz="1800" dirty="0"/>
              <a:t> musí byť zahrnutá do povinného posudzovania rizík uskutočňovaného zamestnávateľom.</a:t>
            </a:r>
          </a:p>
          <a:p>
            <a:pPr>
              <a:buClr>
                <a:schemeClr val="accent1"/>
              </a:buClr>
            </a:pPr>
            <a:r>
              <a:rPr lang="sk-SK" sz="1800" dirty="0"/>
              <a:t>Potrebné je objasniť (na základe právnych ustanovení/podnikovej politiky): </a:t>
            </a:r>
          </a:p>
          <a:p>
            <a:pPr marL="914400" lvl="1" indent="-457200">
              <a:buClr>
                <a:schemeClr val="accent1"/>
              </a:buClr>
            </a:pPr>
            <a:r>
              <a:rPr lang="sk-SK" sz="1800" dirty="0"/>
              <a:t>Kto (kedy/ako) </a:t>
            </a:r>
            <a:r>
              <a:rPr lang="sk-SK" sz="1800" dirty="0" smtClean="0"/>
              <a:t>posudzuje </a:t>
            </a:r>
            <a:r>
              <a:rPr lang="sk-SK" sz="1800" dirty="0"/>
              <a:t>riziká;</a:t>
            </a:r>
          </a:p>
          <a:p>
            <a:pPr marL="914400" lvl="1" indent="-457200">
              <a:buClr>
                <a:schemeClr val="accent1"/>
              </a:buClr>
            </a:pPr>
            <a:r>
              <a:rPr lang="sk-SK" sz="1800" dirty="0"/>
              <a:t>Riziká posudzuje zamestnávateľ na základe informácií poskytnutých </a:t>
            </a:r>
            <a:r>
              <a:rPr lang="sk-SK" sz="1800" dirty="0" smtClean="0"/>
              <a:t>zamestnancom; </a:t>
            </a:r>
            <a:endParaRPr lang="sk-SK" sz="1800" dirty="0"/>
          </a:p>
          <a:p>
            <a:pPr marL="914400" lvl="1" indent="-457200">
              <a:buClr>
                <a:schemeClr val="accent1"/>
              </a:buClr>
            </a:pPr>
            <a:r>
              <a:rPr lang="sk-SK" sz="1800" dirty="0"/>
              <a:t>Individuálne posúdenie rizík pre každého pracovníka vykonávajúceho </a:t>
            </a:r>
            <a:r>
              <a:rPr lang="sk-SK" sz="1800" dirty="0" err="1"/>
              <a:t>teleprácu</a:t>
            </a:r>
            <a:r>
              <a:rPr lang="sk-SK" sz="1800" dirty="0"/>
              <a:t> (sebahodnotenie na základe nástroja/sprievodcu/kontrolného zoznamu poskytnutého zamestnávateľom);</a:t>
            </a:r>
          </a:p>
          <a:p>
            <a:pPr marL="914400" lvl="1" indent="-457200">
              <a:buClr>
                <a:schemeClr val="accent1"/>
              </a:buClr>
            </a:pPr>
            <a:r>
              <a:rPr lang="sk-SK" sz="1800" dirty="0"/>
              <a:t>Zamestnávateľ/špecialista na prevenciu môže navštíviť domov so súhlasom </a:t>
            </a:r>
            <a:r>
              <a:rPr lang="sk-SK" sz="1800" dirty="0" smtClean="0"/>
              <a:t>zamestnanca. </a:t>
            </a:r>
            <a:r>
              <a:rPr lang="sk-SK" sz="1800" dirty="0"/>
              <a:t>Ak povolenie nie je udelené, posúdenie rizík by sa malo vykonať na základe informácií získaných od pracovníka vykonávajúceho </a:t>
            </a:r>
            <a:r>
              <a:rPr lang="sk-SK" sz="1800" dirty="0" err="1"/>
              <a:t>teleprácu</a:t>
            </a:r>
            <a:r>
              <a:rPr lang="sk-SK" sz="1800" dirty="0"/>
              <a:t>.</a:t>
            </a:r>
          </a:p>
        </p:txBody>
      </p:sp>
    </p:spTree>
    <p:extLst>
      <p:ext uri="{BB962C8B-B14F-4D97-AF65-F5344CB8AC3E}">
        <p14:creationId xmlns:p14="http://schemas.microsoft.com/office/powerpoint/2010/main" val="285110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064896" cy="367200"/>
          </a:xfrm>
        </p:spPr>
        <p:txBody>
          <a:bodyPr/>
          <a:lstStyle/>
          <a:p>
            <a:r>
              <a:rPr lang="sk-SK" sz="2200"/>
              <a:t>Hlavné rizikové faktory poškodení podporno-pohybovej sústavy súvisiace s teleprácou</a:t>
            </a:r>
          </a:p>
        </p:txBody>
      </p:sp>
      <p:sp>
        <p:nvSpPr>
          <p:cNvPr id="3" name="Content Placeholder 2"/>
          <p:cNvSpPr>
            <a:spLocks noGrp="1"/>
          </p:cNvSpPr>
          <p:nvPr>
            <p:ph sz="half" idx="1"/>
          </p:nvPr>
        </p:nvSpPr>
        <p:spPr>
          <a:xfrm>
            <a:off x="575469" y="1419622"/>
            <a:ext cx="7632700" cy="2232247"/>
          </a:xfrm>
        </p:spPr>
        <p:txBody>
          <a:bodyPr>
            <a:normAutofit/>
          </a:bodyPr>
          <a:lstStyle/>
          <a:p>
            <a:pPr marL="342900" indent="-342900" fontAlgn="base">
              <a:buFont typeface="+mj-lt"/>
              <a:buAutoNum type="arabicPeriod"/>
            </a:pPr>
            <a:r>
              <a:rPr lang="sk-SK" sz="2000"/>
              <a:t>Ergonomická pracovná stanica a súvisiace polohy tela</a:t>
            </a:r>
          </a:p>
          <a:p>
            <a:pPr marL="342900" indent="-342900" fontAlgn="base">
              <a:buFont typeface="+mj-lt"/>
              <a:buAutoNum type="arabicPeriod"/>
            </a:pPr>
            <a:r>
              <a:rPr lang="sk-SK" sz="2000"/>
              <a:t>Faktory pracovného prostredia</a:t>
            </a:r>
          </a:p>
          <a:p>
            <a:pPr marL="342900" indent="-342900" fontAlgn="base">
              <a:buFont typeface="+mj-lt"/>
              <a:buAutoNum type="arabicPeriod"/>
            </a:pPr>
            <a:r>
              <a:rPr lang="sk-SK" sz="2000"/>
              <a:t>Sedavý spôsob života a fyzická (ne)činnosť</a:t>
            </a:r>
          </a:p>
          <a:p>
            <a:pPr marL="342900" indent="-342900" fontAlgn="base">
              <a:buFont typeface="+mj-lt"/>
              <a:buAutoNum type="arabicPeriod"/>
            </a:pPr>
            <a:r>
              <a:rPr lang="sk-SK" sz="2000"/>
              <a:t>Faktory organizácie práce</a:t>
            </a:r>
          </a:p>
          <a:p>
            <a:pPr marL="342900" indent="-342900" fontAlgn="base">
              <a:buFont typeface="+mj-lt"/>
              <a:buAutoNum type="arabicPeriod"/>
            </a:pPr>
            <a:r>
              <a:rPr lang="sk-SK" sz="2000"/>
              <a:t>Psychosociálne rizikové faktory</a:t>
            </a:r>
          </a:p>
          <a:p>
            <a:pPr marL="342900" indent="-342900" fontAlgn="base">
              <a:buFont typeface="+mj-lt"/>
              <a:buAutoNum type="arabicPeriod"/>
            </a:pPr>
            <a:r>
              <a:rPr lang="sk-SK" sz="2000"/>
              <a:t>Faktory súvisiace s jednotlivými zamestnancami</a:t>
            </a:r>
          </a:p>
        </p:txBody>
      </p:sp>
    </p:spTree>
    <p:extLst>
      <p:ext uri="{BB962C8B-B14F-4D97-AF65-F5344CB8AC3E}">
        <p14:creationId xmlns:p14="http://schemas.microsoft.com/office/powerpoint/2010/main" val="127637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1. Ergonómia pracovnej stanice a polohy tela</a:t>
            </a:r>
          </a:p>
        </p:txBody>
      </p:sp>
      <p:sp>
        <p:nvSpPr>
          <p:cNvPr id="3" name="Content Placeholder 2"/>
          <p:cNvSpPr>
            <a:spLocks noGrp="1"/>
          </p:cNvSpPr>
          <p:nvPr>
            <p:ph sz="half" idx="1"/>
          </p:nvPr>
        </p:nvSpPr>
        <p:spPr>
          <a:xfrm>
            <a:off x="323527" y="915988"/>
            <a:ext cx="8363273" cy="3455987"/>
          </a:xfrm>
        </p:spPr>
        <p:txBody>
          <a:bodyPr anchor="t">
            <a:noAutofit/>
          </a:bodyPr>
          <a:lstStyle/>
          <a:p>
            <a:pPr fontAlgn="base"/>
            <a:r>
              <a:rPr lang="sk-SK" sz="2000" dirty="0"/>
              <a:t>Počítačová práca zahŕňa opakujúce sa pohyby, ktoré </a:t>
            </a:r>
            <a:r>
              <a:rPr lang="sk-SK" sz="2000" dirty="0" smtClean="0"/>
              <a:t>sú </a:t>
            </a:r>
            <a:r>
              <a:rPr lang="sk-SK" sz="2000" dirty="0"/>
              <a:t>väčšinou </a:t>
            </a:r>
            <a:r>
              <a:rPr lang="sk-SK" sz="2000" dirty="0" smtClean="0"/>
              <a:t>vykonávané </a:t>
            </a:r>
            <a:r>
              <a:rPr lang="sk-SK" sz="2000" dirty="0"/>
              <a:t>v nepretržitej statickej, hlavne sediacej polohe, </a:t>
            </a:r>
          </a:p>
          <a:p>
            <a:pPr fontAlgn="base"/>
            <a:r>
              <a:rPr lang="sk-SK" sz="2000" dirty="0"/>
              <a:t>Toto môže </a:t>
            </a:r>
            <a:r>
              <a:rPr lang="sk-SK" sz="2000" dirty="0" smtClean="0"/>
              <a:t>viesť </a:t>
            </a:r>
            <a:r>
              <a:rPr lang="sk-SK" sz="2000" dirty="0"/>
              <a:t>k poškodeniam podporno-pohybovej sústavy, najmä v prípade zlej ergonómie a nedostatočných prestávok.</a:t>
            </a:r>
          </a:p>
          <a:p>
            <a:pPr fontAlgn="base"/>
            <a:r>
              <a:rPr lang="sk-SK" sz="2000" dirty="0"/>
              <a:t>Mnohí pracovníci vykonávajúci </a:t>
            </a:r>
            <a:r>
              <a:rPr lang="sk-SK" sz="2000" dirty="0" err="1"/>
              <a:t>teleprácu</a:t>
            </a:r>
            <a:r>
              <a:rPr lang="sk-SK" sz="2000" dirty="0"/>
              <a:t> používajú notebooky a improvizované domáce pracovné stanice, čo vedie k nevyváženým polohám tela a dochádza tak k nárastu sťažností na poškodenia podporno-pohybovej sústavy. </a:t>
            </a:r>
          </a:p>
          <a:p>
            <a:pPr fontAlgn="base"/>
            <a:r>
              <a:rPr lang="sk-SK" sz="2000" dirty="0"/>
              <a:t>Nevhodné umiestnenie obrazovky, klávesnice alebo myši a nedostatočná podpora predlaktia vedú k nepohodliu a zaťaženiu svalov hornej končatiny a chrbta.</a:t>
            </a:r>
          </a:p>
          <a:p>
            <a:endParaRPr lang="en-GB" sz="2000" dirty="0"/>
          </a:p>
        </p:txBody>
      </p:sp>
    </p:spTree>
    <p:extLst>
      <p:ext uri="{BB962C8B-B14F-4D97-AF65-F5344CB8AC3E}">
        <p14:creationId xmlns:p14="http://schemas.microsoft.com/office/powerpoint/2010/main" val="392975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3" y="135000"/>
            <a:ext cx="8154445" cy="367200"/>
          </a:xfrm>
        </p:spPr>
        <p:txBody>
          <a:bodyPr/>
          <a:lstStyle/>
          <a:p>
            <a:pPr fontAlgn="base"/>
            <a:r>
              <a:rPr lang="sk-SK" sz="2400"/>
              <a:t>2. Pracovné prostredie </a:t>
            </a:r>
          </a:p>
        </p:txBody>
      </p:sp>
      <p:sp>
        <p:nvSpPr>
          <p:cNvPr id="3" name="Content Placeholder 2"/>
          <p:cNvSpPr>
            <a:spLocks noGrp="1"/>
          </p:cNvSpPr>
          <p:nvPr>
            <p:ph sz="half" idx="1"/>
          </p:nvPr>
        </p:nvSpPr>
        <p:spPr>
          <a:xfrm>
            <a:off x="539750" y="915988"/>
            <a:ext cx="7632700" cy="3527970"/>
          </a:xfrm>
        </p:spPr>
        <p:txBody>
          <a:bodyPr anchor="t">
            <a:noAutofit/>
          </a:bodyPr>
          <a:lstStyle/>
          <a:p>
            <a:pPr fontAlgn="base"/>
            <a:r>
              <a:rPr lang="sk-SK" sz="1800" dirty="0"/>
              <a:t>Existujú dôkazy, že faktory pracovného prostredia, napríklad rušenie oslňovaním alebo </a:t>
            </a:r>
            <a:r>
              <a:rPr lang="sk-SK" sz="1800" dirty="0" smtClean="0"/>
              <a:t>odrazmi svetla, </a:t>
            </a:r>
            <a:r>
              <a:rPr lang="sk-SK" sz="1800" dirty="0"/>
              <a:t>prievanom, hlukom a zlou kvalitou ovzdušia, súvisia s poškodeniami podporno-pohybovej sústavy </a:t>
            </a:r>
            <a:r>
              <a:rPr lang="sk-SK" sz="1800" dirty="0" smtClean="0"/>
              <a:t>v oblasti </a:t>
            </a:r>
            <a:r>
              <a:rPr lang="sk-SK" sz="1800" dirty="0"/>
              <a:t>krku a </a:t>
            </a:r>
            <a:r>
              <a:rPr lang="sk-SK" sz="1800" dirty="0" smtClean="0"/>
              <a:t>ramien. </a:t>
            </a:r>
            <a:endParaRPr lang="sk-SK" sz="1800" dirty="0"/>
          </a:p>
          <a:p>
            <a:pPr fontAlgn="base"/>
            <a:r>
              <a:rPr lang="sk-SK" sz="1800" dirty="0"/>
              <a:t>Aj keď pri navrhovaní kancelárie sa prihliada na faktory prostredia, pri </a:t>
            </a:r>
            <a:r>
              <a:rPr lang="sk-SK" sz="1800" dirty="0" err="1"/>
              <a:t>telepráci</a:t>
            </a:r>
            <a:r>
              <a:rPr lang="sk-SK" sz="1800" dirty="0"/>
              <a:t> z domu sa pravdepodobne tieto faktory prehliadajú.</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061" y="2678255"/>
            <a:ext cx="2952328" cy="1693720"/>
          </a:xfrm>
          <a:prstGeom prst="rect">
            <a:avLst/>
          </a:prstGeom>
        </p:spPr>
      </p:pic>
    </p:spTree>
    <p:extLst>
      <p:ext uri="{BB962C8B-B14F-4D97-AF65-F5344CB8AC3E}">
        <p14:creationId xmlns:p14="http://schemas.microsoft.com/office/powerpoint/2010/main" val="105807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69393" y="1563638"/>
            <a:ext cx="4174607" cy="3888432"/>
          </a:xfrm>
          <a:prstGeom prst="rect">
            <a:avLst/>
          </a:prstGeom>
          <a:blipFill dpi="0" rotWithShape="1">
            <a:blip r:embed="rId3">
              <a:alphaModFix amt="20000"/>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0003" y="135000"/>
            <a:ext cx="8154445" cy="367200"/>
          </a:xfrm>
        </p:spPr>
        <p:txBody>
          <a:bodyPr/>
          <a:lstStyle/>
          <a:p>
            <a:pPr fontAlgn="base"/>
            <a:r>
              <a:rPr lang="sk-SK" sz="2400"/>
              <a:t>3. Sedavý spôsob života a fyzická aktivita</a:t>
            </a:r>
          </a:p>
        </p:txBody>
      </p:sp>
      <p:sp>
        <p:nvSpPr>
          <p:cNvPr id="3" name="Content Placeholder 2"/>
          <p:cNvSpPr>
            <a:spLocks noGrp="1"/>
          </p:cNvSpPr>
          <p:nvPr>
            <p:ph sz="half" idx="1"/>
          </p:nvPr>
        </p:nvSpPr>
        <p:spPr>
          <a:xfrm>
            <a:off x="323528" y="1131590"/>
            <a:ext cx="8496944" cy="3454471"/>
          </a:xfrm>
        </p:spPr>
        <p:txBody>
          <a:bodyPr anchor="t">
            <a:noAutofit/>
          </a:bodyPr>
          <a:lstStyle/>
          <a:p>
            <a:pPr fontAlgn="base"/>
            <a:r>
              <a:rPr lang="sk-SK" sz="2000"/>
              <a:t>Telepráca z domu zahŕňa dlhšie sedenie s menším počtom prerušení práce než v kancelárii. </a:t>
            </a:r>
          </a:p>
          <a:p>
            <a:pPr fontAlgn="base"/>
            <a:r>
              <a:rPr lang="sk-SK" sz="2000"/>
              <a:t>Toto v kombinácii s nekvalitnými ergonomickými pracovnými stanicami môže viesť k zvýšenému výskytu poškodení podporno-pohybovej sústavy.</a:t>
            </a:r>
          </a:p>
          <a:p>
            <a:pPr fontAlgn="base"/>
            <a:r>
              <a:rPr lang="sk-SK" sz="2000"/>
              <a:t>Nedostatok pohybu počas sedenia vedie k väčšiemu zaťaženiu stavcových platničiek a znižuje cirkuláciu krvi a prísun kyslíka do svalov. </a:t>
            </a:r>
          </a:p>
          <a:p>
            <a:pPr fontAlgn="base"/>
            <a:r>
              <a:rPr lang="sk-SK" sz="2000"/>
              <a:t>Zdravotné riziká spojené so sedavým spôsobom života nie je možné úplne kompenzovať fyzickým cvičením počas voľného času.</a:t>
            </a:r>
          </a:p>
          <a:p>
            <a:pPr fontAlgn="base"/>
            <a:endParaRPr lang="en-GB" sz="2000" dirty="0"/>
          </a:p>
        </p:txBody>
      </p:sp>
    </p:spTree>
    <p:extLst>
      <p:ext uri="{BB962C8B-B14F-4D97-AF65-F5344CB8AC3E}">
        <p14:creationId xmlns:p14="http://schemas.microsoft.com/office/powerpoint/2010/main" val="2105702916"/>
      </p:ext>
    </p:extLst>
  </p:cSld>
  <p:clrMapOvr>
    <a:masterClrMapping/>
  </p:clrMapOvr>
</p:sld>
</file>

<file path=ppt/theme/theme1.xml><?xml version="1.0" encoding="utf-8"?>
<a:theme xmlns:a="http://schemas.openxmlformats.org/drawingml/2006/main" name="1_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6783</TotalTime>
  <Words>3763</Words>
  <Application>Microsoft Office PowerPoint</Application>
  <PresentationFormat>Prezentácia na obrazovke (16:9)</PresentationFormat>
  <Paragraphs>255</Paragraphs>
  <Slides>31</Slides>
  <Notes>29</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31</vt:i4>
      </vt:variant>
    </vt:vector>
  </HeadingPairs>
  <TitlesOfParts>
    <vt:vector size="38" baseType="lpstr">
      <vt:lpstr>ＭＳ Ｐゴシック</vt:lpstr>
      <vt:lpstr>Arial</vt:lpstr>
      <vt:lpstr>Calibri</vt:lpstr>
      <vt:lpstr>Courier New</vt:lpstr>
      <vt:lpstr>Trebuchet MS</vt:lpstr>
      <vt:lpstr>Wingdings</vt:lpstr>
      <vt:lpstr>1_HWC2018-19_Template_16-9</vt:lpstr>
      <vt:lpstr>Prezentácia programu PowerPoint</vt:lpstr>
      <vt:lpstr>Prezentácia programu PowerPoint</vt:lpstr>
      <vt:lpstr>Úvod – Telepráca z domu </vt:lpstr>
      <vt:lpstr>Úvod – Telepráca z domu a poškodenia podporno-pohybovej sústavy </vt:lpstr>
      <vt:lpstr>Posúdenie rizík</vt:lpstr>
      <vt:lpstr>Hlavné rizikové faktory poškodení podporno-pohybovej sústavy súvisiace s teleprácou</vt:lpstr>
      <vt:lpstr>1. Ergonómia pracovnej stanice a polohy tela</vt:lpstr>
      <vt:lpstr>2. Pracovné prostredie </vt:lpstr>
      <vt:lpstr>3. Sedavý spôsob života a fyzická aktivita</vt:lpstr>
      <vt:lpstr>4. Organizácia práce</vt:lpstr>
      <vt:lpstr>5. Psychosociálne faktory 1 – negatívne faktory</vt:lpstr>
      <vt:lpstr>5. Psychosociálne faktory 2 – pozitívne faktory</vt:lpstr>
      <vt:lpstr>6. Faktory súvisiace s jednotlivými zamestnancami </vt:lpstr>
      <vt:lpstr>Preventívne/ochranné prístupy k riešeniu rizikových faktorov poškodení podporno-pohybovej sústavy súvisiacich s teleprácou z domu</vt:lpstr>
      <vt:lpstr>1. Dizajn a ergonómia pracoviska</vt:lpstr>
      <vt:lpstr>1. Dizajn a ergonómia pracoviska – kancelárska stolička </vt:lpstr>
      <vt:lpstr>1. Dizajn a ergonómia pracoviska – kancelársky stôl </vt:lpstr>
      <vt:lpstr>1. Dizajn a ergonómia pracoviska – monitor</vt:lpstr>
      <vt:lpstr>1. Dizajn a ergonómia pracoviska – myš a klávesnica</vt:lpstr>
      <vt:lpstr>1. Dizajn a ergonómia pracoviska – stojan na dokumenty</vt:lpstr>
      <vt:lpstr>2. Pracovné prostredie – osvetlenie </vt:lpstr>
      <vt:lpstr>2. Pracovné prostredie – vzduch a teplota </vt:lpstr>
      <vt:lpstr>2. Pracovné prostredie – hluk v pozadí</vt:lpstr>
      <vt:lpstr>3. Sedavý spôsob života</vt:lpstr>
      <vt:lpstr>3. Sedavý spôsob života – Tipy na pohyb</vt:lpstr>
      <vt:lpstr>3. Sedavý spôsob života – Tipy na pohyb 2</vt:lpstr>
      <vt:lpstr>4. Organizácia práce</vt:lpstr>
      <vt:lpstr>5. Psychosociálne faktory</vt:lpstr>
      <vt:lpstr>5. Psychosociálne faktory – sociálna izolácia/podpora</vt:lpstr>
      <vt:lpstr>5. Psychosociálne faktory – pracovná záťaž</vt:lpstr>
      <vt:lpstr>Pripojte sa k nám a znížte záťaž!</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Kerekeš Ladislav</cp:lastModifiedBy>
  <cp:revision>730</cp:revision>
  <cp:lastPrinted>2019-10-04T15:07:06Z</cp:lastPrinted>
  <dcterms:created xsi:type="dcterms:W3CDTF">2015-10-14T15:05:30Z</dcterms:created>
  <dcterms:modified xsi:type="dcterms:W3CDTF">2021-09-09T14:42:11Z</dcterms:modified>
  <cp:category/>
</cp:coreProperties>
</file>