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29" autoAdjust="0"/>
  </p:normalViewPr>
  <p:slideViewPr>
    <p:cSldViewPr snapToGrid="0">
      <p:cViewPr varScale="1">
        <p:scale>
          <a:sx n="112" d="100"/>
          <a:sy n="112" d="100"/>
        </p:scale>
        <p:origin x="1506" y="108"/>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it/safety-and-health-legislation" TargetMode="External"/><Relationship Id="rId3" Type="http://schemas.openxmlformats.org/officeDocument/2006/relationships/hyperlink" Target="https://osha.europa.eu/it/legislation/directives/the-osh-framework-directive/1" TargetMode="External"/><Relationship Id="rId7" Type="http://schemas.openxmlformats.org/officeDocument/2006/relationships/hyperlink" Target="https://osha.europa.eu/it/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it/legislation/directives/6" TargetMode="External"/><Relationship Id="rId5" Type="http://schemas.openxmlformats.org/officeDocument/2006/relationships/hyperlink" Target="https://osha.europa.eu/it/legislation/directives/3" TargetMode="External"/><Relationship Id="rId4" Type="http://schemas.openxmlformats.org/officeDocument/2006/relationships/hyperlink" Target="https://osha.europa.eu/it/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it/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it/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it/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it/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it/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it/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it/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400">
                <a:solidFill>
                  <a:schemeClr val="accent1"/>
                </a:solidFill>
              </a:rPr>
              <a:t>La campagna è condotta dall’EU-OSHA con l’aiuto di una rete di partner in più di 30 paesi, comprendente:</a:t>
            </a:r>
          </a:p>
          <a:p>
            <a:pPr marL="742950" lvl="1" indent="-285750">
              <a:buFont typeface="Arial" panose="020B0604020202020204" pitchFamily="34" charset="0"/>
              <a:buChar char="•"/>
            </a:pPr>
            <a:r>
              <a:rPr lang="it-IT" sz="1400"/>
              <a:t>punti focali nazionali;</a:t>
            </a:r>
          </a:p>
          <a:p>
            <a:pPr marL="742950" lvl="1" indent="-285750">
              <a:buFont typeface="Arial" panose="020B0604020202020204" pitchFamily="34" charset="0"/>
              <a:buChar char="•"/>
            </a:pPr>
            <a:r>
              <a:rPr lang="it-IT" sz="1400"/>
              <a:t>parti sociali europee;</a:t>
            </a:r>
          </a:p>
          <a:p>
            <a:pPr marL="742950" lvl="1" indent="-285750">
              <a:buFont typeface="Arial" panose="020B0604020202020204" pitchFamily="34" charset="0"/>
              <a:buChar char="•"/>
            </a:pPr>
            <a:r>
              <a:rPr lang="it-IT" sz="1400"/>
              <a:t>partner ufficiali della campagna;</a:t>
            </a:r>
          </a:p>
          <a:p>
            <a:pPr marL="742950" lvl="1" indent="-285750">
              <a:buFont typeface="Arial" panose="020B0604020202020204" pitchFamily="34" charset="0"/>
              <a:buChar char="•"/>
            </a:pPr>
            <a:r>
              <a:rPr lang="it-IT" sz="1400"/>
              <a:t>partner OSHVET;</a:t>
            </a:r>
          </a:p>
          <a:p>
            <a:pPr marL="742950" lvl="1" indent="-285750">
              <a:buFont typeface="Arial" panose="020B0604020202020204" pitchFamily="34" charset="0"/>
              <a:buChar char="•"/>
            </a:pPr>
            <a:r>
              <a:rPr lang="it-IT" sz="1400"/>
              <a:t>partner nel settore dei media;</a:t>
            </a:r>
          </a:p>
          <a:p>
            <a:pPr marL="742950" lvl="1" indent="-285750">
              <a:buFont typeface="Arial" panose="020B0604020202020204" pitchFamily="34" charset="0"/>
              <a:buChar char="•"/>
            </a:pPr>
            <a:r>
              <a:rPr lang="it-IT" sz="1400"/>
              <a:t>rete Enterprise Europe;</a:t>
            </a:r>
          </a:p>
          <a:p>
            <a:pPr marL="742950" lvl="1" indent="-285750">
              <a:buFont typeface="Arial" panose="020B0604020202020204" pitchFamily="34" charset="0"/>
              <a:buChar char="•"/>
            </a:pPr>
            <a:r>
              <a:rPr lang="it-IT" sz="1400"/>
              <a:t>istituzioni dell’UE;</a:t>
            </a:r>
          </a:p>
          <a:p>
            <a:pPr marL="742950" lvl="1" indent="-285750">
              <a:buFont typeface="Arial" panose="020B0604020202020204" pitchFamily="34" charset="0"/>
              <a:buChar char="•"/>
            </a:pPr>
            <a:r>
              <a:rPr lang="it-IT" sz="1400"/>
              <a:t>altre agenzie dell’UE.</a:t>
            </a:r>
          </a:p>
          <a:p>
            <a:r>
              <a:rPr lang="it-IT" sz="1200">
                <a:solidFill>
                  <a:schemeClr val="accent1"/>
                </a:solidFill>
              </a:rPr>
              <a:t>I partner fungono da intermediari tra l’EU-OSHA e la forza lavoro europea, divulgando materiali e risorse della campagna a livello nazionale. La dedizione e l’impegno attivo dei partner dell’EU-OSHA danno impulso alla campagna e garantiscono che il suo messaggio sia promosso efficacemente in tutta Europa, raggiungendo imprese di tutte le dimensioni.</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a:t>Pubblicazioni</a:t>
            </a:r>
          </a:p>
          <a:p>
            <a:r>
              <a:rPr lang="it-IT" b="0"/>
              <a:t>Sono disponibili e scaricabili gratuitamente varie relazioni di ricerca, sintesi e schede informative sulla SSL e sulla digitalizzazione. Queste pubblicazioni possono essere utilizzate per elaborare misure preventive nel luogo di lavoro.</a:t>
            </a:r>
          </a:p>
          <a:p>
            <a:endParaRPr lang="en-GB" b="1" dirty="0"/>
          </a:p>
          <a:p>
            <a:r>
              <a:rPr lang="it-IT" b="1"/>
              <a:t>Materiale della campagna</a:t>
            </a:r>
          </a:p>
          <a:p>
            <a:r>
              <a:rPr lang="it-IT" b="0"/>
              <a:t>Il materiale della campagna «Salute e sicurezza sul lavoro nell’era digitale», come la guida e l’opuscolo promozionale, spiegano come funziona la campagna e come partecipare, oltre a illustrare come mettere in pratica gli orientamenti forniti nel luogo di lavoro.</a:t>
            </a:r>
          </a:p>
          <a:p>
            <a:endParaRPr lang="en-GB" b="1" dirty="0"/>
          </a:p>
          <a:p>
            <a:r>
              <a:rPr lang="it-IT" b="1"/>
              <a:t>Toolkit per la campagna</a:t>
            </a:r>
          </a:p>
          <a:p>
            <a:r>
              <a:rPr lang="it-IT" b="0"/>
              <a:t>Il kit di strumenti per la campagna offre consigli pratici fase per fase su come pianificare e condurre campagne di successo. Comprende esempi di vari strumenti di comunicazione e fornisce suggerimenti su come utilizzarli al meglio.</a:t>
            </a:r>
            <a:r>
              <a:rPr lang="it-IT"/>
              <a:t> </a:t>
            </a:r>
          </a:p>
          <a:p>
            <a:endParaRPr lang="en-GB" b="1" dirty="0">
              <a:ea typeface="Calibri" panose="020F0502020204030204"/>
              <a:cs typeface="Calibri" panose="020F0502020204030204"/>
            </a:endParaRPr>
          </a:p>
          <a:p>
            <a:r>
              <a:rPr lang="it-IT" b="1"/>
              <a:t>Kit per i social media </a:t>
            </a:r>
          </a:p>
          <a:p>
            <a:r>
              <a:rPr lang="it-IT" b="0"/>
              <a:t>È stata creata una raccolta di materiale riguardante la campagna, da pubblicare e condividere tramite gli account dei social media. Le risorse includono una selezione di messaggi pronti, accompagnati da immagini e video.</a:t>
            </a:r>
          </a:p>
          <a:p>
            <a:endParaRPr lang="en-GB" b="1" dirty="0"/>
          </a:p>
          <a:p>
            <a:r>
              <a:rPr lang="it-IT" b="1"/>
              <a:t>Film di Napo</a:t>
            </a:r>
          </a:p>
          <a:p>
            <a:r>
              <a:rPr lang="it-IT" b="0"/>
              <a:t>Sono stati realizzati diversi brevi film di sensibilizzazione</a:t>
            </a:r>
            <a:r>
              <a:rPr lang="it-IT" sz="1200">
                <a:solidFill>
                  <a:schemeClr val="accent1"/>
                </a:solidFill>
              </a:rPr>
              <a:t> </a:t>
            </a:r>
            <a:r>
              <a:rPr lang="it-IT" b="0"/>
              <a:t>al tema della digitalizzazione nell’ambiente di lavoro con Napo –</a:t>
            </a:r>
            <a:r>
              <a:rPr lang="it-IT" sz="1200">
                <a:solidFill>
                  <a:schemeClr val="accent1"/>
                </a:solidFill>
              </a:rPr>
              <a:t> </a:t>
            </a:r>
            <a:r>
              <a:rPr lang="it-IT" b="0"/>
              <a:t>il personaggio dei cartoni animati – come protagonista. Si tratta di un ottimo modo per coinvolgere le imprese e informarle sul messaggio della campagna.</a:t>
            </a:r>
          </a:p>
          <a:p>
            <a:endParaRPr lang="en-GB" b="1" dirty="0"/>
          </a:p>
          <a:p>
            <a:r>
              <a:rPr lang="it-IT" b="1"/>
              <a:t>OSHwiki</a:t>
            </a:r>
          </a:p>
          <a:p>
            <a:r>
              <a:rPr lang="it-IT" b="0"/>
              <a:t>È stata dedicata alla SSL e alla digitalizzazione una sezione della piattaforma OSHwiki, che contiene appositi articoli e link per approfondimenti sull’argomento.</a:t>
            </a:r>
          </a:p>
          <a:p>
            <a:endParaRPr lang="en-GB" b="1" dirty="0"/>
          </a:p>
          <a:p>
            <a:r>
              <a:rPr lang="it-IT" b="1"/>
              <a:t>Studi di casi</a:t>
            </a:r>
          </a:p>
          <a:p>
            <a:r>
              <a:rPr lang="it-IT" b="0"/>
              <a:t>Oltre a quelli presenti nella banca dati, sono disponibili anche studi di casi strategici di paesi dell’UE e al di fuori dell’UE, che descrivono i fattori di successo e la trasferibilità di iniziative strategiche nazionali.</a:t>
            </a:r>
            <a:r>
              <a:rPr lang="it-IT"/>
              <a:t> </a:t>
            </a:r>
          </a:p>
          <a:p>
            <a:endParaRPr lang="en-GB" b="1" dirty="0"/>
          </a:p>
          <a:p>
            <a:r>
              <a:rPr lang="it-IT" b="1"/>
              <a:t>Normativa</a:t>
            </a:r>
          </a:p>
          <a:p>
            <a:r>
              <a:rPr lang="it-IT"/>
              <a:t>Il datore di lavoro ha la responsabilità legale di garantire la sicurezza e la salute nel luogo di lavoro. I rischi derivanti dalla digitalizzazione nell’ambiente di lavoro rientrano nell’ambito di applicazione della direttiva quadro sulla SSL (</a:t>
            </a:r>
            <a:r>
              <a:rPr lang="it-IT">
                <a:hlinkClick r:id="rId3"/>
              </a:rPr>
              <a:t>direttiva 89/391/CEE – direttiva quadro sulla SSL</a:t>
            </a:r>
            <a:r>
              <a:rPr lang="it-IT"/>
              <a:t>) e alcuni dei rischi derivanti dall’uso delle tecnologie digitali nell’ambiente di lavoro sono affrontati da direttive specifiche:</a:t>
            </a:r>
          </a:p>
          <a:p>
            <a:endParaRPr lang="en-GB" b="1" dirty="0">
              <a:solidFill>
                <a:srgbClr val="000000"/>
              </a:solidFill>
              <a:ea typeface="Calibri"/>
              <a:cs typeface="Calibri"/>
            </a:endParaRPr>
          </a:p>
          <a:p>
            <a:pPr marL="742950" lvl="1" indent="-285750">
              <a:buFont typeface="Arial" panose="020B0604020202020204" pitchFamily="34" charset="0"/>
              <a:buChar char="•"/>
            </a:pPr>
            <a:r>
              <a:rPr lang="it-IT" sz="1400">
                <a:solidFill>
                  <a:schemeClr val="tx2"/>
                </a:solidFill>
                <a:hlinkClick r:id="rId4">
                  <a:extLst>
                    <a:ext uri="{A12FA001-AC4F-418D-AE19-62706E023703}">
                      <ahyp:hlinkClr xmlns:ahyp="http://schemas.microsoft.com/office/drawing/2018/hyperlinkcolor" val="tx"/>
                    </a:ext>
                  </a:extLst>
                </a:hlinkClick>
              </a:rPr>
              <a:t>direttiva 90/270/CEE relativa alle attrezzature munite di videoterminali;</a:t>
            </a:r>
          </a:p>
          <a:p>
            <a:pPr marL="742950" lvl="1" indent="-285750">
              <a:buFont typeface="Arial" panose="020B0604020202020204" pitchFamily="34" charset="0"/>
              <a:buChar char="•"/>
            </a:pPr>
            <a:r>
              <a:rPr lang="it-IT" sz="1400">
                <a:solidFill>
                  <a:schemeClr val="tx2"/>
                </a:solidFill>
                <a:hlinkClick r:id="rId5"/>
              </a:rPr>
              <a:t>direttiva 2009/104/CEE sull’uso delle attrezzature di lavoro;</a:t>
            </a:r>
          </a:p>
          <a:p>
            <a:pPr marL="742950" lvl="1" indent="-285750">
              <a:buFont typeface="Arial" panose="020B0604020202020204" pitchFamily="34" charset="0"/>
              <a:buChar char="•"/>
            </a:pPr>
            <a:r>
              <a:rPr lang="it-IT" sz="1400">
                <a:solidFill>
                  <a:schemeClr val="tx2"/>
                </a:solidFill>
                <a:hlinkClick r:id="rId6"/>
              </a:rPr>
              <a:t>direttiva 2006/42/CE – nuova direttiva sulle macchine;</a:t>
            </a:r>
          </a:p>
          <a:p>
            <a:pPr marL="742950" lvl="1" indent="-285750">
              <a:buFont typeface="Arial" panose="020B0604020202020204" pitchFamily="34" charset="0"/>
              <a:buChar char="•"/>
            </a:pPr>
            <a:r>
              <a:rPr lang="it-IT" sz="1400">
                <a:solidFill>
                  <a:schemeClr val="tx2"/>
                </a:solidFill>
                <a:hlinkClick r:id="rId7"/>
              </a:rPr>
              <a:t>direttiva 89/654/CEE – prescrizioni per i luoghi di lavoro;</a:t>
            </a:r>
          </a:p>
          <a:p>
            <a:pPr marL="742950" lvl="1" indent="-285750">
              <a:buFont typeface="Arial" panose="020B0604020202020204" pitchFamily="34" charset="0"/>
              <a:buChar char="•"/>
            </a:pPr>
            <a:r>
              <a:rPr lang="it-IT" sz="1400">
                <a:solidFill>
                  <a:schemeClr val="tx2"/>
                </a:solidFill>
                <a:hlinkClick r:id="rId6"/>
              </a:rPr>
              <a:t>direttiva 2003/88/CE – orario di lavoro;</a:t>
            </a:r>
          </a:p>
          <a:p>
            <a:pPr marL="742950" lvl="1" indent="-285750">
              <a:buFont typeface="Arial" panose="020B0604020202020204" pitchFamily="34" charset="0"/>
              <a:buChar char="•"/>
            </a:pPr>
            <a:r>
              <a:rPr lang="it-IT" sz="1400">
                <a:solidFill>
                  <a:schemeClr val="tx2"/>
                </a:solidFill>
                <a:hlinkClick r:id="rId7"/>
              </a:rPr>
              <a:t>direttiva 2002/14/CE – informazione e consultazione</a:t>
            </a:r>
            <a:r>
              <a:rPr lang="it-IT" sz="1400" baseline="0">
                <a:solidFill>
                  <a:schemeClr val="tx2"/>
                </a:solidFill>
                <a:hlinkClick r:id="rId7"/>
              </a:rPr>
              <a:t> dei lavoratori</a:t>
            </a:r>
            <a:r>
              <a:rPr lang="it-IT" sz="1400">
                <a:solidFill>
                  <a:schemeClr val="tx2"/>
                </a:solidFill>
                <a:hlinkClick r:id="rId7"/>
              </a:rPr>
              <a:t>.</a:t>
            </a:r>
          </a:p>
          <a:p>
            <a:pPr marL="457200" lvl="1" indent="0">
              <a:buNone/>
            </a:pPr>
            <a:endParaRPr lang="en-GB" sz="1400" dirty="0">
              <a:solidFill>
                <a:schemeClr val="tx2"/>
              </a:solidFill>
            </a:endParaRPr>
          </a:p>
          <a:p>
            <a:r>
              <a:rPr lang="it-IT"/>
              <a:t>Sul sito web dell’EU-OSHA è disponibile una panoramica completa della normativa pertinente in materia di SSL (</a:t>
            </a:r>
            <a:r>
              <a:rPr lang="it-IT">
                <a:hlinkClick r:id="rId8"/>
              </a:rPr>
              <a:t>https://osha.europa.eu/it/safety-and-health-legislation</a:t>
            </a:r>
            <a:r>
              <a:rPr lang="it-IT"/>
              <a:t>).</a:t>
            </a:r>
          </a:p>
          <a:p>
            <a:endParaRPr lang="en-US" dirty="0"/>
          </a:p>
          <a:p>
            <a:pPr marL="0" indent="0">
              <a:buNone/>
            </a:pPr>
            <a:r>
              <a:rPr lang="it-IT" b="1"/>
              <a:t>Infografiche</a:t>
            </a:r>
          </a:p>
          <a:p>
            <a:pPr algn="just"/>
            <a:r>
              <a:rPr lang="it-IT"/>
              <a:t>Nell’era digitale le infografiche possono rivelarsi uno strumento molto efficace: sono in grado di trasmettere informazioni (anche complicate) in modo chiaro, conciso e facile da ricordare e si possono condividere online.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it-IT"/>
              <a:t>Fonte: EU-OSHA, «OSH Pulse – Occupational safety and health in post-pandemic workplaces» (Sicurezza e salute sul lavoro dopo la pandemia), 2022 (</a:t>
            </a:r>
            <a:r>
              <a:rPr lang="it-IT">
                <a:hlinkClick r:id="rId3"/>
              </a:rPr>
              <a:t>https://osha.europa.eu/it/facts-and-figures/osh-pulse-occupational-safety-and-health-post-pandemic-workplaces</a:t>
            </a:r>
            <a:r>
              <a:rPr lang="it-IT"/>
              <a:t>).</a:t>
            </a:r>
          </a:p>
          <a:p>
            <a:pPr>
              <a:defRPr/>
            </a:pPr>
            <a:endParaRPr lang="it-IT" dirty="0"/>
          </a:p>
          <a:p>
            <a:pPr marL="0" marR="0" indent="0" algn="l" defTabSz="914400">
              <a:lnSpc>
                <a:spcPct val="100000"/>
              </a:lnSpc>
              <a:spcBef>
                <a:spcPts val="0"/>
              </a:spcBef>
              <a:spcAft>
                <a:spcPts val="0"/>
              </a:spcAft>
              <a:buClrTx/>
              <a:buSzTx/>
              <a:buFontTx/>
              <a:buNone/>
              <a:tabLst/>
              <a:defRPr/>
            </a:pPr>
            <a:r>
              <a:rPr lang="it-IT"/>
              <a:t>Fonte: </a:t>
            </a:r>
            <a:r>
              <a:rPr lang="it-IT" sz="1200">
                <a:solidFill>
                  <a:schemeClr val="tx1"/>
                </a:solidFill>
                <a:effectLst/>
                <a:latin typeface="+mn-lt"/>
                <a:ea typeface="+mn-ea"/>
                <a:cs typeface="+mn-cs"/>
              </a:rPr>
              <a:t>EU-OSHA, «Terza indagine europea fra le imprese sui rischi nuovi ed emergenti» (ESENER 3), 2019. Disponibile al seguente indirizzo: </a:t>
            </a:r>
            <a:r>
              <a:rPr lang="it-IT" sz="1200" u="sng">
                <a:solidFill>
                  <a:schemeClr val="tx1"/>
                </a:solidFill>
                <a:effectLst/>
                <a:latin typeface="+mn-lt"/>
                <a:ea typeface="+mn-ea"/>
                <a:cs typeface="+mn-cs"/>
                <a:hlinkClick r:id="rId4"/>
              </a:rPr>
              <a:t>https://osha.europa.eu/it/publications/home-based-teleworking-and-preventive-occupational-safety-and-health-measures-european-workplaces-evidence-esener-3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a:t>Settimana europea</a:t>
            </a:r>
          </a:p>
          <a:p>
            <a:r>
              <a:rPr lang="it-IT"/>
              <a:t>La nostra Settimana europea per la sicurezza e la salute sul lavoro, evento ormai noto a livello mondiale che si svolge ogni anno a ottobre, è il momento culminante nel calendario della campagna. È possibile prendere parte a numerosi eventi di sensibilizzazione (concorsi, eventi speciali con proiezioni di film, eventi sui social media e conferenze) organizzati nell’UE e oltre.</a:t>
            </a:r>
          </a:p>
          <a:p>
            <a:endParaRPr lang="en-GB" dirty="0"/>
          </a:p>
          <a:p>
            <a:r>
              <a:rPr lang="it-IT" b="1"/>
              <a:t>Partenariato della campagna</a:t>
            </a:r>
          </a:p>
          <a:p>
            <a:r>
              <a:rPr lang="it-IT"/>
              <a:t>Il successo della campagna dipende dai solidi partenariati tra l’EU-OSHA e le principali parti interessate. Le organizzazioni paneuropee e internazionali impegnate a favore della SSL possono diventare </a:t>
            </a:r>
            <a:r>
              <a:rPr lang="it-IT" u="sng"/>
              <a:t>partner ufficiali della campagna</a:t>
            </a:r>
            <a:r>
              <a:rPr lang="it-IT"/>
              <a:t>, potendo così beneficiare di:</a:t>
            </a:r>
          </a:p>
          <a:p>
            <a:pPr marL="742950" lvl="1" indent="-285750">
              <a:buFont typeface="Arial,Sans-Serif"/>
              <a:buChar char="•"/>
            </a:pPr>
            <a:r>
              <a:rPr lang="it-IT"/>
              <a:t>promozione a livello dell’UE e nei media;</a:t>
            </a:r>
          </a:p>
          <a:p>
            <a:pPr marL="742950" lvl="1" indent="-285750">
              <a:buFont typeface="Arial,Sans-Serif"/>
              <a:buChar char="•"/>
            </a:pPr>
            <a:r>
              <a:rPr lang="it-IT"/>
              <a:t>opportunità di fare attività di rete e di scambio;</a:t>
            </a:r>
          </a:p>
          <a:p>
            <a:pPr marL="742950" lvl="1" indent="-285750">
              <a:buFont typeface="Arial,Sans-Serif"/>
              <a:buChar char="•"/>
            </a:pPr>
            <a:r>
              <a:rPr lang="it-IT"/>
              <a:t>condivisione di buone pratiche con altri partner della campagna;</a:t>
            </a:r>
          </a:p>
          <a:p>
            <a:pPr marL="742950" lvl="1" indent="-285750">
              <a:buFont typeface="Arial,Sans-Serif"/>
              <a:buChar char="•"/>
            </a:pPr>
            <a:r>
              <a:rPr lang="it-IT"/>
              <a:t>inviti agli eventi dell’EU-OSHA;</a:t>
            </a:r>
          </a:p>
          <a:p>
            <a:pPr marL="742950" lvl="1" indent="-285750">
              <a:buFont typeface="Arial,Sans-Serif"/>
              <a:buChar char="•"/>
            </a:pPr>
            <a:r>
              <a:rPr lang="it-IT"/>
              <a:t>un pacchetto di benvenuto;</a:t>
            </a:r>
          </a:p>
          <a:p>
            <a:pPr marL="742950" lvl="1" indent="-285750">
              <a:buFont typeface="Arial,Sans-Serif"/>
              <a:buChar char="•"/>
            </a:pPr>
            <a:r>
              <a:rPr lang="it-IT"/>
              <a:t>un attestato di partecipazione.</a:t>
            </a:r>
          </a:p>
          <a:p>
            <a:pPr lvl="1"/>
            <a:endParaRPr lang="en-GB" dirty="0"/>
          </a:p>
          <a:p>
            <a:r>
              <a:rPr lang="it-IT" b="1"/>
              <a:t>Premio per le buone pratiche</a:t>
            </a:r>
          </a:p>
          <a:p>
            <a:r>
              <a:rPr lang="it-IT"/>
              <a:t>Nell’ambito della campagna, i Premi per le buone pratiche presentano approcci innovativi alla gestione della SSL, ricompensando iniziative sostenibili e che hanno ottenuto risultati positivi nella gestione dei rischi correlati alla SSL e alla digitalizzazione. Le organizzazioni negli Stati membri dell’UE, nei paesi candidati e potenziali tali e nei paesi dell’Associazione europea di libero scambio (EFTA) sono invitate a presentare le loro proposte in tema di gestione della SSL e della digitalizzazione nei luoghi di lavoro. I vincitori saranno annunciati in occasione di una cerimonia di premiazione.</a:t>
            </a:r>
          </a:p>
          <a:p>
            <a:endParaRPr lang="en-GB" dirty="0"/>
          </a:p>
          <a:p>
            <a:r>
              <a:rPr lang="it-IT" b="1"/>
              <a:t>Toolkit per la campagna </a:t>
            </a:r>
          </a:p>
          <a:p>
            <a:r>
              <a:rPr lang="it-IT"/>
              <a:t>Per avviare una campagna di sensibilizzazione sull’impatto della digitalizzazione sulla SSL è disponibile il nostro toolkit per la campagna, che fornisce orientamenti dettagliati sul processo di preparazione e conduzione di una campagna e su come utilizzare al meglio le proprie risorse.</a:t>
            </a:r>
          </a:p>
          <a:p>
            <a:endParaRPr lang="en-GB" dirty="0"/>
          </a:p>
          <a:p>
            <a:r>
              <a:rPr lang="it-IT" b="1"/>
              <a:t>Materiale della campagna</a:t>
            </a:r>
          </a:p>
          <a:p>
            <a:r>
              <a:rPr lang="it-IT"/>
              <a:t>Tutto ciò che occorre per promuovere e fornire un contributo alla campagna «Salute e sicurezza sul lavoro nell’era digitale» è disponibile dell’apposito materiale. È possibile scaricare gratuitamente una gamma completa di risorse comprendenti la guida, l’opuscolo promozionale, il poster della campagna e il volantino del Premio per le buone pratiche.</a:t>
            </a:r>
          </a:p>
          <a:p>
            <a:endParaRPr lang="en-GB" dirty="0"/>
          </a:p>
          <a:p>
            <a:r>
              <a:rPr lang="it-IT" b="1"/>
              <a:t>Kit per i social media</a:t>
            </a:r>
          </a:p>
          <a:p>
            <a:r>
              <a:rPr lang="it-IT"/>
              <a:t>Approfitta del kit per i social media, una raccolta di materiale per i tuoi account sui social media. Inizia selezionando i messaggi predefiniti e le immagini e i video di accompagnamento.</a:t>
            </a:r>
          </a:p>
          <a:p>
            <a:endParaRPr lang="en-GB" dirty="0"/>
          </a:p>
          <a:p>
            <a:r>
              <a:rPr lang="it-IT" b="1"/>
              <a:t>Eventi</a:t>
            </a:r>
          </a:p>
          <a:p>
            <a:r>
              <a:rPr lang="it-IT"/>
              <a:t>È possibile visualizzare i prossimi eventi della campagna «Salute e sicurezza sul lavoro nell’era digitale». Se ne può effettuare una ricerca per paese e per data e aggiungerli al proprio calendario per essere certi di non perderli.</a:t>
            </a:r>
          </a:p>
          <a:p>
            <a:endParaRPr lang="en-GB" dirty="0"/>
          </a:p>
          <a:p>
            <a:r>
              <a:rPr lang="it-IT" b="1"/>
              <a:t>Certificato di partecipazione </a:t>
            </a:r>
          </a:p>
          <a:p>
            <a:r>
              <a:rPr lang="it-IT"/>
              <a:t>In cambio dell’organizzazione di eventi e attività o dello svolgimento della propria campagna per sostenere la campagna «Ambienti di lavoro sani e sicuri», verrà conferito un certificato di partecipazione come riconoscimento del proprio impegno e contributo.</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 Agenzia europea per la sicurezza e la salute sul lavoro, 2023</a:t>
            </a:r>
          </a:p>
          <a:p>
            <a:r>
              <a:rPr lang="it-IT"/>
              <a:t>Riproduzione autorizzata con citazione della fonte.</a:t>
            </a:r>
          </a:p>
          <a:p>
            <a:r>
              <a:rPr lang="it-IT"/>
              <a:t>L’uso o la riproduzione di fotografie o di altro materiale non protetti dal diritto d’autore dell’EU-OSHA devono essere autorizzati direttamente dal titolare del diritto d’autore.</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Fonte: EU-OSHA, «OSH Pulse – Occupational safety and health in post-pandemic workplaces» (Sicurezza e salute sul lavoro dopo la pandemia), 2022 (</a:t>
            </a:r>
            <a:r>
              <a:rPr lang="it-IT">
                <a:hlinkClick r:id="rId3"/>
              </a:rPr>
              <a:t>https://osha.europa.eu/it/facts-and-figures/osh-pulse-occupational-safety-and-health-post-pandemic-workplaces</a:t>
            </a:r>
            <a:r>
              <a:rPr lang="it-IT"/>
              <a:t>).</a:t>
            </a:r>
          </a:p>
          <a:p>
            <a:endParaRPr lang="en-GB" dirty="0"/>
          </a:p>
          <a:p>
            <a:r>
              <a:rPr lang="it-IT"/>
              <a:t>«Flash Eurobarometer – OSH Pulse» commissionata dall’EU-OSHA con l’obiettivo di ottenere informazioni sullo stato della sicurezza e della salute sul lavoro (SSL) dopo la pandemia.</a:t>
            </a:r>
          </a:p>
          <a:p>
            <a:r>
              <a:rPr lang="it-IT"/>
              <a:t>Un campione rappresentativo di oltre 27 000 lavoratori dipendenti è stato intervistato nei mesi di aprile e maggio 2022 in tutti i paesi dell’UE, più Islanda e Norvegia. È stato chiesto loro degli stress psicofisici a cui sono sottoposti e dell’importanza delle misure di SSL nei rispettivi luoghi di lavoro.</a:t>
            </a:r>
          </a:p>
          <a:p>
            <a:r>
              <a:rPr lang="it-IT"/>
              <a:t>L’indagine chiedeva anche dell’uso delle tecnologie digitali sul lavoro e del relativo impatto sul benessere dei lavoratori.</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it-IT"/>
              <a:t>Fonte: EU-OSHA, «OSH Pulse – Occupational safety and health in post-pandemic workplaces» (Sicurezza e salute sul lavoro dopo la pandemia), 2022 (</a:t>
            </a:r>
            <a:r>
              <a:rPr lang="it-IT">
                <a:hlinkClick r:id="rId3"/>
              </a:rPr>
              <a:t>https://osha.europa.eu/it/facts-and-figures/osh-pulse-occupational-safety-and-health-post-pandemic-workplaces</a:t>
            </a:r>
            <a:r>
              <a:rPr lang="it-IT"/>
              <a:t>).</a:t>
            </a:r>
          </a:p>
          <a:p>
            <a:pPr>
              <a:defRPr/>
            </a:pPr>
            <a:endParaRPr lang="en-GB" dirty="0"/>
          </a:p>
          <a:p>
            <a:pPr>
              <a:defRPr/>
            </a:pPr>
            <a:r>
              <a:rPr lang="it-IT"/>
              <a:t>«Flash Eurobarometer – OSH Pulse» commissionata dall’EU-OSHA con l’obiettivo di ottenere informazioni sullo stato della sicurezza e della salute sul lavoro (SSL) dopo la pandemia.</a:t>
            </a:r>
          </a:p>
          <a:p>
            <a:pPr>
              <a:defRPr/>
            </a:pPr>
            <a:r>
              <a:rPr lang="it-IT"/>
              <a:t>Un campione rappresentativo di oltre 27 000 lavoratori dipendenti è stato intervistato nei mesi di aprile e maggio 2022 in tutti i paesi dell’UE, più Islanda e Norvegia. È stato chiesto loro degli stress psicofisici a cui sono sottoposti e dell’importanza delle misure di SSL nei rispettivi luoghi di lavoro.</a:t>
            </a:r>
          </a:p>
          <a:p>
            <a:pPr>
              <a:defRPr/>
            </a:pPr>
            <a:r>
              <a:rPr lang="it-IT"/>
              <a:t>L’indagine chiedeva anche dell’uso delle tecnologie digitali sul lavoro e il relativo impatto sul benessere dei lavoratori.</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it-IT"/>
              <a:t>Fonte: EU-OSHA, «OSH Pulse – Occupational safety and health in post-pandemic workplaces» (Sicurezza e salute sul lavoro dopo la pandemia), 2022 (</a:t>
            </a:r>
            <a:r>
              <a:rPr lang="it-IT">
                <a:hlinkClick r:id="rId3"/>
              </a:rPr>
              <a:t>https://osha.europa.eu/it/facts-and-figures/osh-pulse-occupational-safety-and-health-post-pandemic-workplaces</a:t>
            </a:r>
            <a:r>
              <a:rPr lang="it-IT"/>
              <a:t>).</a:t>
            </a:r>
          </a:p>
          <a:p>
            <a:pPr>
              <a:defRPr/>
            </a:pPr>
            <a:endParaRPr lang="it-IT" dirty="0"/>
          </a:p>
          <a:p>
            <a:pPr marL="0" marR="0" indent="0" algn="l" defTabSz="914400">
              <a:lnSpc>
                <a:spcPct val="100000"/>
              </a:lnSpc>
              <a:spcBef>
                <a:spcPts val="0"/>
              </a:spcBef>
              <a:spcAft>
                <a:spcPts val="0"/>
              </a:spcAft>
              <a:buClrTx/>
              <a:buSzTx/>
              <a:buFontTx/>
              <a:buNone/>
              <a:tabLst/>
              <a:defRPr/>
            </a:pPr>
            <a:r>
              <a:rPr lang="it-IT"/>
              <a:t>Fonte: </a:t>
            </a:r>
            <a:r>
              <a:rPr lang="it-IT" sz="1200">
                <a:solidFill>
                  <a:schemeClr val="tx1"/>
                </a:solidFill>
                <a:effectLst/>
                <a:latin typeface="+mn-lt"/>
                <a:ea typeface="+mn-ea"/>
                <a:cs typeface="+mn-cs"/>
              </a:rPr>
              <a:t>EU-OSHA, «Terza indagine europea fra le imprese sui rischi nuovi ed emergenti» (ESENER 3), 2019. Disponibile al seguente indirizzo: </a:t>
            </a:r>
            <a:r>
              <a:rPr lang="it-IT" sz="1200" u="sng">
                <a:solidFill>
                  <a:schemeClr val="tx1"/>
                </a:solidFill>
                <a:effectLst/>
                <a:latin typeface="+mn-lt"/>
                <a:ea typeface="+mn-ea"/>
                <a:cs typeface="+mn-cs"/>
                <a:hlinkClick r:id="rId4"/>
              </a:rPr>
              <a:t>https://osha.europa.eu/it/publications/home-based-teleworking-and-preventive-occupational-safety-and-health-measures-european-workplaces-evidence-esener-3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t>Fonte: </a:t>
            </a:r>
            <a:r>
              <a:rPr lang="it-IT" sz="1200">
                <a:solidFill>
                  <a:schemeClr val="tx1"/>
                </a:solidFill>
                <a:effectLst/>
                <a:latin typeface="+mn-lt"/>
                <a:ea typeface="+mn-ea"/>
                <a:cs typeface="+mn-cs"/>
              </a:rPr>
              <a:t>EU-OSHA, «Terza indagine europea fra le imprese sui rischi nuovi ed emergenti» (ESENER 3), 2019. Disponibile al seguente indirizzo: </a:t>
            </a:r>
            <a:r>
              <a:rPr lang="it-IT" sz="1200" u="sng">
                <a:solidFill>
                  <a:schemeClr val="tx1"/>
                </a:solidFill>
                <a:effectLst/>
                <a:latin typeface="+mn-lt"/>
                <a:ea typeface="+mn-ea"/>
                <a:cs typeface="+mn-cs"/>
                <a:hlinkClick r:id="rId3"/>
              </a:rPr>
              <a:t>https://osha.europa.eu/it/publications/third-european-survey-enterprises-new-and-emerging-risks-esener-3/view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it-IT">
                <a:effectLst/>
              </a:rPr>
              <a:t>Fonte:</a:t>
            </a:r>
            <a:r>
              <a:rPr lang="it-IT"/>
              <a:t> EU-OSHA, «Terza indagine europea fra le imprese sui rischi nuovi ed emergenti» (ESENER 3), 2019. Disponibile al seguente indirizzo: </a:t>
            </a:r>
            <a:r>
              <a:rPr lang="it-IT" u="sng"/>
              <a:t>https://osha.europa.eu/it/publications/home-based-teleworking-and-preventive-occupational-safety-and-health-measures-european-workplaces-evidence-esener-3</a:t>
            </a:r>
          </a:p>
          <a:p>
            <a:endParaRPr lang="en-US" dirty="0"/>
          </a:p>
          <a:p>
            <a:r>
              <a:rPr lang="it-IT">
                <a:latin typeface="Arial"/>
                <a:ea typeface="SimSun"/>
                <a:cs typeface="Arial"/>
              </a:rPr>
              <a:t>Dati</a:t>
            </a:r>
            <a:r>
              <a:rPr lang="it-IT" sz="1200">
                <a:effectLst/>
                <a:latin typeface="Arial"/>
                <a:ea typeface="SimSun"/>
                <a:cs typeface="Arial"/>
              </a:rPr>
              <a:t> ponderati (ponderazione: variabile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dirty="0">
                <a:solidFill>
                  <a:schemeClr val="tx1"/>
                </a:solidFill>
                <a:effectLst/>
                <a:latin typeface="+mn-lt"/>
                <a:ea typeface="+mn-ea"/>
                <a:cs typeface="+mn-cs"/>
              </a:rPr>
              <a:t>La campagna «Salute e sicurezza sul lavoro nell’era digitale» è organizzata in cinque settori prioritari, promossi tramite speciali pacchetti di comunicazione e promozione distribuiti nel corso di tutta la sua durata. Ogni settore riguarda un argomento specifico relativo alla SSL e alla digitalizzazione. Ogni tre/quattro mesi viene pubblicata una serie di materiali comprendenti relazioni, schede informative,</a:t>
            </a:r>
            <a:r>
              <a:rPr lang="it-IT" sz="1200" i="1" baseline="0" dirty="0">
                <a:solidFill>
                  <a:schemeClr val="tx1"/>
                </a:solidFill>
                <a:effectLst/>
                <a:latin typeface="+mn-lt"/>
                <a:ea typeface="+mn-ea"/>
                <a:cs typeface="+mn-cs"/>
              </a:rPr>
              <a:t> </a:t>
            </a:r>
            <a:r>
              <a:rPr lang="it-IT" sz="1200" i="1" dirty="0" err="1">
                <a:solidFill>
                  <a:schemeClr val="tx1"/>
                </a:solidFill>
                <a:effectLst/>
                <a:latin typeface="+mn-lt"/>
                <a:ea typeface="+mn-ea"/>
                <a:cs typeface="+mn-cs"/>
              </a:rPr>
              <a:t>infografiche</a:t>
            </a:r>
            <a:r>
              <a:rPr lang="it-IT" sz="1200" i="1" dirty="0">
                <a:solidFill>
                  <a:schemeClr val="tx1"/>
                </a:solidFill>
                <a:effectLst/>
                <a:latin typeface="+mn-lt"/>
                <a:ea typeface="+mn-ea"/>
                <a:cs typeface="+mn-cs"/>
              </a:rPr>
              <a:t> e studi di casi per rilanciare la campagna.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dirty="0">
                <a:solidFill>
                  <a:schemeClr val="tx1"/>
                </a:solidFill>
                <a:effectLst/>
                <a:latin typeface="+mn-lt"/>
                <a:ea typeface="+mn-ea"/>
                <a:cs typeface="+mn-cs"/>
              </a:rPr>
              <a:t>Un’altra priorità della campagna 2023-2025 è di considerare l’impatto della digitalizzazione sulla diversità della forza lavoro e sui gruppi di lavoratori vulnerabili nonché sulla dimensione di genere. La campagna si concentrerà inoltre sul personale impiegato con modalità di lavoro flessibili, che lavora al di fuori dei locali del datore di lavoro, che è «in trasferta» o si reca in visita presso i clienti, o che lavora in sedi decentrate (ad esempio telelavoratori, lavoratori su piattaforma).</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baseline="0" dirty="0"/>
              <a:t>Lavoro su piattaforma digitale: </a:t>
            </a:r>
            <a:r>
              <a:rPr lang="it-IT" sz="1400" dirty="0">
                <a:solidFill>
                  <a:schemeClr val="tx1"/>
                </a:solidFill>
                <a:effectLst/>
                <a:latin typeface="+mn-lt"/>
                <a:ea typeface="+mn-ea"/>
                <a:cs typeface="+mn-cs"/>
              </a:rPr>
              <a:t>qualsiasi tipo di lavoro retribuito fornito su una piattaforma digitale</a:t>
            </a:r>
            <a:r>
              <a:rPr lang="it-IT" sz="1400" dirty="0"/>
              <a:t>.</a:t>
            </a:r>
          </a:p>
          <a:p>
            <a:endParaRPr lang="en-US" sz="1400" b="1" dirty="0"/>
          </a:p>
          <a:p>
            <a:r>
              <a:rPr lang="it-IT" sz="1400" b="1" baseline="0" dirty="0"/>
              <a:t>Automazione dei compiti: </a:t>
            </a:r>
            <a:r>
              <a:rPr lang="it-IT" sz="1400" dirty="0">
                <a:solidFill>
                  <a:schemeClr val="tx1"/>
                </a:solidFill>
                <a:effectLst/>
                <a:latin typeface="+mn-lt"/>
                <a:ea typeface="+mn-ea"/>
                <a:cs typeface="+mn-cs"/>
              </a:rPr>
              <a:t>sistemi basati sull’intelligenza artificiale, integrati (robotica) o non integrati (applicazioni intelligenti), che sono in grado di eseguire, con un certo grado di autonomia, compiti fisici o cognitivi e di raggiungere obiettivi specifici.</a:t>
            </a:r>
          </a:p>
          <a:p>
            <a:endParaRPr lang="en-US" sz="1400" b="1" dirty="0"/>
          </a:p>
          <a:p>
            <a:r>
              <a:rPr lang="it-IT" sz="1400" b="1" dirty="0">
                <a:solidFill>
                  <a:schemeClr val="tx1"/>
                </a:solidFill>
                <a:effectLst/>
                <a:latin typeface="+mn-lt"/>
                <a:ea typeface="+mn-ea"/>
                <a:cs typeface="+mn-cs"/>
              </a:rPr>
              <a:t>Lavoro a distanza e lavoro ibrido:</a:t>
            </a:r>
            <a:r>
              <a:rPr lang="it-IT" sz="1400" dirty="0">
                <a:solidFill>
                  <a:schemeClr val="tx1"/>
                </a:solidFill>
                <a:effectLst/>
                <a:latin typeface="+mn-lt"/>
                <a:ea typeface="+mn-ea"/>
                <a:cs typeface="+mn-cs"/>
              </a:rPr>
              <a:t> qualsiasi tipo di accordo di lavoro che comporti l’uso di tecnologie digitali (per esempio personal computer, </a:t>
            </a:r>
            <a:r>
              <a:rPr lang="it-IT" sz="1400" dirty="0" err="1">
                <a:solidFill>
                  <a:schemeClr val="tx1"/>
                </a:solidFill>
                <a:effectLst/>
                <a:latin typeface="+mn-lt"/>
                <a:ea typeface="+mn-ea"/>
                <a:cs typeface="+mn-cs"/>
              </a:rPr>
              <a:t>smartphone</a:t>
            </a:r>
            <a:r>
              <a:rPr lang="it-IT" sz="1400" dirty="0">
                <a:solidFill>
                  <a:schemeClr val="tx1"/>
                </a:solidFill>
                <a:effectLst/>
                <a:latin typeface="+mn-lt"/>
                <a:ea typeface="+mn-ea"/>
                <a:cs typeface="+mn-cs"/>
              </a:rPr>
              <a:t>, portatili, pacchetti software e internet) per lavorare da casa o, più in generale, lontano dai locali del datore di lavoro o in una postazione fissa. </a:t>
            </a:r>
          </a:p>
          <a:p>
            <a:endParaRPr lang="en-US" sz="1400" dirty="0"/>
          </a:p>
          <a:p>
            <a:r>
              <a:rPr lang="it-IT" sz="1400" b="1" baseline="0" dirty="0"/>
              <a:t>Gestione del lavoratore tramite IA:</a:t>
            </a:r>
            <a:r>
              <a:rPr lang="it-IT" sz="1400" dirty="0">
                <a:solidFill>
                  <a:schemeClr val="tx1"/>
                </a:solidFill>
                <a:effectLst/>
                <a:latin typeface="+mn-lt"/>
                <a:ea typeface="+mn-ea"/>
                <a:cs typeface="+mn-cs"/>
              </a:rPr>
              <a:t> sistemi e strumenti di gestione che acquisiscono dati in tempo reale da varie fonti sui comportamenti dei lavoratori con l’obiettivo di informare la dirigenza e favorire la presa di decisioni automatizzate o semi-automatizzate basate su algoritmi o forme più avanzate di IA.</a:t>
            </a:r>
          </a:p>
          <a:p>
            <a:endParaRPr lang="en-GB" sz="1400" b="1" noProof="0" dirty="0"/>
          </a:p>
          <a:p>
            <a:r>
              <a:rPr lang="it-IT" sz="1400" b="1" dirty="0"/>
              <a:t>Sistemi digitali intelligenti:</a:t>
            </a:r>
            <a:r>
              <a:rPr lang="it-IT" sz="1400" dirty="0">
                <a:solidFill>
                  <a:schemeClr val="tx1"/>
                </a:solidFill>
                <a:effectLst/>
                <a:latin typeface="+mn-lt"/>
                <a:ea typeface="+mn-ea"/>
                <a:cs typeface="+mn-cs"/>
              </a:rPr>
              <a:t> applicazioni intelligenti che utilizzano IA, apparecchiature portatili, reti senza fili ad alta velocità, in combinazione con tecnologie basate su sensori (ad es. </a:t>
            </a:r>
            <a:r>
              <a:rPr lang="it-IT" sz="1400" baseline="0" dirty="0">
                <a:solidFill>
                  <a:schemeClr val="tx1"/>
                </a:solidFill>
                <a:effectLst/>
                <a:latin typeface="+mn-lt"/>
                <a:ea typeface="+mn-ea"/>
                <a:cs typeface="+mn-cs"/>
              </a:rPr>
              <a:t>dispositivi indossabili)</a:t>
            </a:r>
            <a:r>
              <a:rPr lang="it-IT" sz="1400" dirty="0">
                <a:solidFill>
                  <a:schemeClr val="tx1"/>
                </a:solidFill>
                <a:effectLst/>
                <a:latin typeface="+mn-lt"/>
                <a:ea typeface="+mn-ea"/>
                <a:cs typeface="+mn-cs"/>
              </a:rPr>
              <a:t>.</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it-IT" sz="675"/>
              <a:t>La salute e la sicurezza sul lavoro riguardano tutti. Un bene per te. Un bene per l’azienda.</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C1E56871-4702-4DCD-82EB-592D75FB547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89848"/>
            <a:ext cx="1112805" cy="284546"/>
          </a:xfrm>
          <a:prstGeom prst="rect">
            <a:avLst/>
          </a:prstGeom>
        </p:spPr>
      </p:pic>
      <p:pic>
        <p:nvPicPr>
          <p:cNvPr id="8" name="Picture 7" descr="A blue and white logo with a person in the middle&#10;&#10;Description automatically generated">
            <a:extLst>
              <a:ext uri="{FF2B5EF4-FFF2-40B4-BE49-F238E27FC236}">
                <a16:creationId xmlns:a16="http://schemas.microsoft.com/office/drawing/2014/main" id="{79C4DD52-48D4-40D3-802D-DA091715B64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78366" y="4218819"/>
            <a:ext cx="418034" cy="478413"/>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it-IT" sz="675"/>
              <a:t>La salute e la sicurezza sul lavoro riguardano tutti. Un bene per te. Un bene per l’azienda.</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it-IT">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it-IT">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it-IT">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it-IT">
                <a:solidFill>
                  <a:schemeClr val="tx2"/>
                </a:solidFill>
                <a:ea typeface="+mj-ea"/>
                <a:cs typeface="Trebuchet MS"/>
              </a:rPr>
              <a:t>Agenzia europea per la sicurezza e la salute sul lavoro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it-IT">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it-IT" sz="2400" b="1">
                <a:solidFill>
                  <a:schemeClr val="tx2"/>
                </a:solidFill>
                <a:ea typeface="+mj-ea"/>
              </a:rPr>
              <a:t>GRAZIE!</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it-IT"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C601AAE7-E8CA-46B8-A3EA-ED56BBB39BB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51786"/>
            <a:ext cx="1112805" cy="284546"/>
          </a:xfrm>
          <a:prstGeom prst="rect">
            <a:avLst/>
          </a:prstGeom>
        </p:spPr>
      </p:pic>
      <p:pic>
        <p:nvPicPr>
          <p:cNvPr id="15" name="Picture 14" descr="A blue and white logo with a person in the middle&#10;&#10;Description automatically generated">
            <a:extLst>
              <a:ext uri="{FF2B5EF4-FFF2-40B4-BE49-F238E27FC236}">
                <a16:creationId xmlns:a16="http://schemas.microsoft.com/office/drawing/2014/main" id="{F0EB8D31-2A5E-4DC8-A4E1-CE1EE359175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15413" y="4520646"/>
            <a:ext cx="394461" cy="451435"/>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it/about-topic/priority-area/remote-and-hybrid-work" TargetMode="External"/><Relationship Id="rId3" Type="http://schemas.openxmlformats.org/officeDocument/2006/relationships/hyperlink" Target="https://healthy-workplaces.osha.europa.eu/it/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it/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it/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it/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it" TargetMode="External"/><Relationship Id="rId3" Type="http://schemas.openxmlformats.org/officeDocument/2006/relationships/image" Target="../media/image29.png"/><Relationship Id="rId7" Type="http://schemas.openxmlformats.org/officeDocument/2006/relationships/hyperlink" Target="https://healthy-workplaces.osha.europa.eu/it/campaign-partners/campaign-media-partners" TargetMode="External"/><Relationship Id="rId12" Type="http://schemas.openxmlformats.org/officeDocument/2006/relationships/hyperlink" Target="https://osha.europa.eu/it/themes/mainstreaming-osh-education/oshvet-project-osh-vocational-education-and-trai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it/campaign-partners/enterprise-europe-network" TargetMode="External"/><Relationship Id="rId11" Type="http://schemas.openxmlformats.org/officeDocument/2006/relationships/image" Target="../media/image2.png"/><Relationship Id="rId5" Type="http://schemas.openxmlformats.org/officeDocument/2006/relationships/hyperlink" Target="https://eur-lex.europa.eu/legal-content/IT/TXT/?uri=LEGISSUM:social_partners" TargetMode="External"/><Relationship Id="rId10" Type="http://schemas.openxmlformats.org/officeDocument/2006/relationships/hyperlink" Target="https://europa.eu/european-union/about-eu/agencies/decentralised-agencies_it" TargetMode="External"/><Relationship Id="rId4" Type="http://schemas.openxmlformats.org/officeDocument/2006/relationships/hyperlink" Target="https://healthy-workplaces.osha.europa.eu/it/campaign-partners/official-campaign-partners" TargetMode="External"/><Relationship Id="rId9" Type="http://schemas.openxmlformats.org/officeDocument/2006/relationships/hyperlink" Target="https://healthy-workplaces.osha.europa.eu/it/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it/tools-and-publications/oshwiki" TargetMode="External"/><Relationship Id="rId13" Type="http://schemas.openxmlformats.org/officeDocument/2006/relationships/hyperlink" Target="https://healthy-workplaces.eu/it/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it/tools-and-publications/publications" TargetMode="External"/><Relationship Id="rId21" Type="http://schemas.openxmlformats.org/officeDocument/2006/relationships/hyperlink" Target="https://healthy-workplaces.osha.europa.eu/it/tools-and-publications/infographics" TargetMode="External"/><Relationship Id="rId7" Type="http://schemas.openxmlformats.org/officeDocument/2006/relationships/hyperlink" Target="https://healthy-workplaces.osha.europa.eu/it/tools-and-publications/oshwiki" TargetMode="External"/><Relationship Id="rId12" Type="http://schemas.openxmlformats.org/officeDocument/2006/relationships/hyperlink" Target="https://healthy-workplaces.osha.europa.eu/it/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it/tools-and-publications/napo-films" TargetMode="External"/><Relationship Id="rId11" Type="http://schemas.openxmlformats.org/officeDocument/2006/relationships/hyperlink" Target="https://healthy-workplaces.osha.europa.eu/it/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it/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it/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it/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it/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it/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it/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it/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it/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it/tools-and-publications/social-media-kit" TargetMode="External"/><Relationship Id="rId19" Type="http://schemas.openxmlformats.org/officeDocument/2006/relationships/image" Target="../media/image44.png"/><Relationship Id="rId4" Type="http://schemas.openxmlformats.org/officeDocument/2006/relationships/hyperlink" Target="https://healthy-workplaces.osha.europa.eu/it/get-involved/become-campaign-partner" TargetMode="External"/><Relationship Id="rId9" Type="http://schemas.openxmlformats.org/officeDocument/2006/relationships/hyperlink" Target="https://healthy-workplaces.osha.europa.eu/it/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it/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it/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it"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015663"/>
          </a:xfrm>
        </p:spPr>
        <p:txBody>
          <a:bodyPr>
            <a:spAutoFit/>
          </a:bodyPr>
          <a:lstStyle/>
          <a:p>
            <a:r>
              <a:rPr lang="it-IT" sz="2200" dirty="0"/>
              <a:t>Campagna Ambienti di lavoro sani e sicuri 2023-2025</a:t>
            </a:r>
            <a:br>
              <a:rPr lang="it-IT" sz="2200" dirty="0"/>
            </a:br>
            <a:r>
              <a:rPr lang="it-IT" sz="2200" dirty="0"/>
              <a:t>Salute e sicurezza sul lavoro nell’era digitale</a:t>
            </a:r>
            <a:br>
              <a:rPr lang="it-IT" sz="2200" dirty="0"/>
            </a:br>
            <a:endParaRPr lang="it-IT" sz="22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it-IT" dirty="0"/>
              <a:t>Garantire una prevenzione efficace nel mondo del lavoro digitale</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2875" y="855700"/>
            <a:ext cx="7560643" cy="2652521"/>
          </a:xfrm>
        </p:spPr>
        <p:txBody>
          <a:bodyPr lIns="0" tIns="0" rIns="0" bIns="0">
            <a:spAutoFit/>
          </a:bodyPr>
          <a:lstStyle/>
          <a:p>
            <a:pPr marR="0" lvl="0">
              <a:lnSpc>
                <a:spcPct val="115000"/>
              </a:lnSpc>
              <a:spcBef>
                <a:spcPts val="0"/>
              </a:spcBef>
              <a:spcAft>
                <a:spcPts val="200"/>
              </a:spcAft>
              <a:tabLst>
                <a:tab pos="457200" algn="l"/>
              </a:tabLst>
            </a:pPr>
            <a:r>
              <a:rPr lang="it-IT" sz="1600" dirty="0">
                <a:solidFill>
                  <a:srgbClr val="003399"/>
                </a:solidFill>
              </a:rPr>
              <a:t>La campagna mira a:</a:t>
            </a:r>
          </a:p>
          <a:p>
            <a:pPr marL="342900" indent="-342900">
              <a:lnSpc>
                <a:spcPct val="115000"/>
              </a:lnSpc>
              <a:spcBef>
                <a:spcPts val="0"/>
              </a:spcBef>
              <a:spcAft>
                <a:spcPts val="200"/>
              </a:spcAft>
              <a:buFont typeface="Symbol" panose="05050102010706020507" pitchFamily="18" charset="2"/>
              <a:buChar char=""/>
              <a:tabLst>
                <a:tab pos="457200" algn="l"/>
              </a:tabLst>
            </a:pPr>
            <a:r>
              <a:rPr lang="it-IT" sz="1600" dirty="0">
                <a:solidFill>
                  <a:schemeClr val="accent1"/>
                </a:solidFill>
                <a:latin typeface="Arial" panose="020B0604020202020204" pitchFamily="34" charset="0"/>
                <a:ea typeface="Arial" panose="020B0604020202020204" pitchFamily="34" charset="0"/>
                <a:cs typeface="Arial" panose="020B0604020202020204" pitchFamily="34" charset="0"/>
              </a:rPr>
              <a:t>migliorare le conoscenze sull’uso sicuro e produttivo delle tecnologie digitali in tutti i settori;</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t-IT" sz="1600" dirty="0">
                <a:solidFill>
                  <a:schemeClr val="accent1"/>
                </a:solidFill>
                <a:latin typeface="Arial" panose="020B0604020202020204" pitchFamily="34" charset="0"/>
                <a:ea typeface="Arial" panose="020B0604020202020204" pitchFamily="34" charset="0"/>
                <a:cs typeface="Arial" panose="020B0604020202020204" pitchFamily="34" charset="0"/>
              </a:rPr>
              <a:t>sensibilizzare in merito alla digitalizzazione e alle sue conseguenze in materia di SSL;</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t-IT" sz="1600" dirty="0">
                <a:solidFill>
                  <a:schemeClr val="accent1"/>
                </a:solidFill>
                <a:latin typeface="Arial" panose="020B0604020202020204" pitchFamily="34" charset="0"/>
                <a:ea typeface="Arial" panose="020B0604020202020204" pitchFamily="34" charset="0"/>
                <a:cs typeface="Arial" panose="020B0604020202020204" pitchFamily="34" charset="0"/>
              </a:rPr>
              <a:t>informare riguardo ai rischi e alle opportunità emergenti;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t-IT" sz="1600" dirty="0">
                <a:solidFill>
                  <a:schemeClr val="accent1"/>
                </a:solidFill>
                <a:latin typeface="Arial" panose="020B0604020202020204" pitchFamily="34" charset="0"/>
                <a:ea typeface="Arial" panose="020B0604020202020204" pitchFamily="34" charset="0"/>
                <a:cs typeface="Arial" panose="020B0604020202020204" pitchFamily="34" charset="0"/>
              </a:rPr>
              <a:t>promuovere la valutazione dei rischi e la gestione sana e sicura della trasformazione digitale del lavoro;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t-IT" sz="1600" dirty="0">
                <a:solidFill>
                  <a:schemeClr val="accent1"/>
                </a:solidFill>
                <a:latin typeface="Arial" panose="020B0604020202020204" pitchFamily="34" charset="0"/>
                <a:ea typeface="Arial" panose="020B0604020202020204" pitchFamily="34" charset="0"/>
                <a:cs typeface="Arial" panose="020B0604020202020204" pitchFamily="34" charset="0"/>
              </a:rPr>
              <a:t>agevolare lo scambio di informazioni e buone pratiche.</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a:t>Obiettivi della campagna</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it-IT" sz="2400"/>
              <a:t>Ambiti prioritari</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it-IT" sz="1200" b="1">
                <a:solidFill>
                  <a:schemeClr val="accent1"/>
                </a:solidFill>
                <a:latin typeface="+mj-lt"/>
                <a:ea typeface="+mj-ea"/>
                <a:cs typeface="Trebuchet MS"/>
                <a:hlinkClick r:id="rId3"/>
              </a:rPr>
              <a:t>Sistemi digitali intelligenti</a:t>
            </a: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it-IT" sz="1200" b="1">
                <a:solidFill>
                  <a:schemeClr val="accent1"/>
                </a:solidFill>
                <a:cs typeface="Trebuchet MS"/>
                <a:hlinkClick r:id="rId4"/>
              </a:rPr>
              <a:t>Gestione dei lavoratori tramite l’IA</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it-IT" sz="1200" b="1">
                <a:solidFill>
                  <a:schemeClr val="accent1"/>
                </a:solidFill>
                <a:cs typeface="Trebuchet MS"/>
                <a:hlinkClick r:id="rId5"/>
              </a:rPr>
              <a:t>Lavoro su piattaforma digitale</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it-IT" sz="1200" b="1">
                <a:solidFill>
                  <a:schemeClr val="accent1"/>
                </a:solidFill>
                <a:latin typeface="+mj-lt"/>
                <a:ea typeface="+mj-ea"/>
                <a:cs typeface="Trebuchet MS"/>
                <a:hlinkClick r:id="rId6"/>
              </a:rPr>
              <a:t>Automazione dei compiti</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290436"/>
            <a:ext cx="1990896" cy="369332"/>
          </a:xfrm>
          <a:prstGeom prst="rect">
            <a:avLst/>
          </a:prstGeom>
          <a:noFill/>
        </p:spPr>
        <p:txBody>
          <a:bodyPr wrap="square" lIns="0" tIns="0" rIns="0" bIns="0" rtlCol="0" anchor="ctr" anchorCtr="0">
            <a:spAutoFit/>
          </a:bodyPr>
          <a:lstStyle/>
          <a:p>
            <a:pPr algn="ctr"/>
            <a:r>
              <a:rPr lang="it-IT" sz="1200" b="1" dirty="0">
                <a:solidFill>
                  <a:schemeClr val="accent1"/>
                </a:solidFill>
                <a:latin typeface="+mj-lt"/>
                <a:ea typeface="+mj-ea"/>
                <a:cs typeface="Trebuchet MS"/>
                <a:hlinkClick r:id="rId13"/>
              </a:rPr>
              <a:t>Lavoro da remoto e lavoro ibrido</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solidFill>
                  <a:srgbClr val="003399"/>
                </a:solidFill>
              </a:rPr>
              <a:t>Ambiti prioritari: lavoro su piattaforma digitale</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it-I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«Il lavoro su piattaforma digitale comporta spesso lavori in occupazioni e settori che sono ad alto rischio e associati a condizioni di lavoro più precarie».</a:t>
            </a:r>
            <a:r>
              <a:rPr lang="it-IT" sz="1400" b="1" i="1" dirty="0">
                <a:solidFill>
                  <a:srgbClr val="E64715"/>
                </a:solidFill>
              </a:rPr>
              <a:t> </a:t>
            </a:r>
            <a:r>
              <a:rPr lang="it-IT"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830997"/>
          </a:xfrm>
          <a:prstGeom prst="rect">
            <a:avLst/>
          </a:prstGeom>
          <a:noFill/>
        </p:spPr>
        <p:txBody>
          <a:bodyPr wrap="square" rtlCol="0">
            <a:spAutoFit/>
          </a:bodyPr>
          <a:lstStyle/>
          <a:p>
            <a:pPr lvl="0"/>
            <a:r>
              <a:rPr lang="it-IT" sz="1600" b="1" dirty="0">
                <a:solidFill>
                  <a:srgbClr val="003399"/>
                </a:solidFill>
              </a:rPr>
              <a:t>Un mercato o servizio online che opera su tecnologie digitali (comprese le applicazioni mobili) possedute e/o gestite da un’impresa, facilitando l’incontro tra la domanda e l’offerta di lavoro fornito da un lavoratore della piattaforma.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it-IT" sz="2000" b="1" u="sng">
                <a:solidFill>
                  <a:srgbClr val="ACC700"/>
                </a:solidFill>
              </a:rPr>
              <a:t>DEFINIZIONE</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solidFill>
                  <a:srgbClr val="003399"/>
                </a:solidFill>
              </a:rPr>
              <a:t>Ambiti prioritari: lavoro su piattaforma digitale</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it-IT" b="1" dirty="0">
                <a:solidFill>
                  <a:srgbClr val="ACC700"/>
                </a:solidFill>
              </a:rPr>
              <a:t>OPPORTUNITÀ </a:t>
            </a:r>
          </a:p>
          <a:p>
            <a:pPr marL="285750" lvl="0" indent="-285750">
              <a:buFont typeface="Arial" panose="020B0604020202020204" pitchFamily="34" charset="0"/>
              <a:buChar char="•"/>
            </a:pPr>
            <a:r>
              <a:rPr lang="it-IT" sz="1600" b="1" dirty="0">
                <a:solidFill>
                  <a:srgbClr val="003399"/>
                </a:solidFill>
              </a:rPr>
              <a:t>Autonomia dei lavoratori</a:t>
            </a:r>
          </a:p>
          <a:p>
            <a:pPr marL="285750" lvl="0" indent="-285750">
              <a:buFont typeface="Arial" panose="020B0604020202020204" pitchFamily="34" charset="0"/>
              <a:buChar char="•"/>
            </a:pPr>
            <a:r>
              <a:rPr lang="it-IT" sz="1600" b="1" dirty="0">
                <a:solidFill>
                  <a:srgbClr val="003399"/>
                </a:solidFill>
              </a:rPr>
              <a:t>Orari di lavoro flessibili</a:t>
            </a:r>
          </a:p>
          <a:p>
            <a:pPr marL="285750" lvl="0" indent="-285750">
              <a:buFont typeface="Arial" panose="020B0604020202020204" pitchFamily="34" charset="0"/>
              <a:buChar char="•"/>
            </a:pPr>
            <a:r>
              <a:rPr lang="it-IT" sz="1600" b="1" dirty="0">
                <a:solidFill>
                  <a:srgbClr val="003399"/>
                </a:solidFill>
              </a:rPr>
              <a:t>Migliore accesso al mercato del lavoro per lavoratori svantaggiati. </a:t>
            </a:r>
          </a:p>
          <a:p>
            <a:pPr lvl="0"/>
            <a:endParaRPr lang="en-US" sz="2000" b="1" dirty="0">
              <a:solidFill>
                <a:srgbClr val="003399"/>
              </a:solidFill>
            </a:endParaRPr>
          </a:p>
          <a:p>
            <a:pPr lvl="0" defTabSz="342900">
              <a:spcBef>
                <a:spcPts val="450"/>
              </a:spcBef>
              <a:buClr>
                <a:srgbClr val="003399"/>
              </a:buClr>
            </a:pPr>
            <a:r>
              <a:rPr lang="it-IT" b="1" dirty="0">
                <a:solidFill>
                  <a:srgbClr val="ACC700"/>
                </a:solidFill>
              </a:rPr>
              <a:t>RISCHI E SFIDE</a:t>
            </a:r>
          </a:p>
          <a:p>
            <a:pPr marL="285750" lvl="0" indent="-285750">
              <a:buFont typeface="Arial" panose="020B0604020202020204" pitchFamily="34" charset="0"/>
              <a:buChar char="•"/>
            </a:pPr>
            <a:r>
              <a:rPr lang="it-IT" sz="1600" b="1" dirty="0">
                <a:solidFill>
                  <a:srgbClr val="003399"/>
                </a:solidFill>
              </a:rPr>
              <a:t>Isolamento professionale</a:t>
            </a:r>
          </a:p>
          <a:p>
            <a:pPr marL="285750" lvl="0" indent="-285750">
              <a:buFont typeface="Arial" panose="020B0604020202020204" pitchFamily="34" charset="0"/>
              <a:buChar char="•"/>
            </a:pPr>
            <a:r>
              <a:rPr lang="it-IT" sz="1600" b="1" dirty="0">
                <a:solidFill>
                  <a:srgbClr val="003399"/>
                </a:solidFill>
              </a:rPr>
              <a:t>Orari di lavoro lunghi/irregolari</a:t>
            </a:r>
          </a:p>
          <a:p>
            <a:pPr marL="285750" lvl="0" indent="-285750">
              <a:buFont typeface="Arial" panose="020B0604020202020204" pitchFamily="34" charset="0"/>
              <a:buChar char="•"/>
            </a:pPr>
            <a:r>
              <a:rPr lang="it-IT" sz="1600" b="1" dirty="0">
                <a:solidFill>
                  <a:srgbClr val="003399"/>
                </a:solidFill>
              </a:rPr>
              <a:t>Gestione algoritmica</a:t>
            </a:r>
          </a:p>
          <a:p>
            <a:pPr marL="285750" lvl="0" indent="-285750">
              <a:buFont typeface="Arial" panose="020B0604020202020204" pitchFamily="34" charset="0"/>
              <a:buChar char="•"/>
            </a:pPr>
            <a:r>
              <a:rPr lang="it-IT" sz="1600" b="1" dirty="0">
                <a:solidFill>
                  <a:srgbClr val="003399"/>
                </a:solidFill>
              </a:rPr>
              <a:t>Monitoraggio/sorveglianza digitale</a:t>
            </a:r>
          </a:p>
          <a:p>
            <a:pPr marL="285750" lvl="0" indent="-285750">
              <a:buFont typeface="Arial" panose="020B0604020202020204" pitchFamily="34" charset="0"/>
              <a:buChar char="•"/>
            </a:pPr>
            <a:r>
              <a:rPr lang="it-IT" sz="1600" b="1" dirty="0">
                <a:solidFill>
                  <a:srgbClr val="003399"/>
                </a:solidFill>
              </a:rPr>
              <a:t>Regolamentazione della SSL limitata.</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solidFill>
                  <a:srgbClr val="003399"/>
                </a:solidFill>
              </a:rPr>
              <a:t>Ambiti prioritari: automazione dei compiti</a:t>
            </a:r>
          </a:p>
        </p:txBody>
      </p:sp>
      <p:sp>
        <p:nvSpPr>
          <p:cNvPr id="4" name="TextBox 3"/>
          <p:cNvSpPr txBox="1"/>
          <p:nvPr/>
        </p:nvSpPr>
        <p:spPr>
          <a:xfrm>
            <a:off x="3557164" y="663535"/>
            <a:ext cx="4350200" cy="1815882"/>
          </a:xfrm>
          <a:prstGeom prst="rect">
            <a:avLst/>
          </a:prstGeom>
          <a:noFill/>
        </p:spPr>
        <p:txBody>
          <a:bodyPr wrap="square" rtlCol="0">
            <a:spAutoFit/>
          </a:bodyPr>
          <a:lstStyle/>
          <a:p>
            <a:pPr lvl="0"/>
            <a:endParaRPr lang="en-US" sz="1400" b="1" dirty="0">
              <a:solidFill>
                <a:srgbClr val="003399"/>
              </a:solidFill>
            </a:endParaRPr>
          </a:p>
          <a:p>
            <a:r>
              <a:rPr lang="it-I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«L’utilizzo delle tecnologie digitali per i processi di automazione comporta una serie di opportunità, ma anche rischi e sfide potenziali, come la perdita di consapevolezza di eventi e azioni che stanno accadendo, l’eccessiva dipendenza o la possibile perdita di competenze specifiche da parte dei lavoratori».</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161576"/>
            <a:ext cx="7797884" cy="1077218"/>
          </a:xfrm>
          <a:prstGeom prst="rect">
            <a:avLst/>
          </a:prstGeom>
          <a:noFill/>
        </p:spPr>
        <p:txBody>
          <a:bodyPr wrap="square" rtlCol="0">
            <a:spAutoFit/>
          </a:bodyPr>
          <a:lstStyle/>
          <a:p>
            <a:pPr lvl="0"/>
            <a:r>
              <a:rPr lang="it-IT" sz="1600" b="1" dirty="0">
                <a:solidFill>
                  <a:srgbClr val="003399"/>
                </a:solidFill>
              </a:rPr>
              <a:t>Impiego di sistemi o procedimenti tecnici per consentire a un dispositivo o sistema di svolgere (in tutto o in parte) una funzione che era precedentemente svolta, o avrebbe potuto plausibilmente essere svolta (in tutto o in parte), da un essere umano.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250044" y="3507251"/>
            <a:ext cx="1800200" cy="400110"/>
          </a:xfrm>
          <a:prstGeom prst="rect">
            <a:avLst/>
          </a:prstGeom>
          <a:noFill/>
        </p:spPr>
        <p:txBody>
          <a:bodyPr wrap="square" rtlCol="0">
            <a:spAutoFit/>
          </a:bodyPr>
          <a:lstStyle/>
          <a:p>
            <a:pPr lvl="0"/>
            <a:r>
              <a:rPr lang="it-IT" sz="2000" b="1" u="sng" dirty="0">
                <a:solidFill>
                  <a:srgbClr val="ACC700"/>
                </a:solidFill>
              </a:rPr>
              <a:t>DEFINIZIONE</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solidFill>
                  <a:srgbClr val="003399"/>
                </a:solidFill>
              </a:rPr>
              <a:t>Ambiti prioritari: automazione dei compiti</a:t>
            </a:r>
          </a:p>
        </p:txBody>
      </p:sp>
      <p:sp>
        <p:nvSpPr>
          <p:cNvPr id="4" name="TextBox 3"/>
          <p:cNvSpPr txBox="1"/>
          <p:nvPr/>
        </p:nvSpPr>
        <p:spPr>
          <a:xfrm>
            <a:off x="450001" y="902828"/>
            <a:ext cx="6920201" cy="2495555"/>
          </a:xfrm>
          <a:prstGeom prst="rect">
            <a:avLst/>
          </a:prstGeom>
          <a:noFill/>
        </p:spPr>
        <p:txBody>
          <a:bodyPr wrap="square" rtlCol="0">
            <a:spAutoFit/>
          </a:bodyPr>
          <a:lstStyle/>
          <a:p>
            <a:pPr lvl="0"/>
            <a:r>
              <a:rPr lang="it-IT" b="1" dirty="0">
                <a:solidFill>
                  <a:srgbClr val="ACC700"/>
                </a:solidFill>
              </a:rPr>
              <a:t>OPPORTUNITÀ </a:t>
            </a:r>
          </a:p>
          <a:p>
            <a:pPr marL="342900" lvl="0" indent="-342900">
              <a:buFont typeface="Arial" panose="020B0604020202020204" pitchFamily="34" charset="0"/>
              <a:buChar char="•"/>
            </a:pPr>
            <a:r>
              <a:rPr lang="it-IT" sz="1600" b="1" dirty="0">
                <a:solidFill>
                  <a:srgbClr val="003399"/>
                </a:solidFill>
              </a:rPr>
              <a:t>Automazione di attività lavorative ad alto rischio o ripetitive </a:t>
            </a:r>
          </a:p>
          <a:p>
            <a:pPr marL="342900" lvl="0" indent="-342900">
              <a:buFont typeface="Arial" panose="020B0604020202020204" pitchFamily="34" charset="0"/>
              <a:buChar char="•"/>
            </a:pPr>
            <a:r>
              <a:rPr lang="it-IT" sz="1600" b="1" dirty="0">
                <a:solidFill>
                  <a:srgbClr val="003399"/>
                </a:solidFill>
              </a:rPr>
              <a:t>Più tempo per l’apprendimento/la creatività dei lavoratori </a:t>
            </a:r>
          </a:p>
          <a:p>
            <a:pPr marL="342900" lvl="0" indent="-342900">
              <a:buFont typeface="Arial" panose="020B0604020202020204" pitchFamily="34" charset="0"/>
              <a:buChar char="•"/>
            </a:pPr>
            <a:r>
              <a:rPr lang="it-IT" sz="1600" b="1" dirty="0">
                <a:solidFill>
                  <a:srgbClr val="003399"/>
                </a:solidFill>
              </a:rPr>
              <a:t>Riduzione dell’esposizione ad ambienti pericolosi.</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it-IT" b="1" dirty="0">
                <a:solidFill>
                  <a:srgbClr val="ACC700"/>
                </a:solidFill>
              </a:rPr>
              <a:t>RISCHI E SFIDE</a:t>
            </a:r>
          </a:p>
          <a:p>
            <a:pPr marL="285750" lvl="0" indent="-285750">
              <a:buFont typeface="Arial" panose="020B0604020202020204" pitchFamily="34" charset="0"/>
              <a:buChar char="•"/>
            </a:pPr>
            <a:r>
              <a:rPr lang="it-IT" sz="1600" b="1" dirty="0">
                <a:solidFill>
                  <a:srgbClr val="003399"/>
                </a:solidFill>
              </a:rPr>
              <a:t>Perdita di consapevolezza della situazione umana</a:t>
            </a:r>
          </a:p>
          <a:p>
            <a:pPr marL="285750" lvl="0" indent="-285750">
              <a:buFont typeface="Arial" panose="020B0604020202020204" pitchFamily="34" charset="0"/>
              <a:buChar char="•"/>
            </a:pPr>
            <a:r>
              <a:rPr lang="it-IT" sz="1600" b="1" dirty="0">
                <a:solidFill>
                  <a:srgbClr val="003399"/>
                </a:solidFill>
              </a:rPr>
              <a:t>Eccessiva dipendenza </a:t>
            </a:r>
          </a:p>
          <a:p>
            <a:pPr marL="285750" lvl="0" indent="-285750">
              <a:buFont typeface="Arial" panose="020B0604020202020204" pitchFamily="34" charset="0"/>
              <a:buChar char="•"/>
            </a:pPr>
            <a:r>
              <a:rPr lang="it-IT" sz="1600" b="1" dirty="0">
                <a:solidFill>
                  <a:srgbClr val="003399"/>
                </a:solidFill>
              </a:rPr>
              <a:t>Possibile perdita di competenze specifiche da parte dei lavoratori.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dirty="0"/>
              <a:t>Ambiti prioritari: lavoro da remoto e lavoro ibrido</a:t>
            </a:r>
          </a:p>
        </p:txBody>
      </p:sp>
      <p:sp>
        <p:nvSpPr>
          <p:cNvPr id="4" name="TextBox 3"/>
          <p:cNvSpPr txBox="1"/>
          <p:nvPr/>
        </p:nvSpPr>
        <p:spPr>
          <a:xfrm>
            <a:off x="3491880" y="978041"/>
            <a:ext cx="4350200" cy="954107"/>
          </a:xfrm>
          <a:prstGeom prst="rect">
            <a:avLst/>
          </a:prstGeom>
          <a:noFill/>
        </p:spPr>
        <p:txBody>
          <a:bodyPr wrap="square" rtlCol="0">
            <a:spAutoFit/>
          </a:bodyPr>
          <a:lstStyle/>
          <a:p>
            <a:pPr lvl="0"/>
            <a:endParaRPr lang="en-US" sz="1400" b="1" dirty="0">
              <a:solidFill>
                <a:srgbClr val="003399"/>
              </a:solidFill>
            </a:endParaRPr>
          </a:p>
          <a:p>
            <a:r>
              <a:rPr lang="it-I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«Il lavoro da remoto deve essere incluso nella valutazione obbligatoria dei rischi del datore di lavoro».</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22709"/>
            <a:ext cx="7848872" cy="1708160"/>
          </a:xfrm>
          <a:prstGeom prst="rect">
            <a:avLst/>
          </a:prstGeom>
          <a:noFill/>
        </p:spPr>
        <p:txBody>
          <a:bodyPr wrap="square" rtlCol="0">
            <a:spAutoFit/>
          </a:bodyPr>
          <a:lstStyle/>
          <a:p>
            <a:pPr lvl="0"/>
            <a:r>
              <a:rPr lang="it-IT" sz="1500" b="1" dirty="0">
                <a:solidFill>
                  <a:srgbClr val="003399"/>
                </a:solidFill>
              </a:rPr>
              <a:t>Per </a:t>
            </a:r>
            <a:r>
              <a:rPr lang="it-IT" sz="1500" b="1" i="1" dirty="0">
                <a:solidFill>
                  <a:srgbClr val="003399"/>
                </a:solidFill>
              </a:rPr>
              <a:t>lavoro da remoto </a:t>
            </a:r>
            <a:r>
              <a:rPr lang="it-IT" sz="1500" b="1" dirty="0">
                <a:solidFill>
                  <a:srgbClr val="003399"/>
                </a:solidFill>
              </a:rPr>
              <a:t>si può intendere qualsiasi tipo di accordo di lavoro che comporti l’uso di tecnologie digitali (ad esempio personal computer, </a:t>
            </a:r>
            <a:r>
              <a:rPr lang="it-IT" sz="1500" b="1" dirty="0" err="1">
                <a:solidFill>
                  <a:srgbClr val="003399"/>
                </a:solidFill>
              </a:rPr>
              <a:t>smartphone</a:t>
            </a:r>
            <a:r>
              <a:rPr lang="it-IT" sz="1500" b="1" dirty="0">
                <a:solidFill>
                  <a:srgbClr val="003399"/>
                </a:solidFill>
              </a:rPr>
              <a:t>, computer portatili, pacchetti software e internet) per lavorare da casa o, più in generale, lontano dai locali del datore di lavoro per la maggior parte o una parte dell’orario di lavoro. La combinazione di lavoro da remoto e lavoro nei locali del datore di lavoro è definita anche </a:t>
            </a:r>
            <a:r>
              <a:rPr lang="it-IT" sz="1500" b="1" i="1" dirty="0">
                <a:solidFill>
                  <a:srgbClr val="003399"/>
                </a:solidFill>
              </a:rPr>
              <a:t>lavoro ibrido</a:t>
            </a:r>
            <a:r>
              <a:rPr lang="it-IT" sz="1500" b="1" dirty="0">
                <a:solidFill>
                  <a:srgbClr val="003399"/>
                </a:solidFill>
              </a:rPr>
              <a:t>. </a:t>
            </a:r>
            <a:r>
              <a:rPr lang="it-IT" sz="1500" b="1" i="1" dirty="0">
                <a:solidFill>
                  <a:srgbClr val="003399"/>
                </a:solidFill>
              </a:rPr>
              <a:t>Telelavoro</a:t>
            </a:r>
            <a:r>
              <a:rPr lang="it-IT" sz="1500" b="1" dirty="0">
                <a:solidFill>
                  <a:srgbClr val="003399"/>
                </a:solidFill>
              </a:rPr>
              <a:t> è un modo comune per definire il lavoro da remoto a domicilio.</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45253" y="3570403"/>
            <a:ext cx="1800200" cy="400110"/>
          </a:xfrm>
          <a:prstGeom prst="rect">
            <a:avLst/>
          </a:prstGeom>
          <a:noFill/>
        </p:spPr>
        <p:txBody>
          <a:bodyPr wrap="square" rtlCol="0">
            <a:spAutoFit/>
          </a:bodyPr>
          <a:lstStyle/>
          <a:p>
            <a:pPr lvl="0"/>
            <a:r>
              <a:rPr lang="it-IT" sz="2000" b="1" u="sng" dirty="0">
                <a:solidFill>
                  <a:srgbClr val="ACC700"/>
                </a:solidFill>
              </a:rPr>
              <a:t>DEFINIZIONE</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dirty="0"/>
              <a:t>Ambiti prioritari: lavoro da remoto e lavoro ibrido</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it-IT" b="1" dirty="0">
                <a:solidFill>
                  <a:srgbClr val="ACC700"/>
                </a:solidFill>
              </a:rPr>
              <a:t>OPPORTUNITÀ </a:t>
            </a:r>
          </a:p>
          <a:p>
            <a:pPr marL="285750" indent="-285750">
              <a:buFont typeface="Arial" panose="020B0604020202020204" pitchFamily="34" charset="0"/>
              <a:buChar char="•"/>
            </a:pPr>
            <a:r>
              <a:rPr lang="it-IT" sz="1600" b="1" dirty="0">
                <a:solidFill>
                  <a:schemeClr val="accent1"/>
                </a:solidFill>
              </a:rPr>
              <a:t>Maggiore autonomia e flessibilità</a:t>
            </a:r>
          </a:p>
          <a:p>
            <a:pPr marL="285750" indent="-285750">
              <a:buFont typeface="Arial" panose="020B0604020202020204" pitchFamily="34" charset="0"/>
              <a:buChar char="•"/>
            </a:pPr>
            <a:r>
              <a:rPr lang="it-IT" sz="1600" b="1" dirty="0">
                <a:solidFill>
                  <a:schemeClr val="accent1"/>
                </a:solidFill>
              </a:rPr>
              <a:t>Migliore equilibrio tra vita familiare e vita professionale</a:t>
            </a:r>
          </a:p>
          <a:p>
            <a:pPr marL="285750" indent="-285750">
              <a:buFont typeface="Arial" panose="020B0604020202020204" pitchFamily="34" charset="0"/>
              <a:buChar char="•"/>
            </a:pPr>
            <a:r>
              <a:rPr lang="it-IT" sz="1600" b="1" dirty="0">
                <a:solidFill>
                  <a:schemeClr val="accent1"/>
                </a:solidFill>
              </a:rPr>
              <a:t>Maggiore motivazione e produttività</a:t>
            </a:r>
          </a:p>
          <a:p>
            <a:pPr marL="285750" indent="-285750">
              <a:buFont typeface="Arial" panose="020B0604020202020204" pitchFamily="34" charset="0"/>
              <a:buChar char="•"/>
            </a:pPr>
            <a:r>
              <a:rPr lang="it-IT" sz="1600" b="1" dirty="0">
                <a:solidFill>
                  <a:schemeClr val="accent1"/>
                </a:solidFill>
              </a:rPr>
              <a:t>Riduzione dei tempi di percorrenza</a:t>
            </a:r>
          </a:p>
          <a:p>
            <a:pPr marL="285750" indent="-285750">
              <a:buFont typeface="Arial" panose="020B0604020202020204" pitchFamily="34" charset="0"/>
              <a:buChar char="•"/>
            </a:pPr>
            <a:r>
              <a:rPr lang="it-IT" sz="1600" b="1" dirty="0">
                <a:solidFill>
                  <a:schemeClr val="accent1"/>
                </a:solidFill>
              </a:rPr>
              <a:t>Sicurezza da ambienti ad alto rischio.</a:t>
            </a:r>
          </a:p>
          <a:p>
            <a:endParaRPr lang="en-US" sz="2000" b="1" dirty="0">
              <a:solidFill>
                <a:schemeClr val="accent1"/>
              </a:solidFill>
            </a:endParaRPr>
          </a:p>
          <a:p>
            <a:pPr lvl="0" defTabSz="342900">
              <a:spcBef>
                <a:spcPts val="450"/>
              </a:spcBef>
              <a:buClr>
                <a:srgbClr val="003399"/>
              </a:buClr>
            </a:pPr>
            <a:r>
              <a:rPr lang="it-IT" b="1" dirty="0">
                <a:solidFill>
                  <a:srgbClr val="ACC700"/>
                </a:solidFill>
              </a:rPr>
              <a:t>RISCHI E SFIDE</a:t>
            </a:r>
          </a:p>
          <a:p>
            <a:pPr marL="285750" lvl="0" indent="-285750">
              <a:buFont typeface="Arial" panose="020B0604020202020204" pitchFamily="34" charset="0"/>
              <a:buChar char="•"/>
            </a:pPr>
            <a:r>
              <a:rPr lang="it-IT" sz="1600" b="1" dirty="0">
                <a:solidFill>
                  <a:srgbClr val="003399"/>
                </a:solidFill>
              </a:rPr>
              <a:t>Isolamento e lavoro in solitario</a:t>
            </a:r>
          </a:p>
          <a:p>
            <a:pPr marL="285750" lvl="0" indent="-285750">
              <a:buFont typeface="Arial" panose="020B0604020202020204" pitchFamily="34" charset="0"/>
              <a:buChar char="•"/>
            </a:pPr>
            <a:r>
              <a:rPr lang="it-IT" sz="1600" b="1" dirty="0">
                <a:solidFill>
                  <a:srgbClr val="003399"/>
                </a:solidFill>
              </a:rPr>
              <a:t>Intensificazione del lavoro</a:t>
            </a:r>
          </a:p>
          <a:p>
            <a:pPr marL="285750" lvl="0" indent="-285750">
              <a:buFont typeface="Arial" panose="020B0604020202020204" pitchFamily="34" charset="0"/>
              <a:buChar char="•"/>
            </a:pPr>
            <a:r>
              <a:rPr lang="it-IT" sz="1600" b="1" dirty="0">
                <a:solidFill>
                  <a:srgbClr val="003399"/>
                </a:solidFill>
              </a:rPr>
              <a:t>Orari di lavoro lunghi/irregolari</a:t>
            </a:r>
          </a:p>
          <a:p>
            <a:pPr marL="285750" lvl="0" indent="-285750">
              <a:buFont typeface="Arial" panose="020B0604020202020204" pitchFamily="34" charset="0"/>
              <a:buChar char="•"/>
            </a:pPr>
            <a:r>
              <a:rPr lang="it-IT" sz="1600" b="1" dirty="0">
                <a:solidFill>
                  <a:srgbClr val="003399"/>
                </a:solidFill>
              </a:rPr>
              <a:t>Conflitti tra vita privata e vita lavorativa</a:t>
            </a:r>
          </a:p>
          <a:p>
            <a:pPr marL="285750" lvl="0" indent="-285750">
              <a:buFont typeface="Arial" panose="020B0604020202020204" pitchFamily="34" charset="0"/>
              <a:buChar char="•"/>
            </a:pPr>
            <a:r>
              <a:rPr lang="it-IT" sz="1600" b="1" dirty="0">
                <a:solidFill>
                  <a:srgbClr val="003399"/>
                </a:solidFill>
              </a:rPr>
              <a:t>Attrezzature inadeguate</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076779" cy="461665"/>
          </a:xfrm>
        </p:spPr>
        <p:txBody>
          <a:bodyPr wrap="square">
            <a:spAutoFit/>
          </a:bodyPr>
          <a:lstStyle/>
          <a:p>
            <a:r>
              <a:rPr lang="it-IT" sz="2400" dirty="0">
                <a:solidFill>
                  <a:srgbClr val="003399"/>
                </a:solidFill>
              </a:rPr>
              <a:t>Ambiti prioritari: gestione dei lavoratori mediante l’IA</a:t>
            </a:r>
          </a:p>
        </p:txBody>
      </p:sp>
      <p:sp>
        <p:nvSpPr>
          <p:cNvPr id="4" name="TextBox 3"/>
          <p:cNvSpPr txBox="1"/>
          <p:nvPr/>
        </p:nvSpPr>
        <p:spPr>
          <a:xfrm>
            <a:off x="3491880" y="978041"/>
            <a:ext cx="4350200" cy="1169551"/>
          </a:xfrm>
          <a:prstGeom prst="rect">
            <a:avLst/>
          </a:prstGeom>
          <a:noFill/>
        </p:spPr>
        <p:txBody>
          <a:bodyPr wrap="square" rtlCol="0">
            <a:spAutoFit/>
          </a:bodyPr>
          <a:lstStyle/>
          <a:p>
            <a:pPr lvl="0"/>
            <a:endParaRPr lang="en-US" sz="1400" b="1" dirty="0">
              <a:solidFill>
                <a:srgbClr val="003399"/>
              </a:solidFill>
            </a:endParaRPr>
          </a:p>
          <a:p>
            <a:r>
              <a:rPr lang="it-I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«È essenziale instaurare fiducia in tali sistemi informando e consultando i lavoratori e consentendo a questi ultimi di partecipare alla loro progettazione e attuazione».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108446"/>
            <a:ext cx="7848872" cy="1323439"/>
          </a:xfrm>
          <a:prstGeom prst="rect">
            <a:avLst/>
          </a:prstGeom>
          <a:noFill/>
        </p:spPr>
        <p:txBody>
          <a:bodyPr wrap="square" rtlCol="0">
            <a:spAutoFit/>
          </a:bodyPr>
          <a:lstStyle/>
          <a:p>
            <a:pPr lvl="0"/>
            <a:r>
              <a:rPr lang="it-IT" sz="1600" b="1" dirty="0">
                <a:solidFill>
                  <a:srgbClr val="003399"/>
                </a:solidFill>
              </a:rPr>
              <a:t>Indica un sistema di gestione del personale che acquisisce dati, spesso in tempo reale, sull’ambiente di lavoro, sui lavoratori e sul lavoro svolto; tali dati vengono poi inseriti in un modello basato sull’IA che prende decisioni in maniera automatica o semi-automatica oppure fornisce informazioni ai responsabili delle decisioni su aspetti relativi alla gestione del personale.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575831"/>
            <a:ext cx="1800200" cy="400110"/>
          </a:xfrm>
          <a:prstGeom prst="rect">
            <a:avLst/>
          </a:prstGeom>
          <a:noFill/>
        </p:spPr>
        <p:txBody>
          <a:bodyPr wrap="square" rtlCol="0">
            <a:spAutoFit/>
          </a:bodyPr>
          <a:lstStyle/>
          <a:p>
            <a:pPr lvl="0"/>
            <a:r>
              <a:rPr lang="it-IT" sz="2000" b="1" u="sng" dirty="0">
                <a:solidFill>
                  <a:srgbClr val="ACC700"/>
                </a:solidFill>
              </a:rPr>
              <a:t>DEFINIZIONE</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11225"/>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06319" cy="461665"/>
          </a:xfrm>
        </p:spPr>
        <p:txBody>
          <a:bodyPr wrap="square">
            <a:spAutoFit/>
          </a:bodyPr>
          <a:lstStyle/>
          <a:p>
            <a:r>
              <a:rPr lang="it-IT" sz="2400" dirty="0">
                <a:solidFill>
                  <a:srgbClr val="003399"/>
                </a:solidFill>
              </a:rPr>
              <a:t>Ambiti prioritari: gestione dei lavoratori mediante l’IA</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it-IT" b="1" dirty="0">
                <a:solidFill>
                  <a:srgbClr val="ACC700"/>
                </a:solidFill>
              </a:rPr>
              <a:t>OPPORTUNITÀ </a:t>
            </a:r>
          </a:p>
          <a:p>
            <a:pPr marL="285750" lvl="0" indent="-285750">
              <a:buFont typeface="Arial" panose="020B0604020202020204" pitchFamily="34" charset="0"/>
              <a:buChar char="•"/>
            </a:pPr>
            <a:r>
              <a:rPr lang="it-IT" sz="1600" b="1" dirty="0">
                <a:solidFill>
                  <a:srgbClr val="003399"/>
                </a:solidFill>
              </a:rPr>
              <a:t>Migliore programmazione e assegnazione automatizzate dei compiti</a:t>
            </a:r>
          </a:p>
          <a:p>
            <a:pPr marL="285750" lvl="0" indent="-285750">
              <a:buFont typeface="Arial" panose="020B0604020202020204" pitchFamily="34" charset="0"/>
              <a:buChar char="•"/>
            </a:pPr>
            <a:r>
              <a:rPr lang="it-IT" sz="1600" b="1" dirty="0">
                <a:solidFill>
                  <a:srgbClr val="003399"/>
                </a:solidFill>
              </a:rPr>
              <a:t>Organizzazione del lavoro ottimizzata</a:t>
            </a:r>
          </a:p>
          <a:p>
            <a:pPr marL="285750" lvl="0" indent="-285750">
              <a:buFont typeface="Arial" panose="020B0604020202020204" pitchFamily="34" charset="0"/>
              <a:buChar char="•"/>
            </a:pPr>
            <a:r>
              <a:rPr lang="it-IT" sz="1600" b="1" dirty="0">
                <a:solidFill>
                  <a:srgbClr val="003399"/>
                </a:solidFill>
              </a:rPr>
              <a:t>Informazioni per individuare le problematiche relative alla SSL.</a:t>
            </a:r>
          </a:p>
          <a:p>
            <a:pPr lvl="0"/>
            <a:endParaRPr lang="es-ES" sz="2000" b="1" dirty="0">
              <a:solidFill>
                <a:srgbClr val="003399"/>
              </a:solidFill>
            </a:endParaRPr>
          </a:p>
          <a:p>
            <a:pPr lvl="0" defTabSz="342900">
              <a:spcBef>
                <a:spcPts val="450"/>
              </a:spcBef>
              <a:buClr>
                <a:srgbClr val="003399"/>
              </a:buClr>
            </a:pPr>
            <a:r>
              <a:rPr lang="it-IT" b="1" dirty="0">
                <a:solidFill>
                  <a:srgbClr val="ACC700"/>
                </a:solidFill>
              </a:rPr>
              <a:t>RISCHI E SFIDE</a:t>
            </a:r>
          </a:p>
          <a:p>
            <a:pPr marL="285750" lvl="0" indent="-285750">
              <a:buFont typeface="Arial" panose="020B0604020202020204" pitchFamily="34" charset="0"/>
              <a:buChar char="•"/>
            </a:pPr>
            <a:r>
              <a:rPr lang="it-IT" sz="1600" b="1" dirty="0">
                <a:solidFill>
                  <a:srgbClr val="003399"/>
                </a:solidFill>
              </a:rPr>
              <a:t>Minore autonomia e controllo da parte dei lavoratori</a:t>
            </a:r>
          </a:p>
          <a:p>
            <a:pPr marL="285750" indent="-285750">
              <a:buFont typeface="Arial" panose="020B0604020202020204" pitchFamily="34" charset="0"/>
              <a:buChar char="•"/>
            </a:pPr>
            <a:r>
              <a:rPr lang="it-IT" sz="1600" b="1" dirty="0">
                <a:solidFill>
                  <a:srgbClr val="003399"/>
                </a:solidFill>
              </a:rPr>
              <a:t>Maggiori pressioni a lavorare più rapidamente</a:t>
            </a:r>
          </a:p>
          <a:p>
            <a:pPr marL="285750" indent="-285750">
              <a:buFont typeface="Arial" panose="020B0604020202020204" pitchFamily="34" charset="0"/>
              <a:buChar char="•"/>
            </a:pPr>
            <a:r>
              <a:rPr lang="it-IT" sz="1600" b="1" dirty="0">
                <a:solidFill>
                  <a:srgbClr val="003399"/>
                </a:solidFill>
              </a:rPr>
              <a:t>Violazione della privacy</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000" y="867863"/>
            <a:ext cx="5706173" cy="2418611"/>
          </a:xfrm>
        </p:spPr>
        <p:txBody>
          <a:bodyPr lIns="0" tIns="0" rIns="0" bIns="0">
            <a:spAutoFit/>
          </a:bodyPr>
          <a:lstStyle/>
          <a:p>
            <a:r>
              <a:rPr lang="it-IT" sz="1600" dirty="0"/>
              <a:t>Di cosa si tratta?</a:t>
            </a:r>
          </a:p>
          <a:p>
            <a:r>
              <a:rPr lang="it-IT" sz="1600" dirty="0"/>
              <a:t>Fatti e cifre</a:t>
            </a:r>
          </a:p>
          <a:p>
            <a:r>
              <a:rPr lang="it-IT" sz="1600" dirty="0"/>
              <a:t>Obiettivi della campagna</a:t>
            </a:r>
          </a:p>
          <a:p>
            <a:r>
              <a:rPr lang="it-IT" sz="1600" dirty="0"/>
              <a:t>Ambiti prioritari</a:t>
            </a:r>
          </a:p>
          <a:p>
            <a:r>
              <a:rPr lang="it-IT" sz="1600" dirty="0"/>
              <a:t>Prevenzione dei rischi</a:t>
            </a:r>
          </a:p>
          <a:p>
            <a:r>
              <a:rPr lang="it-IT" sz="1600" dirty="0"/>
              <a:t>EU-OSHA e partner della campagna</a:t>
            </a:r>
          </a:p>
          <a:p>
            <a:r>
              <a:rPr lang="it-IT" sz="1600" dirty="0"/>
              <a:t>Strumenti e risorse della campagna </a:t>
            </a:r>
          </a:p>
          <a:p>
            <a:r>
              <a:rPr lang="it-IT" sz="1600" dirty="0"/>
              <a:t>Come partecipare alla campagna</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a:t>Panoramica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257783" y="1772844"/>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solidFill>
                  <a:srgbClr val="003399"/>
                </a:solidFill>
              </a:rPr>
              <a:t>Ambiti prioritari: sistemi digitali intelligenti</a:t>
            </a:r>
          </a:p>
        </p:txBody>
      </p:sp>
      <p:sp>
        <p:nvSpPr>
          <p:cNvPr id="4" name="TextBox 3"/>
          <p:cNvSpPr txBox="1"/>
          <p:nvPr/>
        </p:nvSpPr>
        <p:spPr>
          <a:xfrm>
            <a:off x="3491880" y="870319"/>
            <a:ext cx="4517994" cy="1384995"/>
          </a:xfrm>
          <a:prstGeom prst="rect">
            <a:avLst/>
          </a:prstGeom>
          <a:noFill/>
        </p:spPr>
        <p:txBody>
          <a:bodyPr wrap="square" rtlCol="0">
            <a:spAutoFit/>
          </a:bodyPr>
          <a:lstStyle/>
          <a:p>
            <a:pPr lvl="0"/>
            <a:endParaRPr lang="en-US" sz="1400" b="1" dirty="0">
              <a:solidFill>
                <a:srgbClr val="003399"/>
              </a:solidFill>
            </a:endParaRPr>
          </a:p>
          <a:p>
            <a:r>
              <a:rPr lang="it-I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«Questi nuovi sistemi si avvalgono delle tecnologie digitali per acquisire e analizzare dati o segnali al fine di individuare e valutare i rischi in materia di SSL, prevenendo e/o riducendo così al minimo i danni e promuovendo la SSL».</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815882"/>
          </a:xfrm>
          <a:prstGeom prst="rect">
            <a:avLst/>
          </a:prstGeom>
          <a:noFill/>
        </p:spPr>
        <p:txBody>
          <a:bodyPr wrap="square" lIns="91440" tIns="45720" rIns="91440" bIns="45720" rtlCol="0" anchor="t">
            <a:spAutoFit/>
          </a:bodyPr>
          <a:lstStyle/>
          <a:p>
            <a:r>
              <a:rPr lang="it-IT" sz="1400" b="1" dirty="0">
                <a:solidFill>
                  <a:srgbClr val="003399"/>
                </a:solidFill>
              </a:rPr>
              <a:t>Sistemi digitali di monitoraggio e miglioramento della sicurezza e della salute dei lavoratori, comprendenti ad esempio i dispositivi di protezione individuale (DPI) intelligenti (che possono individuare livelli di gas, tossine, inquinamento acustico e temperature ad alto rischio), dispositivi indossabili (in grado di interagire con i lavoratori, con sensori che possono essere incorporati in elmetti protettivi o in occhiali di sicurezza), sistemi mobili o statici che si avvalgono di videocamere e sensori (ad esempio droni che raggiungono e monitorano efficacemente aree pericolose di cantieri, evitando di mettere in pericolo le persone nelle industrie estrattive e dell’edilizia).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643066"/>
            <a:ext cx="1800200" cy="400110"/>
          </a:xfrm>
          <a:prstGeom prst="rect">
            <a:avLst/>
          </a:prstGeom>
          <a:noFill/>
        </p:spPr>
        <p:txBody>
          <a:bodyPr wrap="square" rtlCol="0">
            <a:spAutoFit/>
          </a:bodyPr>
          <a:lstStyle/>
          <a:p>
            <a:pPr lvl="0"/>
            <a:r>
              <a:rPr lang="it-IT" sz="2000" b="1" u="sng" dirty="0">
                <a:solidFill>
                  <a:srgbClr val="ACC700"/>
                </a:solidFill>
              </a:rPr>
              <a:t>DEFINIZIONE</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solidFill>
                  <a:srgbClr val="003399"/>
                </a:solidFill>
              </a:rPr>
              <a:t>Ambiti prioritari: sistemi digitali intelligenti</a:t>
            </a:r>
          </a:p>
        </p:txBody>
      </p:sp>
      <p:sp>
        <p:nvSpPr>
          <p:cNvPr id="4" name="TextBox 3"/>
          <p:cNvSpPr txBox="1"/>
          <p:nvPr/>
        </p:nvSpPr>
        <p:spPr>
          <a:xfrm>
            <a:off x="450000" y="927577"/>
            <a:ext cx="7339587" cy="2987997"/>
          </a:xfrm>
          <a:prstGeom prst="rect">
            <a:avLst/>
          </a:prstGeom>
          <a:noFill/>
        </p:spPr>
        <p:txBody>
          <a:bodyPr wrap="square" rtlCol="0">
            <a:spAutoFit/>
          </a:bodyPr>
          <a:lstStyle/>
          <a:p>
            <a:pPr lvl="0"/>
            <a:r>
              <a:rPr lang="it-IT" b="1" dirty="0">
                <a:solidFill>
                  <a:srgbClr val="ACC700"/>
                </a:solidFill>
              </a:rPr>
              <a:t>OPPORTUNITÀ </a:t>
            </a:r>
          </a:p>
          <a:p>
            <a:pPr marL="285750" lvl="0" indent="-285750">
              <a:buFont typeface="Arial" panose="020B0604020202020204" pitchFamily="34" charset="0"/>
              <a:buChar char="•"/>
            </a:pPr>
            <a:r>
              <a:rPr lang="it-IT" sz="1600" b="1" dirty="0">
                <a:solidFill>
                  <a:srgbClr val="003399"/>
                </a:solidFill>
              </a:rPr>
              <a:t>Prevenzione e riduzione al minimo dei danni ai lavoratori</a:t>
            </a:r>
          </a:p>
          <a:p>
            <a:pPr marL="285750" lvl="0" indent="-285750">
              <a:buFont typeface="Arial" panose="020B0604020202020204" pitchFamily="34" charset="0"/>
              <a:buChar char="•"/>
            </a:pPr>
            <a:r>
              <a:rPr lang="it-IT" sz="1600" b="1" dirty="0">
                <a:solidFill>
                  <a:srgbClr val="003399"/>
                </a:solidFill>
              </a:rPr>
              <a:t>Migliore conformità alla SSL</a:t>
            </a:r>
          </a:p>
          <a:p>
            <a:pPr marL="285750" indent="-285750">
              <a:buFont typeface="Arial" panose="020B0604020202020204" pitchFamily="34" charset="0"/>
              <a:buChar char="•"/>
            </a:pPr>
            <a:r>
              <a:rPr lang="it-IT" sz="1600" b="1" dirty="0">
                <a:solidFill>
                  <a:srgbClr val="003399"/>
                </a:solidFill>
              </a:rPr>
              <a:t>Processo decisionale consapevole</a:t>
            </a:r>
          </a:p>
          <a:p>
            <a:pPr marL="285750" lvl="0" indent="-285750">
              <a:buFont typeface="Arial" panose="020B0604020202020204" pitchFamily="34" charset="0"/>
              <a:buChar char="•"/>
            </a:pPr>
            <a:r>
              <a:rPr lang="it-IT" sz="1600" b="1" dirty="0">
                <a:solidFill>
                  <a:srgbClr val="003399"/>
                </a:solidFill>
              </a:rPr>
              <a:t>Applicazione efficace</a:t>
            </a:r>
          </a:p>
          <a:p>
            <a:pPr marL="285750" lvl="0" indent="-285750">
              <a:buFont typeface="Arial" panose="020B0604020202020204" pitchFamily="34" charset="0"/>
              <a:buChar char="•"/>
            </a:pPr>
            <a:r>
              <a:rPr lang="it-IT" sz="1600" b="1" dirty="0">
                <a:solidFill>
                  <a:srgbClr val="003399"/>
                </a:solidFill>
              </a:rPr>
              <a:t>Maggiori opportunità di formazione in un ambiente di realtà virtuale.</a:t>
            </a:r>
          </a:p>
          <a:p>
            <a:pPr lvl="0"/>
            <a:endParaRPr lang="en-US" sz="2000" b="1" dirty="0">
              <a:solidFill>
                <a:srgbClr val="003399"/>
              </a:solidFill>
            </a:endParaRPr>
          </a:p>
          <a:p>
            <a:pPr lvl="0" defTabSz="342900">
              <a:spcBef>
                <a:spcPts val="450"/>
              </a:spcBef>
              <a:buClr>
                <a:srgbClr val="003399"/>
              </a:buClr>
            </a:pPr>
            <a:r>
              <a:rPr lang="it-IT" b="1" dirty="0">
                <a:solidFill>
                  <a:srgbClr val="ACC700"/>
                </a:solidFill>
              </a:rPr>
              <a:t>RISCHI E SFIDE</a:t>
            </a:r>
          </a:p>
          <a:p>
            <a:pPr marL="285750" lvl="0" indent="-285750">
              <a:buFont typeface="Arial" panose="020B0604020202020204" pitchFamily="34" charset="0"/>
              <a:buChar char="•"/>
            </a:pPr>
            <a:r>
              <a:rPr lang="it-IT" sz="1600" b="1" dirty="0">
                <a:solidFill>
                  <a:srgbClr val="003399"/>
                </a:solidFill>
              </a:rPr>
              <a:t>Imprecisioni o errata interpretazione dei dati</a:t>
            </a:r>
          </a:p>
          <a:p>
            <a:pPr marL="285750" lvl="0" indent="-285750">
              <a:buFont typeface="Arial" panose="020B0604020202020204" pitchFamily="34" charset="0"/>
              <a:buChar char="•"/>
            </a:pPr>
            <a:r>
              <a:rPr lang="it-IT" sz="1600" b="1" dirty="0">
                <a:solidFill>
                  <a:srgbClr val="003399"/>
                </a:solidFill>
              </a:rPr>
              <a:t>Eccessivo affidamento sulla tecnologia</a:t>
            </a:r>
          </a:p>
          <a:p>
            <a:pPr marL="285750" lvl="0" indent="-285750">
              <a:buFont typeface="Arial" panose="020B0604020202020204" pitchFamily="34" charset="0"/>
              <a:buChar char="•"/>
            </a:pPr>
            <a:r>
              <a:rPr lang="it-IT" sz="1600" b="1" dirty="0">
                <a:solidFill>
                  <a:srgbClr val="003399"/>
                </a:solidFill>
              </a:rPr>
              <a:t>Perdita del controllo sulle mansioni lavorative</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it-IT" sz="2400">
                <a:solidFill>
                  <a:schemeClr val="accent1"/>
                </a:solidFill>
              </a:rPr>
              <a:t>Prevenzione dei rischi</a:t>
            </a:r>
          </a:p>
        </p:txBody>
      </p:sp>
      <p:sp>
        <p:nvSpPr>
          <p:cNvPr id="2" name="TextBox 1"/>
          <p:cNvSpPr txBox="1"/>
          <p:nvPr/>
        </p:nvSpPr>
        <p:spPr>
          <a:xfrm>
            <a:off x="446919" y="819738"/>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it-IT" sz="1600" b="1" dirty="0">
                <a:solidFill>
                  <a:schemeClr val="accent1"/>
                </a:solidFill>
              </a:rPr>
              <a:t>Approccio antropocentrico </a:t>
            </a:r>
          </a:p>
          <a:p>
            <a:pPr lvl="0"/>
            <a:endParaRPr lang="el-GR" sz="1600" b="1" dirty="0">
              <a:solidFill>
                <a:schemeClr val="accent1"/>
              </a:solidFill>
            </a:endParaRPr>
          </a:p>
          <a:p>
            <a:pPr marL="285750" lvl="0" indent="-285750">
              <a:buFont typeface="Arial" panose="020B0604020202020204" pitchFamily="34" charset="0"/>
              <a:buChar char="•"/>
            </a:pPr>
            <a:r>
              <a:rPr lang="it-IT" sz="1600" b="1" dirty="0">
                <a:solidFill>
                  <a:schemeClr val="accent1"/>
                </a:solidFill>
              </a:rPr>
              <a:t>Parità di accesso alle informazioni di tutte le parti interessate</a:t>
            </a:r>
          </a:p>
          <a:p>
            <a:pPr lvl="0"/>
            <a:endParaRPr lang="el-GR" sz="1600" b="1" dirty="0">
              <a:solidFill>
                <a:schemeClr val="accent1"/>
              </a:solidFill>
            </a:endParaRPr>
          </a:p>
          <a:p>
            <a:pPr marL="285750" lvl="0" indent="-285750">
              <a:buFont typeface="Arial" panose="020B0604020202020204" pitchFamily="34" charset="0"/>
              <a:buChar char="•"/>
            </a:pPr>
            <a:r>
              <a:rPr lang="it-IT" sz="1600" b="1" dirty="0">
                <a:solidFill>
                  <a:schemeClr val="accent1"/>
                </a:solidFill>
              </a:rPr>
              <a:t>Consultazione/partecipazione dei lavoratori allo sviluppo, all’attuazione e all’uso di tecnologie e sistemi digitali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it-IT" sz="1600" b="1" dirty="0">
                <a:solidFill>
                  <a:schemeClr val="accent1"/>
                </a:solidFill>
              </a:rPr>
              <a:t>Trasparenza sul funzionamento di uno strumento digitale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it-IT" sz="1600" b="1" dirty="0">
                <a:solidFill>
                  <a:schemeClr val="accent1"/>
                </a:solidFill>
              </a:rPr>
              <a:t>Approccio olistico alla valutazione delle tecnologie e dei sistemi digitali.</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it-IT" sz="2400"/>
              <a:t>EU-OSHA e partner della campagna</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33225"/>
            <a:ext cx="8440167" cy="3058540"/>
            <a:chOff x="523157" y="1126965"/>
            <a:chExt cx="8440167" cy="305854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8463"/>
              <a:ext cx="2957679"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t-IT" sz="1050" b="1">
                  <a:solidFill>
                    <a:schemeClr val="tx2"/>
                  </a:solidFill>
                  <a:hlinkClick r:id="rId4"/>
                </a:rPr>
                <a:t>PARTNER UFFICIALI DELLA CAMPAGNA</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6965"/>
              <a:ext cx="1991520"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t-IT" sz="1050" b="1">
                  <a:solidFill>
                    <a:schemeClr val="tx2"/>
                  </a:solidFill>
                  <a:hlinkClick r:id="rId5"/>
                </a:rPr>
                <a:t>PARTI SOCIALI EUROPEE</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94141"/>
              <a:ext cx="2161294"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t-IT" sz="1050" b="1" dirty="0">
                  <a:solidFill>
                    <a:schemeClr val="tx2"/>
                  </a:solidFill>
                  <a:hlinkClick r:id="rId6"/>
                </a:rPr>
                <a:t>RETE ENTERPRISE EUROPE</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307506" y="3818170"/>
              <a:ext cx="2655818"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t-IT" sz="1050" b="1">
                  <a:solidFill>
                    <a:schemeClr val="tx2"/>
                  </a:solidFill>
                  <a:hlinkClick r:id="rId7"/>
                </a:rPr>
                <a:t>PARTNER NEL SETTORE DEI MEDIA</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8639"/>
              <a:ext cx="1706303"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t-IT" sz="1050" b="1">
                  <a:solidFill>
                    <a:schemeClr val="tx2"/>
                  </a:solidFill>
                  <a:hlinkClick r:id="rId8"/>
                </a:rPr>
                <a:t>ISTITUZIONI DELL’UE</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6055"/>
              <a:ext cx="3061598" cy="32945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it-IT" sz="1050" b="1">
                  <a:solidFill>
                    <a:schemeClr val="tx2"/>
                  </a:solidFill>
                  <a:latin typeface="+mj-lt"/>
                  <a:ea typeface="+mj-ea"/>
                  <a:hlinkClick r:id="rId9"/>
                </a:rPr>
                <a:t>PUNTI FOCALI NAZIONALI DELL’EU-OSHA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74310"/>
              <a:ext cx="1511262"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t-IT" sz="1050" b="1">
                  <a:solidFill>
                    <a:schemeClr val="tx2"/>
                  </a:solidFill>
                  <a:hlinkClick r:id="rId10"/>
                </a:rPr>
                <a:t>AGENZIE DELL’UE</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473587"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599256" y="1974310"/>
              <a:ext cx="6036159" cy="217331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104616" y="4020780"/>
              <a:ext cx="1530799" cy="1268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2001997" y="3118463"/>
              <a:ext cx="5633418" cy="102915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2001997" y="1456415"/>
              <a:ext cx="4354005" cy="16620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2001997" y="3118463"/>
              <a:ext cx="4471748" cy="8490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512260" cy="17595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603082"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354887" y="1291690"/>
              <a:ext cx="3005355"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599256" y="2303760"/>
              <a:ext cx="2974561" cy="155229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2001997" y="3118463"/>
              <a:ext cx="4102619" cy="90231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356002" y="1456415"/>
              <a:ext cx="970895" cy="158222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570384" y="1194141"/>
              <a:ext cx="4756513" cy="21739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354887" y="2139035"/>
              <a:ext cx="4118858"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614879"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104616" y="3203364"/>
              <a:ext cx="369129"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104616" y="1456415"/>
              <a:ext cx="251386" cy="256436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865150"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489579"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Blue text on a black background&#10;&#10;Description automatically generated">
            <a:extLst>
              <a:ext uri="{FF2B5EF4-FFF2-40B4-BE49-F238E27FC236}">
                <a16:creationId xmlns:a16="http://schemas.microsoft.com/office/drawing/2014/main" id="{1B97436F-004E-4BBB-A2F1-F1640440E350}"/>
              </a:ext>
            </a:extLst>
          </p:cNvPr>
          <p:cNvPicPr>
            <a:picLocks noChangeAspect="1"/>
          </p:cNvPicPr>
          <p:nvPr/>
        </p:nvPicPr>
        <p:blipFill rotWithShape="1">
          <a:blip r:embed="rId11">
            <a:extLst>
              <a:ext uri="{28A0092B-C50C-407E-A947-70E740481C1C}">
                <a14:useLocalDpi xmlns:a14="http://schemas.microsoft.com/office/drawing/2010/main" val="0"/>
              </a:ext>
            </a:extLst>
          </a:blip>
          <a:srcRect r="25385"/>
          <a:stretch/>
        </p:blipFill>
        <p:spPr>
          <a:xfrm>
            <a:off x="2943261" y="2107410"/>
            <a:ext cx="2456841" cy="841947"/>
          </a:xfrm>
          <a:prstGeom prst="rect">
            <a:avLst/>
          </a:prstGeom>
        </p:spPr>
      </p:pic>
      <p:sp>
        <p:nvSpPr>
          <p:cNvPr id="35" name="CasellaDiTesto 16">
            <a:extLst>
              <a:ext uri="{FF2B5EF4-FFF2-40B4-BE49-F238E27FC236}">
                <a16:creationId xmlns:a16="http://schemas.microsoft.com/office/drawing/2014/main" id="{54A6B88B-A52B-4B84-9AF1-F5DFC0595B3A}"/>
              </a:ext>
            </a:extLst>
          </p:cNvPr>
          <p:cNvSpPr txBox="1"/>
          <p:nvPr/>
        </p:nvSpPr>
        <p:spPr>
          <a:xfrm>
            <a:off x="5450478" y="2186734"/>
            <a:ext cx="3460779"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t-IT" sz="1100" b="1" dirty="0">
                <a:solidFill>
                  <a:schemeClr val="tx2"/>
                </a:solidFill>
                <a:hlinkClick r:id="rId12"/>
              </a:rPr>
              <a:t>GLI AMBASCIATORI DEL PROGETTO OSHVET</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it-IT" sz="2400"/>
              <a:t>Risorse per la campagna</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it-IT" sz="1200" b="1">
                <a:solidFill>
                  <a:schemeClr val="accent1"/>
                </a:solidFill>
                <a:cs typeface="Trebuchet MS"/>
                <a:hlinkClick r:id="rId3"/>
              </a:rPr>
              <a:t>Pubblicazioni</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it-IT" sz="1200" b="1">
                <a:solidFill>
                  <a:schemeClr val="accent1"/>
                </a:solidFill>
                <a:cs typeface="Trebuchet MS"/>
                <a:hlinkClick r:id="rId4"/>
              </a:rPr>
              <a:t>Materiale della campagna</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it-IT" sz="1200" b="1">
                <a:solidFill>
                  <a:schemeClr val="accent1"/>
                </a:solidFill>
                <a:cs typeface="Trebuchet MS"/>
                <a:hlinkClick r:id="rId5"/>
              </a:rPr>
              <a:t>Toolkit per la campagna</a:t>
            </a:r>
          </a:p>
        </p:txBody>
      </p:sp>
      <p:sp>
        <p:nvSpPr>
          <p:cNvPr id="63" name="TextBox 3">
            <a:extLst>
              <a:ext uri="{FF2B5EF4-FFF2-40B4-BE49-F238E27FC236}">
                <a16:creationId xmlns:a16="http://schemas.microsoft.com/office/drawing/2014/main" id="{1B5927A5-70D5-844A-ADD7-76625FDD4CB4}"/>
              </a:ext>
            </a:extLst>
          </p:cNvPr>
          <p:cNvSpPr txBox="1"/>
          <p:nvPr/>
        </p:nvSpPr>
        <p:spPr>
          <a:xfrm>
            <a:off x="7278166" y="2454073"/>
            <a:ext cx="1557089" cy="184666"/>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6"/>
              </a:rPr>
              <a:t>Film di Napo</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it-IT" sz="1200" b="1">
                <a:solidFill>
                  <a:schemeClr val="accent1"/>
                </a:solidFill>
                <a:cs typeface="Trebuchet MS"/>
                <a:hlinkClick r:id="rId7"/>
              </a:rPr>
              <a:t>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317" y="2454073"/>
            <a:ext cx="1557089" cy="184666"/>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10"/>
              </a:rPr>
              <a:t>Kit per i social media</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11"/>
              </a:rPr>
              <a:t>Casi studio</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70262"/>
            <a:ext cx="1667796" cy="369332"/>
          </a:xfrm>
          <a:prstGeom prst="rect">
            <a:avLst/>
          </a:prstGeom>
          <a:noFill/>
        </p:spPr>
        <p:txBody>
          <a:bodyPr wrap="square" lIns="0" tIns="0" rIns="0" bIns="0" rtlCol="0" anchor="ctr" anchorCtr="0">
            <a:spAutoFit/>
          </a:bodyPr>
          <a:lstStyle/>
          <a:p>
            <a:pPr algn="ctr"/>
            <a:r>
              <a:rPr lang="it-IT" sz="1200" b="1">
                <a:solidFill>
                  <a:schemeClr val="accent1"/>
                </a:solidFill>
                <a:cs typeface="Trebuchet MS"/>
                <a:hlinkClick r:id="rId12"/>
              </a:rPr>
              <a:t>Legislazione e regolamentazione</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66652"/>
            <a:ext cx="1667796" cy="184666"/>
          </a:xfrm>
          <a:prstGeom prst="rect">
            <a:avLst/>
          </a:prstGeom>
          <a:noFill/>
        </p:spPr>
        <p:txBody>
          <a:bodyPr wrap="square" lIns="0" tIns="0" rIns="0" bIns="0" rtlCol="0" anchor="ctr" anchorCtr="0">
            <a:spAutoFit/>
          </a:bodyPr>
          <a:lstStyle/>
          <a:p>
            <a:pPr algn="ctr"/>
            <a:r>
              <a:rPr lang="it-IT" sz="1200" b="1">
                <a:solidFill>
                  <a:schemeClr val="accent1"/>
                </a:solidFill>
                <a:cs typeface="Trebuchet MS"/>
                <a:hlinkClick r:id="rId21"/>
              </a:rPr>
              <a:t>Infografiche</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BA9C356C-C60F-47A6-BCC4-C0D1CBBD913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036E01CC-0A40-41D9-9A5F-17B24405696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it-IT" sz="2400"/>
              <a:t>Come partecipare alla campagna</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65519"/>
            <a:ext cx="1582310" cy="184666"/>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3"/>
              </a:rPr>
              <a:t>Settimana europea</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95849" y="2116069"/>
            <a:ext cx="1494331" cy="369332"/>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4"/>
              </a:rPr>
              <a:t>Partenariato della campagna</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08402"/>
            <a:ext cx="1667796" cy="184666"/>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5"/>
              </a:rPr>
              <a:t>Premio per le buone pratiche</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01456"/>
            <a:ext cx="1521668" cy="369332"/>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6"/>
              </a:rPr>
              <a:t>Toolkit per la campagna</a:t>
            </a:r>
          </a:p>
        </p:txBody>
      </p:sp>
      <p:sp>
        <p:nvSpPr>
          <p:cNvPr id="31" name="TextBox 3">
            <a:extLst>
              <a:ext uri="{FF2B5EF4-FFF2-40B4-BE49-F238E27FC236}">
                <a16:creationId xmlns:a16="http://schemas.microsoft.com/office/drawing/2014/main" id="{F682761C-A262-B542-A175-60A9B90879FF}"/>
              </a:ext>
            </a:extLst>
          </p:cNvPr>
          <p:cNvSpPr txBox="1"/>
          <p:nvPr/>
        </p:nvSpPr>
        <p:spPr>
          <a:xfrm>
            <a:off x="608076" y="3886122"/>
            <a:ext cx="1449506" cy="369332"/>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7"/>
              </a:rPr>
              <a:t>Materiale della campagna</a:t>
            </a:r>
          </a:p>
        </p:txBody>
      </p:sp>
      <p:sp>
        <p:nvSpPr>
          <p:cNvPr id="33" name="TextBox 3">
            <a:extLst>
              <a:ext uri="{FF2B5EF4-FFF2-40B4-BE49-F238E27FC236}">
                <a16:creationId xmlns:a16="http://schemas.microsoft.com/office/drawing/2014/main" id="{A218E24A-669C-8443-A2D1-EE4317507E6F}"/>
              </a:ext>
            </a:extLst>
          </p:cNvPr>
          <p:cNvSpPr txBox="1"/>
          <p:nvPr/>
        </p:nvSpPr>
        <p:spPr>
          <a:xfrm>
            <a:off x="4628360" y="3978455"/>
            <a:ext cx="1488282" cy="184666"/>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8"/>
              </a:rPr>
              <a:t>Eventi</a:t>
            </a:r>
          </a:p>
        </p:txBody>
      </p:sp>
      <p:sp>
        <p:nvSpPr>
          <p:cNvPr id="35" name="TextBox 3">
            <a:extLst>
              <a:ext uri="{FF2B5EF4-FFF2-40B4-BE49-F238E27FC236}">
                <a16:creationId xmlns:a16="http://schemas.microsoft.com/office/drawing/2014/main" id="{D1F14980-EF38-9F43-BC06-25F35914E1E1}"/>
              </a:ext>
            </a:extLst>
          </p:cNvPr>
          <p:cNvSpPr txBox="1"/>
          <p:nvPr/>
        </p:nvSpPr>
        <p:spPr>
          <a:xfrm>
            <a:off x="6582353" y="3886122"/>
            <a:ext cx="1488282" cy="369332"/>
          </a:xfrm>
          <a:prstGeom prst="rect">
            <a:avLst/>
          </a:prstGeom>
          <a:noFill/>
        </p:spPr>
        <p:txBody>
          <a:bodyPr wrap="square" lIns="0" tIns="0" rIns="0" bIns="0" rtlCol="0" anchor="ctr" anchorCtr="0">
            <a:spAutoFit/>
          </a:bodyPr>
          <a:lstStyle/>
          <a:p>
            <a:pPr algn="ctr"/>
            <a:r>
              <a:rPr lang="it-IT" sz="1200" b="1" dirty="0">
                <a:solidFill>
                  <a:schemeClr val="accent1"/>
                </a:solidFill>
                <a:cs typeface="Trebuchet MS"/>
                <a:hlinkClick r:id="rId9"/>
              </a:rPr>
              <a:t>Certificato di partecipazione</a:t>
            </a:r>
          </a:p>
        </p:txBody>
      </p:sp>
      <p:sp>
        <p:nvSpPr>
          <p:cNvPr id="4" name="TextBox 3"/>
          <p:cNvSpPr txBox="1"/>
          <p:nvPr/>
        </p:nvSpPr>
        <p:spPr>
          <a:xfrm>
            <a:off x="2669629" y="3928277"/>
            <a:ext cx="1449506" cy="461665"/>
          </a:xfrm>
          <a:prstGeom prst="rect">
            <a:avLst/>
          </a:prstGeom>
          <a:noFill/>
        </p:spPr>
        <p:txBody>
          <a:bodyPr wrap="square" rtlCol="0">
            <a:spAutoFit/>
          </a:bodyPr>
          <a:lstStyle/>
          <a:p>
            <a:pPr algn="ctr"/>
            <a:r>
              <a:rPr lang="it-IT" sz="1200" b="1" u="sng" dirty="0">
                <a:solidFill>
                  <a:schemeClr val="accent1"/>
                </a:solidFill>
                <a:hlinkClick r:id="rId10"/>
              </a:rPr>
              <a:t>Kit per i social media</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582"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90492"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E205E4D5-0186-4860-A968-4A519B074FAE}"/>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DE3B292D-17B3-46F6-9BF6-253CC380DA6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A3FAEA2F-32B2-4EC1-BF23-E9CD6208ABE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it-IT" sz="2400">
                <a:solidFill>
                  <a:schemeClr val="accent1"/>
                </a:solidFill>
              </a:rPr>
              <a:t>Unisciti a noi al di là dei bit e dei byte!</a:t>
            </a:r>
          </a:p>
        </p:txBody>
      </p:sp>
      <p:sp>
        <p:nvSpPr>
          <p:cNvPr id="3" name="Content Placeholder 2"/>
          <p:cNvSpPr>
            <a:spLocks noGrp="1"/>
          </p:cNvSpPr>
          <p:nvPr>
            <p:ph sz="half" idx="1"/>
          </p:nvPr>
        </p:nvSpPr>
        <p:spPr>
          <a:xfrm>
            <a:off x="461212" y="1003578"/>
            <a:ext cx="7627199" cy="3513782"/>
          </a:xfrm>
        </p:spPr>
        <p:txBody>
          <a:bodyPr wrap="square">
            <a:spAutoFit/>
          </a:bodyPr>
          <a:lstStyle/>
          <a:p>
            <a:pPr>
              <a:buSzPct val="120000"/>
              <a:buBlip>
                <a:blip r:embed="rId3"/>
              </a:buBlip>
            </a:pPr>
            <a:r>
              <a:rPr lang="it-IT" sz="1550" dirty="0">
                <a:solidFill>
                  <a:schemeClr val="accent1"/>
                </a:solidFill>
              </a:rPr>
              <a:t>Ulteriori informazioni sono disponibili sul sito web della campagna:</a:t>
            </a:r>
          </a:p>
          <a:p>
            <a:pPr marL="189000" lvl="1" indent="0">
              <a:buSzPct val="120000"/>
              <a:buNone/>
            </a:pPr>
            <a:r>
              <a:rPr lang="it-IT" sz="1550" b="1" dirty="0">
                <a:solidFill>
                  <a:schemeClr val="accent1"/>
                </a:solidFill>
                <a:hlinkClick r:id="rId4"/>
              </a:rPr>
              <a:t>www.healthy-workplaces.eu</a:t>
            </a:r>
            <a:endParaRPr lang="it-IT" sz="1550" b="1" dirty="0">
              <a:solidFill>
                <a:schemeClr val="accent1"/>
              </a:solidFill>
              <a:hlinkClick r:id="rId5"/>
            </a:endParaRPr>
          </a:p>
          <a:p>
            <a:pPr lvl="1">
              <a:buSzPct val="120000"/>
              <a:buBlip>
                <a:blip r:embed="rId3"/>
              </a:buBlip>
            </a:pPr>
            <a:endParaRPr lang="en-US" sz="1550" dirty="0">
              <a:solidFill>
                <a:schemeClr val="accent1"/>
              </a:solidFill>
            </a:endParaRPr>
          </a:p>
          <a:p>
            <a:pPr>
              <a:buSzPct val="120000"/>
              <a:buBlip>
                <a:blip r:embed="rId3"/>
              </a:buBlip>
            </a:pPr>
            <a:r>
              <a:rPr lang="it-IT" sz="1550" dirty="0">
                <a:solidFill>
                  <a:schemeClr val="accent1"/>
                </a:solidFill>
              </a:rPr>
              <a:t>Per iscriversi alla newsletter della campagna:</a:t>
            </a:r>
          </a:p>
          <a:p>
            <a:pPr marL="189000" lvl="1" indent="0">
              <a:buSzPct val="120000"/>
              <a:buNone/>
            </a:pPr>
            <a:r>
              <a:rPr lang="it-IT" sz="1550" b="1" u="sng" dirty="0">
                <a:solidFill>
                  <a:schemeClr val="accent1"/>
                </a:solidFill>
                <a:hlinkClick r:id="rId6"/>
              </a:rPr>
              <a:t>https://healthy-workplaces.osha.europa.eu/it/media-centre/newsletter</a:t>
            </a:r>
            <a:endParaRPr lang="it-IT" sz="1550" b="1" u="sng" dirty="0">
              <a:solidFill>
                <a:schemeClr val="accent1"/>
              </a:solidFill>
            </a:endParaRPr>
          </a:p>
          <a:p>
            <a:pPr marL="189000" lvl="1" indent="0">
              <a:buSzPct val="120000"/>
              <a:buNone/>
            </a:pPr>
            <a:endParaRPr lang="en-US" sz="1550" b="1" dirty="0">
              <a:solidFill>
                <a:schemeClr val="accent1"/>
              </a:solidFill>
            </a:endParaRPr>
          </a:p>
          <a:p>
            <a:pPr>
              <a:buSzPct val="120000"/>
              <a:buBlip>
                <a:blip r:embed="rId3"/>
              </a:buBlip>
            </a:pPr>
            <a:r>
              <a:rPr lang="it-IT" sz="1550" dirty="0">
                <a:solidFill>
                  <a:schemeClr val="accent1"/>
                </a:solidFill>
              </a:rPr>
              <a:t>Per tenersi aggiornati sulle attività e sugli eventi attraverso i social media:</a:t>
            </a:r>
          </a:p>
          <a:p>
            <a:pPr marL="0" indent="0">
              <a:buSzPct val="120000"/>
              <a:buNone/>
            </a:pPr>
            <a:endParaRPr lang="en-US" sz="1550" dirty="0">
              <a:solidFill>
                <a:schemeClr val="accent1"/>
              </a:solidFill>
            </a:endParaRPr>
          </a:p>
          <a:p>
            <a:pPr marL="0" indent="0">
              <a:buSzPct val="120000"/>
              <a:buNone/>
            </a:pPr>
            <a:endParaRPr lang="en-US" sz="1550" dirty="0">
              <a:solidFill>
                <a:schemeClr val="accent1"/>
              </a:solidFill>
            </a:endParaRPr>
          </a:p>
          <a:p>
            <a:pPr>
              <a:buSzPct val="120000"/>
              <a:buBlip>
                <a:blip r:embed="rId3"/>
              </a:buBlip>
            </a:pPr>
            <a:r>
              <a:rPr lang="it-IT" sz="1550" dirty="0">
                <a:solidFill>
                  <a:schemeClr val="accent1"/>
                </a:solidFill>
              </a:rPr>
              <a:t>Per conoscere gli eventi organizzati nel proprio paese attraverso il punto focale nazionale:</a:t>
            </a:r>
          </a:p>
          <a:p>
            <a:pPr marL="189000" lvl="1" indent="0">
              <a:buSzPct val="120000"/>
              <a:buNone/>
            </a:pPr>
            <a:r>
              <a:rPr lang="it-IT" sz="1550" b="1" u="sng" dirty="0">
                <a:solidFill>
                  <a:schemeClr val="accent1"/>
                </a:solidFill>
                <a:hlinkClick r:id="rId7"/>
              </a:rPr>
              <a:t>https://healthy-workplaces.osha.europa.eu/it/campaign-partners/national-focal-points</a:t>
            </a:r>
            <a:endParaRPr lang="it-IT" sz="155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238434" y="354861"/>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it-IT" sz="1200" b="1">
                  <a:solidFill>
                    <a:schemeClr val="accent1"/>
                  </a:solidFill>
                </a:rPr>
                <a:t>2023</a:t>
              </a:r>
            </a:p>
            <a:p>
              <a:pPr algn="ctr"/>
              <a:r>
                <a:rPr lang="it-IT" b="1">
                  <a:solidFill>
                    <a:schemeClr val="accent1"/>
                  </a:solidFill>
                </a:rPr>
                <a:t>Ottobre</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it-IT" sz="1400" b="1">
                  <a:solidFill>
                    <a:srgbClr val="ACC700"/>
                  </a:solidFill>
                </a:rPr>
                <a:t>LANCIO DELLA CAMPAGNA</a:t>
              </a:r>
            </a:p>
          </p:txBody>
        </p:sp>
      </p:grpSp>
      <p:sp>
        <p:nvSpPr>
          <p:cNvPr id="4" name="Rectangle 3"/>
          <p:cNvSpPr/>
          <p:nvPr/>
        </p:nvSpPr>
        <p:spPr>
          <a:xfrm>
            <a:off x="2949434" y="3010794"/>
            <a:ext cx="2183611" cy="307777"/>
          </a:xfrm>
          <a:prstGeom prst="rect">
            <a:avLst/>
          </a:prstGeom>
        </p:spPr>
        <p:txBody>
          <a:bodyPr wrap="none">
            <a:spAutoFit/>
          </a:bodyPr>
          <a:lstStyle/>
          <a:p>
            <a:r>
              <a:rPr lang="it-IT"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56422268-9DE8-4F89-B7A2-CB639957821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3010794"/>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11E8954A-B96B-4BB0-83C4-6804DF98E8D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301079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C692CEE7-CC63-4AD3-B3BF-B432B066EE2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301079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97A51330-6C2C-49C0-904E-C37A7AEDD5E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3010794"/>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t>Di cosa si tratta?</a:t>
            </a:r>
          </a:p>
        </p:txBody>
      </p:sp>
      <p:sp>
        <p:nvSpPr>
          <p:cNvPr id="6" name="TextBox 5"/>
          <p:cNvSpPr txBox="1"/>
          <p:nvPr/>
        </p:nvSpPr>
        <p:spPr>
          <a:xfrm>
            <a:off x="443128" y="819738"/>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it-IT" sz="1600" b="1" dirty="0">
                <a:solidFill>
                  <a:srgbClr val="003399"/>
                </a:solidFill>
              </a:rPr>
              <a:t>Le tecnologie digitali stanno cambiando rapidamente le modalità, i luoghi e i tempi di lavoro</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it-IT" sz="1600" b="1" dirty="0">
                <a:solidFill>
                  <a:srgbClr val="003399"/>
                </a:solidFill>
              </a:rPr>
              <a:t>Per i lavoratori e i datori di lavoro di tutti i settori, la tecnologia digitale offre maggiori opportunità ma presenta anche sfide e rischi in termini di sicurezza e salute</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t>Fatti e cifre: uso delle tecnologie digitali</a:t>
            </a:r>
          </a:p>
        </p:txBody>
      </p:sp>
      <p:sp>
        <p:nvSpPr>
          <p:cNvPr id="5" name="TextBox 4">
            <a:extLst>
              <a:ext uri="{FF2B5EF4-FFF2-40B4-BE49-F238E27FC236}">
                <a16:creationId xmlns:a16="http://schemas.microsoft.com/office/drawing/2014/main" id="{3C508B51-6793-4B7F-899B-364A2A5D82C4}"/>
              </a:ext>
            </a:extLst>
          </p:cNvPr>
          <p:cNvSpPr txBox="1"/>
          <p:nvPr/>
        </p:nvSpPr>
        <p:spPr>
          <a:xfrm>
            <a:off x="439179" y="817648"/>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it-IT" sz="1600" b="1" dirty="0">
                <a:solidFill>
                  <a:srgbClr val="ACC700"/>
                </a:solidFill>
              </a:rPr>
              <a:t>EU-OSHA, OSH Pulse 2022</a:t>
            </a:r>
          </a:p>
          <a:p>
            <a:pPr lvl="1"/>
            <a:r>
              <a:rPr lang="it-IT" sz="1600" b="1" dirty="0">
                <a:solidFill>
                  <a:schemeClr val="accent1"/>
                </a:solidFill>
              </a:rPr>
              <a:t>I lavoratori dell’UE al lavoro utilizzano...</a:t>
            </a:r>
          </a:p>
          <a:p>
            <a:pPr marL="800100" lvl="1" indent="-342900">
              <a:buFont typeface="Arial" panose="020B0604020202020204" pitchFamily="34" charset="0"/>
              <a:buChar char="•"/>
            </a:pPr>
            <a:r>
              <a:rPr lang="it-IT" sz="1600" b="1" dirty="0">
                <a:solidFill>
                  <a:schemeClr val="accent1"/>
                </a:solidFill>
              </a:rPr>
              <a:t>computer portatili, tablet e smartphone (73 %) </a:t>
            </a:r>
          </a:p>
          <a:p>
            <a:pPr marL="800100" lvl="1" indent="-342900">
              <a:buFont typeface="Arial" panose="020B0604020202020204" pitchFamily="34" charset="0"/>
              <a:buChar char="•"/>
            </a:pPr>
            <a:r>
              <a:rPr lang="it-IT" sz="1600" b="1" dirty="0">
                <a:solidFill>
                  <a:schemeClr val="accent1"/>
                </a:solidFill>
              </a:rPr>
              <a:t>dispositivi indossabili (11 %)</a:t>
            </a:r>
          </a:p>
          <a:p>
            <a:pPr marL="800100" lvl="1" indent="-342900">
              <a:buFont typeface="Arial" panose="020B0604020202020204" pitchFamily="34" charset="0"/>
              <a:buChar char="•"/>
            </a:pPr>
            <a:r>
              <a:rPr lang="it-IT" sz="1600" b="1" dirty="0">
                <a:solidFill>
                  <a:schemeClr val="accent1"/>
                </a:solidFill>
              </a:rPr>
              <a:t>macchine o robot dotati di IA (5 %)</a:t>
            </a:r>
          </a:p>
          <a:p>
            <a:pPr marL="800100" lvl="1" indent="-342900">
              <a:buFont typeface="Arial" panose="020B0604020202020204" pitchFamily="34" charset="0"/>
              <a:buChar char="•"/>
            </a:pPr>
            <a:r>
              <a:rPr lang="it-IT" sz="1600" b="1" dirty="0">
                <a:solidFill>
                  <a:schemeClr val="accent1"/>
                </a:solidFill>
              </a:rPr>
              <a:t>robot che interagiscono con il lavoratore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it-IT" sz="1600" b="1" dirty="0">
                <a:solidFill>
                  <a:srgbClr val="ACC700"/>
                </a:solidFill>
              </a:rPr>
              <a:t>EU-OSHA, ESENER 2019</a:t>
            </a:r>
          </a:p>
          <a:p>
            <a:pPr marL="800100" lvl="1" indent="-342900">
              <a:buFont typeface="Arial" panose="020B0604020202020204" pitchFamily="34" charset="0"/>
              <a:buChar char="•"/>
            </a:pPr>
            <a:r>
              <a:rPr lang="it-IT" sz="1600" b="1" dirty="0">
                <a:solidFill>
                  <a:schemeClr val="accent1"/>
                </a:solidFill>
              </a:rPr>
              <a:t>In oltre l’80 % dei luoghi di lavoro in tutta Europa sono presenti personal computer, computer portatili, tablet, smartphone e altri dispositivi mobili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it-IT" sz="2400"/>
              <a:t>Fatti e cifre: uso delle tecnologie digitali</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43388" y="820616"/>
            <a:ext cx="7653766" cy="869469"/>
          </a:xfrm>
          <a:prstGeom prst="rect">
            <a:avLst/>
          </a:prstGeom>
          <a:noFill/>
        </p:spPr>
        <p:txBody>
          <a:bodyPr wrap="square" rtlCol="0">
            <a:spAutoFit/>
          </a:bodyPr>
          <a:lstStyle/>
          <a:p>
            <a:pPr lvl="0" defTabSz="257175">
              <a:spcBef>
                <a:spcPts val="338"/>
              </a:spcBef>
              <a:buClr>
                <a:srgbClr val="003399"/>
              </a:buClr>
            </a:pPr>
            <a:r>
              <a:rPr lang="it-IT" sz="1600" b="1" dirty="0">
                <a:solidFill>
                  <a:srgbClr val="ACC700"/>
                </a:solidFill>
              </a:rPr>
              <a:t>EU-OSHA, OSH Pulse 2022</a:t>
            </a:r>
          </a:p>
          <a:p>
            <a:pPr lvl="0" defTabSz="257175">
              <a:spcBef>
                <a:spcPts val="338"/>
              </a:spcBef>
              <a:buClr>
                <a:srgbClr val="003399"/>
              </a:buClr>
            </a:pPr>
            <a:r>
              <a:rPr lang="it-I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Che Lei sappia, l’organizzazione per cui lavora utilizza dispositivi digitali come tablet, smartphone, computer, computer portatili, app o sensori per...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it-IT" sz="900"/>
              <a:t>AssegnarLe automaticamente compiti, orari di lavoro o turni</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it-IT" sz="900"/>
              <a:t>Far valutare le Sue prestazioni da terzi (ad esempio clienti)</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25093"/>
            <a:ext cx="1944216" cy="369332"/>
          </a:xfrm>
          <a:prstGeom prst="rect">
            <a:avLst/>
          </a:prstGeom>
          <a:noFill/>
        </p:spPr>
        <p:txBody>
          <a:bodyPr wrap="square" rtlCol="0">
            <a:spAutoFit/>
          </a:bodyPr>
          <a:lstStyle/>
          <a:p>
            <a:r>
              <a:rPr lang="it-IT" sz="900" dirty="0"/>
              <a:t>Supervisionare o monitorare personalmente il Suo lavoro e comportamento</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it-IT" sz="900"/>
              <a:t>Monitorare il rumore, le sostanze chimiche, le polveri, i gas ecc. nell’ambiente di lavoro</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it-IT" sz="900"/>
              <a:t>Monitorare personalmente la Sua frequenza cardiaca, pressione sanguigna, postura ecc.</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it-IT" sz="900" b="1">
                <a:solidFill>
                  <a:srgbClr val="003399"/>
                </a:solidFill>
              </a:rPr>
              <a:t>Sì</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it-IT" sz="900" b="1">
                <a:solidFill>
                  <a:srgbClr val="F6A400"/>
                </a:solidFill>
              </a:rPr>
              <a:t>No</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it-IT" sz="900" b="1">
                <a:solidFill>
                  <a:srgbClr val="B1B3B4"/>
                </a:solidFill>
              </a:rPr>
              <a:t>Non so</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it-IT" sz="1200" b="0" i="0">
                <a:solidFill>
                  <a:srgbClr val="ACC700"/>
                </a:solidFill>
                <a:effectLst/>
                <a:latin typeface="Corbel" panose="020B0503020204020204" pitchFamily="34" charset="0"/>
              </a:rPr>
              <a:t>Base: tutti gli intervistati, UE-27 (n=25 683)</a:t>
            </a:r>
            <a:r>
              <a:rPr lang="it-IT"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t>Fatti e cifre: uso delle tecnologie digitali</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43126" y="818478"/>
            <a:ext cx="7653766" cy="623248"/>
          </a:xfrm>
          <a:prstGeom prst="rect">
            <a:avLst/>
          </a:prstGeom>
          <a:noFill/>
        </p:spPr>
        <p:txBody>
          <a:bodyPr wrap="square" rtlCol="0">
            <a:spAutoFit/>
          </a:bodyPr>
          <a:lstStyle/>
          <a:p>
            <a:pPr lvl="0" defTabSz="257175">
              <a:spcBef>
                <a:spcPts val="338"/>
              </a:spcBef>
              <a:buClr>
                <a:srgbClr val="003399"/>
              </a:buClr>
            </a:pPr>
            <a:r>
              <a:rPr lang="it-IT" sz="1600" b="1" dirty="0">
                <a:solidFill>
                  <a:srgbClr val="ACC700"/>
                </a:solidFill>
              </a:rPr>
              <a:t>EU-OSHA, OSH Pulse 2022</a:t>
            </a:r>
          </a:p>
          <a:p>
            <a:pPr lvl="0" defTabSz="257175">
              <a:spcBef>
                <a:spcPts val="338"/>
              </a:spcBef>
              <a:buClr>
                <a:srgbClr val="003399"/>
              </a:buClr>
            </a:pPr>
            <a:r>
              <a:rPr lang="it-I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Secondo Lei l’uso delle tecnologie digitali nel suo luogo di lavoro...?</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it-IT" sz="900" b="1">
                <a:solidFill>
                  <a:srgbClr val="003399"/>
                </a:solidFill>
              </a:rPr>
              <a:t>Sì</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it-IT" sz="900" b="1">
                <a:solidFill>
                  <a:srgbClr val="F6A400"/>
                </a:solidFill>
              </a:rPr>
              <a:t>No</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it-IT" sz="900" b="1">
                <a:solidFill>
                  <a:srgbClr val="B1B3B4"/>
                </a:solidFill>
              </a:rPr>
              <a:t>Non so</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it-IT" sz="900"/>
              <a:t>Influisce sulla velocità o sul ritmo del Suo lavoro</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it-IT" sz="900"/>
              <a:t>La porta a lavorare da solo/a</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it-IT" sz="900"/>
              <a:t>Aumenta la sorveglianza su di Lei al lavoro</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it-IT" sz="900"/>
              <a:t>Incrementa il Suo carico di lavoro</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it-IT" sz="900"/>
              <a:t>Riduce la Sua autonomia sul lavoro</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564380"/>
            <a:ext cx="3191212" cy="276999"/>
          </a:xfrm>
          <a:prstGeom prst="rect">
            <a:avLst/>
          </a:prstGeom>
          <a:noFill/>
        </p:spPr>
        <p:txBody>
          <a:bodyPr wrap="square">
            <a:spAutoFit/>
          </a:bodyPr>
          <a:lstStyle/>
          <a:p>
            <a:r>
              <a:rPr lang="it-IT" sz="1200" b="0" i="0" dirty="0">
                <a:solidFill>
                  <a:srgbClr val="ACC700"/>
                </a:solidFill>
                <a:effectLst/>
                <a:latin typeface="Corbel" panose="020B0503020204020204" pitchFamily="34" charset="0"/>
              </a:rPr>
              <a:t>Base: tutti gli intervistati, UE-27 (n=25 683)</a:t>
            </a:r>
            <a:r>
              <a:rPr lang="it-IT"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t>Fatti e cifre: telelavoro da casa</a:t>
            </a:r>
          </a:p>
        </p:txBody>
      </p:sp>
      <p:sp>
        <p:nvSpPr>
          <p:cNvPr id="5" name="TextBox 4">
            <a:extLst>
              <a:ext uri="{FF2B5EF4-FFF2-40B4-BE49-F238E27FC236}">
                <a16:creationId xmlns:a16="http://schemas.microsoft.com/office/drawing/2014/main" id="{B8654F7D-FE3F-4E66-ADCC-E6D31662FD2C}"/>
              </a:ext>
            </a:extLst>
          </p:cNvPr>
          <p:cNvSpPr txBox="1"/>
          <p:nvPr/>
        </p:nvSpPr>
        <p:spPr>
          <a:xfrm>
            <a:off x="443126" y="819314"/>
            <a:ext cx="8054606" cy="3331681"/>
          </a:xfrm>
          <a:prstGeom prst="rect">
            <a:avLst/>
          </a:prstGeom>
          <a:noFill/>
        </p:spPr>
        <p:txBody>
          <a:bodyPr wrap="square" rtlCol="0">
            <a:spAutoFit/>
          </a:bodyPr>
          <a:lstStyle/>
          <a:p>
            <a:r>
              <a:rPr lang="it-IT" sz="1600" b="1" dirty="0">
                <a:solidFill>
                  <a:srgbClr val="ACC700"/>
                </a:solidFill>
              </a:rPr>
              <a:t>EU-OSHA, OSH </a:t>
            </a:r>
            <a:r>
              <a:rPr lang="it-IT" sz="1600" b="1" dirty="0" err="1">
                <a:solidFill>
                  <a:srgbClr val="ACC700"/>
                </a:solidFill>
              </a:rPr>
              <a:t>Pulse</a:t>
            </a:r>
            <a:r>
              <a:rPr lang="it-IT" sz="1600" b="1" dirty="0">
                <a:solidFill>
                  <a:srgbClr val="ACC700"/>
                </a:solidFill>
              </a:rPr>
              <a:t> 2022</a:t>
            </a:r>
          </a:p>
          <a:p>
            <a:pPr marL="342900" indent="-342900">
              <a:buFont typeface="Arial" panose="020B0604020202020204" pitchFamily="34" charset="0"/>
              <a:buChar char="•"/>
            </a:pPr>
            <a:r>
              <a:rPr lang="it-IT" sz="1600" b="1" dirty="0">
                <a:solidFill>
                  <a:schemeClr val="accent1"/>
                </a:solidFill>
              </a:rPr>
              <a:t>Il 17 % dei lavoratori ha lavorato per lo più da casa nel 2022 </a:t>
            </a:r>
          </a:p>
          <a:p>
            <a:pPr marL="342900" indent="-342900">
              <a:buFont typeface="Arial" panose="020B0604020202020204" pitchFamily="34" charset="0"/>
              <a:buChar char="•"/>
            </a:pPr>
            <a:r>
              <a:rPr lang="it-IT" sz="1600" b="1" dirty="0">
                <a:solidFill>
                  <a:schemeClr val="accent1"/>
                </a:solidFill>
              </a:rPr>
              <a:t>Tra questi il 90 % ha fatto uso di computer portatili, tablet, smartphone </a:t>
            </a:r>
          </a:p>
          <a:p>
            <a:pPr marL="342900" indent="-342900">
              <a:buFont typeface="Arial" panose="020B0604020202020204" pitchFamily="34" charset="0"/>
              <a:buChar char="•"/>
            </a:pPr>
            <a:r>
              <a:rPr lang="it-IT" sz="1600" b="1" dirty="0">
                <a:solidFill>
                  <a:schemeClr val="accent1"/>
                </a:solidFill>
              </a:rPr>
              <a:t>I lavoratori da remoto a domicilio hanno meno probabilità di riferire una mancanza di autonomia o di influenza sul ritmo o sui processi di lavoro (14,4 %) rispetto al totale dei lavoratori</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it-IT" sz="1600" b="1" dirty="0">
                <a:solidFill>
                  <a:srgbClr val="ACC700"/>
                </a:solidFill>
              </a:rPr>
              <a:t>EU-OSHA, ESENER 2019</a:t>
            </a:r>
          </a:p>
          <a:p>
            <a:pPr marL="342900" indent="-342900">
              <a:buFont typeface="Arial" panose="020B0604020202020204" pitchFamily="34" charset="0"/>
              <a:buChar char="•"/>
            </a:pPr>
            <a:r>
              <a:rPr lang="it-IT" sz="1600" b="1" dirty="0">
                <a:solidFill>
                  <a:schemeClr val="accent1"/>
                </a:solidFill>
              </a:rPr>
              <a:t>Nel 2019 nel 12 % dei luoghi di lavoro dell’UE si è consentito al personale di lavorare da casa utilizzando le tecnologie digitali.</a:t>
            </a:r>
          </a:p>
          <a:p>
            <a:pPr marL="342900" indent="-342900">
              <a:buFont typeface="Arial" panose="020B0604020202020204" pitchFamily="34" charset="0"/>
              <a:buChar char="•"/>
            </a:pPr>
            <a:r>
              <a:rPr lang="it-IT" sz="1600" b="1" dirty="0">
                <a:solidFill>
                  <a:schemeClr val="accent1"/>
                </a:solidFill>
              </a:rPr>
              <a:t>Nel 75 % dei luoghi di lavoro dell’UE è stata svolta una valutazione dei rischi su base regolare, ma solo nel 31 % dei luoghi di lavoro per i quali era consentito il telelavoro da casa era preso in considerazione anche il domicilio</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t-IT" sz="2400"/>
              <a:t>Fatti e cifre: rischi psicosociali</a:t>
            </a:r>
          </a:p>
        </p:txBody>
      </p:sp>
      <p:sp>
        <p:nvSpPr>
          <p:cNvPr id="4" name="TextBox 3"/>
          <p:cNvSpPr txBox="1"/>
          <p:nvPr/>
        </p:nvSpPr>
        <p:spPr>
          <a:xfrm>
            <a:off x="443126" y="819735"/>
            <a:ext cx="6768752" cy="2292935"/>
          </a:xfrm>
          <a:prstGeom prst="rect">
            <a:avLst/>
          </a:prstGeom>
          <a:noFill/>
        </p:spPr>
        <p:txBody>
          <a:bodyPr wrap="square" rtlCol="0">
            <a:spAutoFit/>
          </a:bodyPr>
          <a:lstStyle/>
          <a:p>
            <a:pPr lvl="0" defTabSz="257175">
              <a:spcBef>
                <a:spcPts val="338"/>
              </a:spcBef>
              <a:buClr>
                <a:srgbClr val="003399"/>
              </a:buClr>
            </a:pPr>
            <a:r>
              <a:rPr lang="it-IT" sz="1600" b="1" dirty="0">
                <a:solidFill>
                  <a:srgbClr val="ACC700"/>
                </a:solidFill>
              </a:rPr>
              <a:t>EU-OSHA, ESENER 2019</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it-IT" sz="1600" b="1" dirty="0">
                <a:solidFill>
                  <a:srgbClr val="003399"/>
                </a:solidFill>
                <a:latin typeface="Arial" panose="020B0604020202020204" pitchFamily="34" charset="0"/>
                <a:ea typeface="SimSun" panose="02010600030101010101" pitchFamily="2" charset="-122"/>
                <a:cs typeface="Arial" panose="020B0604020202020204" pitchFamily="34" charset="0"/>
              </a:rPr>
              <a:t>Rischi psicosociali più comunemente associati alle tecnologie digitali: </a:t>
            </a:r>
          </a:p>
          <a:p>
            <a:pPr marL="342900" lvl="0" indent="-342900" defTabSz="257175">
              <a:spcBef>
                <a:spcPts val="338"/>
              </a:spcBef>
              <a:buClr>
                <a:srgbClr val="003399"/>
              </a:buClr>
              <a:buFont typeface="Arial" panose="020B0604020202020204" pitchFamily="34" charset="0"/>
              <a:buChar char="•"/>
            </a:pPr>
            <a:r>
              <a:rPr lang="it-IT" sz="1600" b="1" dirty="0">
                <a:solidFill>
                  <a:srgbClr val="003399"/>
                </a:solidFill>
              </a:rPr>
              <a:t>tempistiche strette</a:t>
            </a:r>
          </a:p>
          <a:p>
            <a:pPr marL="342900" lvl="0" indent="-342900" defTabSz="257175">
              <a:spcBef>
                <a:spcPts val="338"/>
              </a:spcBef>
              <a:buClr>
                <a:srgbClr val="003399"/>
              </a:buClr>
              <a:buFont typeface="Arial" panose="020B0604020202020204" pitchFamily="34" charset="0"/>
              <a:buChar char="•"/>
            </a:pPr>
            <a:r>
              <a:rPr lang="it-IT" sz="1600" b="1" dirty="0">
                <a:solidFill>
                  <a:srgbClr val="003399"/>
                </a:solidFill>
              </a:rPr>
              <a:t>orari di lavoro lunghi/irregolari</a:t>
            </a:r>
          </a:p>
          <a:p>
            <a:pPr marL="342900" lvl="0" indent="-342900" defTabSz="257175">
              <a:spcBef>
                <a:spcPts val="338"/>
              </a:spcBef>
              <a:buClr>
                <a:srgbClr val="003399"/>
              </a:buClr>
              <a:buFont typeface="Arial" panose="020B0604020202020204" pitchFamily="34" charset="0"/>
              <a:buChar char="•"/>
            </a:pPr>
            <a:r>
              <a:rPr lang="it-IT" sz="1600" b="1" dirty="0">
                <a:solidFill>
                  <a:srgbClr val="003399"/>
                </a:solidFill>
              </a:rPr>
              <a:t>scarsa comunicazione/cooperazione</a:t>
            </a:r>
          </a:p>
          <a:p>
            <a:pPr marL="342900" lvl="0" indent="-342900" defTabSz="257175">
              <a:spcBef>
                <a:spcPts val="338"/>
              </a:spcBef>
              <a:buClr>
                <a:srgbClr val="003399"/>
              </a:buClr>
              <a:buFont typeface="Arial" panose="020B0604020202020204" pitchFamily="34" charset="0"/>
              <a:buChar char="•"/>
            </a:pPr>
            <a:r>
              <a:rPr lang="it-IT" sz="1600" b="1" dirty="0">
                <a:solidFill>
                  <a:srgbClr val="003399"/>
                </a:solidFill>
              </a:rPr>
              <a:t>precarietà del lavoro</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it-IT" sz="2400" b="1">
                <a:solidFill>
                  <a:schemeClr val="accent1"/>
                </a:solidFill>
              </a:rPr>
              <a:t>Fatti e cifre: rischi psicosociali</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43124" y="818403"/>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it-IT" sz="1600" dirty="0">
                <a:solidFill>
                  <a:srgbClr val="ACC700"/>
                </a:solidFill>
              </a:rPr>
              <a:t>EU-OSHA, ESENER 2019</a:t>
            </a:r>
          </a:p>
          <a:p>
            <a:pPr>
              <a:spcBef>
                <a:spcPts val="0"/>
              </a:spcBef>
            </a:pPr>
            <a:r>
              <a:rPr lang="it-IT" sz="1100" dirty="0">
                <a:latin typeface="Arial" panose="020B0604020202020204" pitchFamily="34" charset="0"/>
                <a:ea typeface="SimSun" panose="02010600030101010101" pitchFamily="2" charset="-122"/>
                <a:cs typeface="Times New Roman" panose="02020603050405020304" pitchFamily="18" charset="0"/>
              </a:rPr>
              <a:t>Ambienti di lavoro che segnalano rischi psicosociali dovuti alla presenza di tecnologia digitale, UE-27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it-IT" sz="900" b="1" u="none" strike="noStrike">
                          <a:effectLst/>
                        </a:rPr>
                        <a:t>Personal computer nelle postazioni di lavoro fisse</a:t>
                      </a:r>
                    </a:p>
                  </a:txBody>
                  <a:tcPr marL="9525" marR="9525" marT="9525" marB="0" anchor="ctr"/>
                </a:tc>
                <a:tc>
                  <a:txBody>
                    <a:bodyPr/>
                    <a:lstStyle/>
                    <a:p>
                      <a:pPr algn="ctr" fontAlgn="ctr"/>
                      <a:r>
                        <a:rPr lang="it-IT" sz="900" u="none" strike="noStrike">
                          <a:effectLst/>
                        </a:rPr>
                        <a:t>Non presenti</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it-IT" sz="900" u="none" strike="noStrike">
                          <a:effectLst/>
                        </a:rPr>
                        <a:t>Presenti</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it-IT" sz="900" b="1" u="none" strike="noStrike">
                          <a:effectLst/>
                        </a:rPr>
                        <a:t>Computer portatili, tablet, smartphone o altri dispositivi informatici mobili</a:t>
                      </a:r>
                    </a:p>
                  </a:txBody>
                  <a:tcPr marL="9525" marR="9525" marT="9525" marB="0" anchor="ctr"/>
                </a:tc>
                <a:tc>
                  <a:txBody>
                    <a:bodyPr/>
                    <a:lstStyle/>
                    <a:p>
                      <a:pPr algn="ctr" fontAlgn="ctr"/>
                      <a:r>
                        <a:rPr lang="it-IT" sz="900" u="none" strike="noStrike">
                          <a:effectLst/>
                        </a:rPr>
                        <a:t>Non presenti</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it-IT" sz="900" u="none" strike="noStrike">
                          <a:effectLst/>
                        </a:rPr>
                        <a:t>Presenti</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it-IT" sz="900" b="1" u="none" strike="noStrike">
                          <a:effectLst/>
                        </a:rPr>
                        <a:t>Robot che interagiscono con i lavoratori</a:t>
                      </a:r>
                    </a:p>
                  </a:txBody>
                  <a:tcPr marL="9525" marR="9525" marT="9525" marB="0" anchor="ctr"/>
                </a:tc>
                <a:tc>
                  <a:txBody>
                    <a:bodyPr/>
                    <a:lstStyle/>
                    <a:p>
                      <a:pPr algn="ctr" fontAlgn="ctr"/>
                      <a:r>
                        <a:rPr lang="it-IT" sz="900" u="none" strike="noStrike">
                          <a:effectLst/>
                        </a:rPr>
                        <a:t>Non presenti</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it-IT" sz="900" u="none" strike="noStrike">
                          <a:effectLst/>
                        </a:rPr>
                        <a:t>Presenti</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it-IT" sz="900" b="1" u="none" strike="noStrike">
                          <a:effectLst/>
                        </a:rPr>
                        <a:t>Macchine, sistemi o computer che determinano il contenuto o il ritmo di lavoro</a:t>
                      </a:r>
                    </a:p>
                  </a:txBody>
                  <a:tcPr marL="9525" marR="9525" marT="9525" marB="0" anchor="ctr"/>
                </a:tc>
                <a:tc>
                  <a:txBody>
                    <a:bodyPr/>
                    <a:lstStyle/>
                    <a:p>
                      <a:pPr algn="ctr" fontAlgn="ctr"/>
                      <a:r>
                        <a:rPr lang="it-IT" sz="900" u="none" strike="noStrike">
                          <a:effectLst/>
                        </a:rPr>
                        <a:t>Non presenti</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it-IT" sz="900" u="none" strike="noStrike">
                          <a:effectLst/>
                        </a:rPr>
                        <a:t>Presenti</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it-IT" sz="900" b="1" u="none" strike="noStrike">
                          <a:effectLst/>
                        </a:rPr>
                        <a:t>Macchine, sistemi o computer che monitorano le prestazioni dei lavoratori</a:t>
                      </a:r>
                    </a:p>
                  </a:txBody>
                  <a:tcPr marL="9525" marR="9525" marT="9525" marB="0" anchor="ctr"/>
                </a:tc>
                <a:tc>
                  <a:txBody>
                    <a:bodyPr/>
                    <a:lstStyle/>
                    <a:p>
                      <a:pPr algn="ctr" fontAlgn="ctr"/>
                      <a:r>
                        <a:rPr lang="it-IT" sz="900" u="none" strike="noStrike">
                          <a:effectLst/>
                        </a:rPr>
                        <a:t>Non presenti</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it-IT" sz="900" u="none" strike="noStrike">
                          <a:effectLst/>
                        </a:rPr>
                        <a:t>Presenti</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it-IT" sz="900" b="1" u="none" strike="noStrike">
                          <a:effectLst/>
                        </a:rPr>
                        <a:t>Dispositivi indossabili</a:t>
                      </a:r>
                    </a:p>
                  </a:txBody>
                  <a:tcPr marL="9525" marR="9525" marT="9525" marB="0" anchor="ctr"/>
                </a:tc>
                <a:tc>
                  <a:txBody>
                    <a:bodyPr/>
                    <a:lstStyle/>
                    <a:p>
                      <a:pPr algn="ctr" fontAlgn="ctr"/>
                      <a:r>
                        <a:rPr lang="it-IT" sz="900" u="none" strike="noStrike">
                          <a:effectLst/>
                        </a:rPr>
                        <a:t>Non presenti</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it-IT" sz="900" u="none" strike="noStrike">
                          <a:effectLst/>
                        </a:rPr>
                        <a:t>Presenti</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it-IT" sz="900"/>
              <a:t>Tempistiche strette</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it-IT" sz="900"/>
              <a:t>Scarsa comunicazione o collaborazione</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it-IT" sz="900"/>
              <a:t>Orari di lavoro lunghi o irregolari</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it-IT" sz="900"/>
              <a:t>Precarietà del lavoro</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91FAE586-0E05-4261-B516-5B188C1E4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3.xml><?xml version="1.0" encoding="utf-8"?>
<ds:datastoreItem xmlns:ds="http://schemas.openxmlformats.org/officeDocument/2006/customXml" ds:itemID="{0D9C92BF-4DCA-40D6-9BE5-5C69F82554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76e29a-8670-4f9c-afee-c255a09d55c2"/>
    <ds:schemaRef ds:uri="http://purl.org/dc/elements/1.1/"/>
    <ds:schemaRef ds:uri="http://schemas.microsoft.com/office/2006/metadata/properties"/>
    <ds:schemaRef ds:uri="80b70bcf-9351-4e71-b19f-1201847c932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5354</TotalTime>
  <Words>3868</Words>
  <Application>Microsoft Office PowerPoint</Application>
  <PresentationFormat>On-screen Show (16:9)</PresentationFormat>
  <Paragraphs>377</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Campagna Ambienti di lavoro sani e sicuri 2023-2025 Salute e sicurezza sul lavoro nell’era digitale </vt:lpstr>
      <vt:lpstr>PowerPoint Presentation</vt:lpstr>
      <vt:lpstr>Di cosa si tratta?</vt:lpstr>
      <vt:lpstr>Fatti e cifre: uso delle tecnologie digitali</vt:lpstr>
      <vt:lpstr>Fatti e cifre: uso delle tecnologie digitali</vt:lpstr>
      <vt:lpstr>Fatti e cifre: uso delle tecnologie digitali</vt:lpstr>
      <vt:lpstr>Fatti e cifre: telelavoro da casa</vt:lpstr>
      <vt:lpstr>Fatti e cifre: rischi psicosociali</vt:lpstr>
      <vt:lpstr>PowerPoint Presentation</vt:lpstr>
      <vt:lpstr>PowerPoint Presentation</vt:lpstr>
      <vt:lpstr>Ambiti prioritari</vt:lpstr>
      <vt:lpstr>Ambiti prioritari: lavoro su piattaforma digitale</vt:lpstr>
      <vt:lpstr>Ambiti prioritari: lavoro su piattaforma digitale</vt:lpstr>
      <vt:lpstr>Ambiti prioritari: automazione dei compiti</vt:lpstr>
      <vt:lpstr>Ambiti prioritari: automazione dei compiti</vt:lpstr>
      <vt:lpstr>Ambiti prioritari: lavoro da remoto e lavoro ibrido</vt:lpstr>
      <vt:lpstr>Ambiti prioritari: lavoro da remoto e lavoro ibrido</vt:lpstr>
      <vt:lpstr>Ambiti prioritari: gestione dei lavoratori mediante l’IA</vt:lpstr>
      <vt:lpstr>Ambiti prioritari: gestione dei lavoratori mediante l’IA</vt:lpstr>
      <vt:lpstr>Ambiti prioritari: sistemi digitali intelligenti</vt:lpstr>
      <vt:lpstr>Ambiti prioritari: sistemi digitali intelligenti</vt:lpstr>
      <vt:lpstr>Prevenzione dei rischi</vt:lpstr>
      <vt:lpstr>EU-OSHA e partner della campagna</vt:lpstr>
      <vt:lpstr>Risorse per la campagna</vt:lpstr>
      <vt:lpstr>Come partecipare alla campagna</vt:lpstr>
      <vt:lpstr>Unisciti a noi al di là dei bit e dei byte!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132</cp:revision>
  <cp:lastPrinted>2019-10-04T15:07:06Z</cp:lastPrinted>
  <dcterms:created xsi:type="dcterms:W3CDTF">2015-10-14T15:05:30Z</dcterms:created>
  <dcterms:modified xsi:type="dcterms:W3CDTF">2023-07-21T11:14:16Z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