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915" autoAdjust="0"/>
  </p:normalViewPr>
  <p:slideViewPr>
    <p:cSldViewPr snapToGrid="0">
      <p:cViewPr varScale="1">
        <p:scale>
          <a:sx n="146" d="100"/>
          <a:sy n="146" d="100"/>
        </p:scale>
        <p:origin x="516" y="108"/>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5.0000047366471546E-2"/>
          <c:y val="0.92038182470578422"/>
          <c:w val="0.89999990526705687"/>
          <c:h val="5.0897648384363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hu/safety-and-health-legislation" TargetMode="External"/><Relationship Id="rId3" Type="http://schemas.openxmlformats.org/officeDocument/2006/relationships/hyperlink" Target="https://osha.europa.eu/hu/legislation/directives/the-osh-framework-directive/1" TargetMode="External"/><Relationship Id="rId7" Type="http://schemas.openxmlformats.org/officeDocument/2006/relationships/hyperlink" Target="https://osha.europa.eu/hu/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hu/legislation/directives/6" TargetMode="External"/><Relationship Id="rId5" Type="http://schemas.openxmlformats.org/officeDocument/2006/relationships/hyperlink" Target="https://osha.europa.eu/hu/legislation/directives/3" TargetMode="External"/><Relationship Id="rId4" Type="http://schemas.openxmlformats.org/officeDocument/2006/relationships/hyperlink" Target="https://osha.europa.eu/hu/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hu/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400">
                <a:solidFill>
                  <a:schemeClr val="accent1"/>
                </a:solidFill>
              </a:rPr>
              <a:t>A kampányt az EU-OSHA bonyolítja egy olyan hálózat segítségével, amelyben több mint 30 országbeli partner, többek között a következők vesznek részt:</a:t>
            </a:r>
          </a:p>
          <a:p>
            <a:pPr marL="742950" lvl="1" indent="-285750">
              <a:buFont typeface="Arial" panose="020B0604020202020204" pitchFamily="34" charset="0"/>
              <a:buChar char="•"/>
            </a:pPr>
            <a:r>
              <a:rPr lang="hu-HU" sz="1400"/>
              <a:t>nemzeti fókuszpontok;</a:t>
            </a:r>
          </a:p>
          <a:p>
            <a:pPr marL="742950" lvl="1" indent="-285750">
              <a:buFont typeface="Arial" panose="020B0604020202020204" pitchFamily="34" charset="0"/>
              <a:buChar char="•"/>
            </a:pPr>
            <a:r>
              <a:rPr lang="hu-HU" sz="1400"/>
              <a:t>európai szociális partnerek:</a:t>
            </a:r>
          </a:p>
          <a:p>
            <a:pPr marL="742950" lvl="1" indent="-285750">
              <a:buFont typeface="Arial" panose="020B0604020202020204" pitchFamily="34" charset="0"/>
              <a:buChar char="•"/>
            </a:pPr>
            <a:r>
              <a:rPr lang="hu-HU" sz="1400"/>
              <a:t>a kampány hivatalos partnerei;</a:t>
            </a:r>
          </a:p>
          <a:p>
            <a:pPr marL="742950" lvl="1" indent="-285750">
              <a:buFont typeface="Arial" panose="020B0604020202020204" pitchFamily="34" charset="0"/>
              <a:buChar char="•"/>
            </a:pPr>
            <a:r>
              <a:rPr lang="hu-HU" sz="1400"/>
              <a:t>OSHVET partnerek:</a:t>
            </a:r>
          </a:p>
          <a:p>
            <a:pPr marL="742950" lvl="1" indent="-285750">
              <a:buFont typeface="Arial" panose="020B0604020202020204" pitchFamily="34" charset="0"/>
              <a:buChar char="•"/>
            </a:pPr>
            <a:r>
              <a:rPr lang="hu-HU" sz="1400"/>
              <a:t>médiapartnerek;</a:t>
            </a:r>
          </a:p>
          <a:p>
            <a:pPr marL="742950" lvl="1" indent="-285750">
              <a:buFont typeface="Arial" panose="020B0604020202020204" pitchFamily="34" charset="0"/>
              <a:buChar char="•"/>
            </a:pPr>
            <a:r>
              <a:rPr lang="hu-HU" sz="1400"/>
              <a:t>Enterprise Europe Network;</a:t>
            </a:r>
          </a:p>
          <a:p>
            <a:pPr marL="742950" lvl="1" indent="-285750">
              <a:buFont typeface="Arial" panose="020B0604020202020204" pitchFamily="34" charset="0"/>
              <a:buChar char="•"/>
            </a:pPr>
            <a:r>
              <a:rPr lang="hu-HU" sz="1400"/>
              <a:t>európai uniós intézmények:</a:t>
            </a:r>
          </a:p>
          <a:p>
            <a:pPr marL="742950" lvl="1" indent="-285750">
              <a:buFont typeface="Arial" panose="020B0604020202020204" pitchFamily="34" charset="0"/>
              <a:buChar char="•"/>
            </a:pPr>
            <a:r>
              <a:rPr lang="hu-HU" sz="1400"/>
              <a:t>más uniós ügynökségek.</a:t>
            </a:r>
          </a:p>
          <a:p>
            <a:r>
              <a:rPr lang="hu-HU" sz="1200">
                <a:solidFill>
                  <a:schemeClr val="accent1"/>
                </a:solidFill>
              </a:rPr>
              <a:t>A partnerek az EU-OSHA és az európai munkaerő közötti közvetítőkként járnak el, kampányanyagokat és segédanyagokat terjesztenek nemzeti szinten. Az EU-OSHA partnereinek elkötelezettsége és szerepvállalása a kampány mozgatórugója, valamint biztosítja, hogy a kampány üzenete sikeresen tudatosodjon Európában azáltal, hogy mindenféle méretű vállalkozáshoz eljut.</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a:t>Kiadványok</a:t>
            </a:r>
          </a:p>
          <a:p>
            <a:r>
              <a:rPr lang="hu-HU" b="0"/>
              <a:t>A munkahelyi egészségvédelemmel és biztonsággal és a digitalizációval kapcsolatos számos kutatási jelentés, összefoglaló és tájékoztató elérhető és ingyenesen letölthető. Ezek a kiadványok felhasználhatók a munkahelyi megelőző intézkedések megalapozásához.</a:t>
            </a:r>
          </a:p>
          <a:p>
            <a:endParaRPr lang="en-GB" b="1" dirty="0"/>
          </a:p>
          <a:p>
            <a:r>
              <a:rPr lang="hu-HU" b="1"/>
              <a:t>Kampányanyagok</a:t>
            </a:r>
          </a:p>
          <a:p>
            <a:r>
              <a:rPr lang="hu-HU" b="0"/>
              <a:t>A „Biztonságos és egészséges munkavégzés a digitális korban” kampány anyagai, például a kampányútmutató és a promóciós szórólapok ismertetik a kampány működését és a részvétel módját. Azt is egyértelművé teszik, hogy a biztosított útmutatás hogyan kivitelezhető a munkahelyen.</a:t>
            </a:r>
          </a:p>
          <a:p>
            <a:endParaRPr lang="en-GB" b="1" dirty="0"/>
          </a:p>
          <a:p>
            <a:r>
              <a:rPr lang="hu-HU" b="1"/>
              <a:t>Kampányeszköztár</a:t>
            </a:r>
          </a:p>
          <a:p>
            <a:r>
              <a:rPr lang="hu-HU" b="0"/>
              <a:t>A kampányeszköztár részletes gyakorlati tanácsokkal szolgál a sikeres kampányok lebonyolításának módjáról. Az eszköztár példákat hoz fel a különböző kommunikációs eszközökre vonatkozóan, valamint azok legmegfelelőbb használatához kapcsolódó javaslatokkal szolgál.</a:t>
            </a:r>
            <a:r>
              <a:rPr lang="hu-HU"/>
              <a:t> </a:t>
            </a:r>
          </a:p>
          <a:p>
            <a:endParaRPr lang="en-GB" b="1" dirty="0">
              <a:ea typeface="Calibri" panose="020F0502020204030204"/>
              <a:cs typeface="Calibri" panose="020F0502020204030204"/>
            </a:endParaRPr>
          </a:p>
          <a:p>
            <a:r>
              <a:rPr lang="hu-HU" b="1"/>
              <a:t>Közösségimédia-eszköztár </a:t>
            </a:r>
          </a:p>
          <a:p>
            <a:r>
              <a:rPr lang="hu-HU" b="0"/>
              <a:t>Kifejezetten a közösségi médiában való posztoláshoz és megosztáshoz gyűjteményt állították össze a kampányra vonatkozó anyagokból. A források között megtalálhatók kész üzenetek, valamint kísérő vizuális elemek és videók is.</a:t>
            </a:r>
          </a:p>
          <a:p>
            <a:endParaRPr lang="en-GB" b="1" dirty="0"/>
          </a:p>
          <a:p>
            <a:r>
              <a:rPr lang="hu-HU" b="1"/>
              <a:t>Napo filmek</a:t>
            </a:r>
          </a:p>
          <a:p>
            <a:r>
              <a:rPr lang="hu-HU" b="0"/>
              <a:t>Napo, a rajzfilmfigura szereplésével </a:t>
            </a:r>
            <a:r>
              <a:rPr lang="hu-HU"/>
              <a:t>számos figyelemfelkeltő kisfilm</a:t>
            </a:r>
            <a:r>
              <a:rPr lang="hu-HU" b="0"/>
              <a:t> készült a munkahelyi digitalizáció témájában is. Ezekkel a rövidfilmekkel nagyszerűen szerepvállalásra ösztönözhetők a vállalkozások, és tájékoztatást kaphatnak a kampány üzenetéről.</a:t>
            </a:r>
          </a:p>
          <a:p>
            <a:endParaRPr lang="en-GB" b="1" dirty="0"/>
          </a:p>
          <a:p>
            <a:r>
              <a:rPr lang="hu-HU" b="1"/>
              <a:t>OSHwiki</a:t>
            </a:r>
          </a:p>
          <a:p>
            <a:r>
              <a:rPr lang="hu-HU" b="0"/>
              <a:t>Az OSHwiki platform egy része kifejezetten a munkahelyi egészségvédelem és biztonság és a digitalizáció témájával foglalkozik. Releváns cikkeket és a témával kapcsolatos további információkra mutató linkeket tartalmaz.</a:t>
            </a:r>
          </a:p>
          <a:p>
            <a:endParaRPr lang="en-GB" b="1" dirty="0"/>
          </a:p>
          <a:p>
            <a:r>
              <a:rPr lang="hu-HU" b="1"/>
              <a:t>Esettanulmányok</a:t>
            </a:r>
          </a:p>
          <a:p>
            <a:r>
              <a:rPr lang="hu-HU" b="0"/>
              <a:t>Az adatbázisban található esettanulmányokon kívül uniós országokból és Unión kívüli országokból származó szakpolitikai esettanulmányok is rendelkezésre állnak. Ezek az esettanulmányok a sikertényezőket és a nemzeti szakpolitikai kezdeményezések átültethetőségét ismertetik.</a:t>
            </a:r>
            <a:r>
              <a:rPr lang="hu-HU"/>
              <a:t> </a:t>
            </a:r>
          </a:p>
          <a:p>
            <a:endParaRPr lang="en-GB" b="1" dirty="0"/>
          </a:p>
          <a:p>
            <a:r>
              <a:rPr lang="hu-HU" b="1"/>
              <a:t>Jogszabályi háttér</a:t>
            </a:r>
          </a:p>
          <a:p>
            <a:r>
              <a:rPr lang="hu-HU"/>
              <a:t>A munkáltatóknak törvényes felelőssége a munkahelyi egészségvédelem és biztonság garantálása. A munkahelyi digitalizációból eredő kockázatok a munkahelyi egészségvédelemről és biztonságról szóló keretirányelv (a </a:t>
            </a:r>
            <a:r>
              <a:rPr lang="hu-HU">
                <a:hlinkClick r:id="rId3"/>
              </a:rPr>
              <a:t>munkahelyi egészségvédelemről és biztonságról szóló 89/391/EGK keretirányelv</a:t>
            </a:r>
            <a:r>
              <a:rPr lang="hu-HU"/>
              <a:t>) hatálya alá tartoznak, a digitális technológiák munkahelyi használatából eredő egyes kockázatokkal pedig külön irányelvek foglalkoznak:</a:t>
            </a:r>
          </a:p>
          <a:p>
            <a:endParaRPr lang="en-GB" b="1" dirty="0">
              <a:solidFill>
                <a:srgbClr val="000000"/>
              </a:solidFill>
              <a:ea typeface="Calibri"/>
              <a:cs typeface="Calibri"/>
            </a:endParaRPr>
          </a:p>
          <a:p>
            <a:pPr marL="742950" lvl="1" indent="-285750">
              <a:buFont typeface="Arial" panose="020B0604020202020204" pitchFamily="34" charset="0"/>
              <a:buChar char="•"/>
            </a:pPr>
            <a:r>
              <a:rPr lang="hu-HU" sz="1400">
                <a:solidFill>
                  <a:schemeClr val="tx2"/>
                </a:solidFill>
                <a:hlinkClick r:id="rId4">
                  <a:extLst>
                    <a:ext uri="{A12FA001-AC4F-418D-AE19-62706E023703}">
                      <ahyp:hlinkClr xmlns:ahyp="http://schemas.microsoft.com/office/drawing/2018/hyperlinkcolor" val="tx"/>
                    </a:ext>
                  </a:extLst>
                </a:hlinkClick>
              </a:rPr>
              <a:t>90/270/EGK irányelv (a képernyő előtt végzett munkáról szóló irányelv);</a:t>
            </a:r>
          </a:p>
          <a:p>
            <a:pPr marL="742950" lvl="1" indent="-285750">
              <a:buFont typeface="Arial" panose="020B0604020202020204" pitchFamily="34" charset="0"/>
              <a:buChar char="•"/>
            </a:pPr>
            <a:r>
              <a:rPr lang="hu-HU" sz="1400">
                <a:solidFill>
                  <a:schemeClr val="tx2"/>
                </a:solidFill>
                <a:hlinkClick r:id="rId5"/>
              </a:rPr>
              <a:t>2009/104/EK irányelv (a használt munkaeszközökről szóló irányelv).</a:t>
            </a:r>
          </a:p>
          <a:p>
            <a:pPr marL="742950" lvl="1" indent="-285750">
              <a:buFont typeface="Arial" panose="020B0604020202020204" pitchFamily="34" charset="0"/>
              <a:buChar char="•"/>
            </a:pPr>
            <a:r>
              <a:rPr lang="hu-HU" sz="1400">
                <a:solidFill>
                  <a:schemeClr val="tx2"/>
                </a:solidFill>
                <a:hlinkClick r:id="rId6"/>
              </a:rPr>
              <a:t>2006/42/EK irányelv – A gépekről szóló új irányelv</a:t>
            </a:r>
          </a:p>
          <a:p>
            <a:pPr marL="742950" lvl="1" indent="-285750">
              <a:buFont typeface="Arial" panose="020B0604020202020204" pitchFamily="34" charset="0"/>
              <a:buChar char="•"/>
            </a:pPr>
            <a:r>
              <a:rPr lang="hu-HU" sz="1400">
                <a:solidFill>
                  <a:schemeClr val="tx2"/>
                </a:solidFill>
                <a:hlinkClick r:id="rId7"/>
              </a:rPr>
              <a:t>89/654/EGK irányelv – Munkahelyi követelmények</a:t>
            </a:r>
          </a:p>
          <a:p>
            <a:pPr marL="742950" lvl="1" indent="-285750">
              <a:buFont typeface="Arial" panose="020B0604020202020204" pitchFamily="34" charset="0"/>
              <a:buChar char="•"/>
            </a:pPr>
            <a:r>
              <a:rPr lang="hu-HU" sz="1400">
                <a:solidFill>
                  <a:schemeClr val="tx2"/>
                </a:solidFill>
                <a:hlinkClick r:id="rId6"/>
              </a:rPr>
              <a:t>2003/88/EK irányelv – Munkaidő</a:t>
            </a:r>
          </a:p>
          <a:p>
            <a:pPr marL="742950" lvl="1" indent="-285750">
              <a:buFont typeface="Arial" panose="020B0604020202020204" pitchFamily="34" charset="0"/>
              <a:buChar char="•"/>
            </a:pPr>
            <a:r>
              <a:rPr lang="hu-HU" sz="1400">
                <a:solidFill>
                  <a:schemeClr val="tx2"/>
                </a:solidFill>
                <a:hlinkClick r:id="rId7"/>
              </a:rPr>
              <a:t>2002/14/EK irányelv – A </a:t>
            </a:r>
            <a:r>
              <a:rPr lang="hu-HU" sz="1400" baseline="0">
                <a:solidFill>
                  <a:schemeClr val="tx2"/>
                </a:solidFill>
                <a:hlinkClick r:id="rId7"/>
              </a:rPr>
              <a:t>munkavállalók</a:t>
            </a:r>
            <a:r>
              <a:rPr lang="hu-HU" sz="1400">
                <a:solidFill>
                  <a:schemeClr val="tx2"/>
                </a:solidFill>
                <a:hlinkClick r:id="rId7"/>
              </a:rPr>
              <a:t> tájékoztatása és a velük folytatott konzultáció</a:t>
            </a:r>
          </a:p>
          <a:p>
            <a:pPr marL="457200" lvl="1" indent="0">
              <a:buNone/>
            </a:pPr>
            <a:endParaRPr lang="en-GB" sz="1400" dirty="0">
              <a:solidFill>
                <a:schemeClr val="tx2"/>
              </a:solidFill>
            </a:endParaRPr>
          </a:p>
          <a:p>
            <a:r>
              <a:rPr lang="hu-HU"/>
              <a:t>A munkahelyi biztonságról és egészségvédelemről szóló jogszabályok teljes áttekintése elérhető az EU-OSHA honlapján (</a:t>
            </a:r>
            <a:r>
              <a:rPr lang="hu-HU">
                <a:hlinkClick r:id="rId8"/>
              </a:rPr>
              <a:t>https://osha.europa.eu/hu/safety-and-health-legislation</a:t>
            </a:r>
            <a:r>
              <a:rPr lang="hu-HU"/>
              <a:t>).</a:t>
            </a:r>
          </a:p>
          <a:p>
            <a:endParaRPr lang="en-US" dirty="0"/>
          </a:p>
          <a:p>
            <a:pPr marL="0" indent="0">
              <a:buNone/>
            </a:pPr>
            <a:r>
              <a:rPr lang="hu-HU" b="1"/>
              <a:t>Infografikák</a:t>
            </a:r>
          </a:p>
          <a:p>
            <a:pPr algn="just"/>
            <a:r>
              <a:rPr lang="hu-HU"/>
              <a:t>A digitális korban az infografikák hasznos eszközök lehetnek. Még a bonyolult adatokat is egyértelműen, tömören és megjegyezhető módon ábrázolják, emellett online is megoszthatók.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hu-HU"/>
              <a:t>Forrás: EU-OSHA: OSH Pulse felmérés – Munkahelyi biztonság és egészségvédelem a világjárványt követően, 2022 (</a:t>
            </a:r>
            <a:r>
              <a:rPr lang="hu-HU">
                <a:hlinkClick r:id="rId3"/>
              </a:rPr>
              <a:t>https://osha.europa.eu/en/facts-and-figures/osh-pulse-occupational-safety-and-health-post-pandemic-workplaces</a:t>
            </a:r>
            <a:r>
              <a:rPr lang="hu-HU"/>
              <a:t>).</a:t>
            </a:r>
          </a:p>
          <a:p>
            <a:pPr>
              <a:defRPr/>
            </a:pPr>
            <a:endParaRPr lang="it-IT" dirty="0"/>
          </a:p>
          <a:p>
            <a:pPr marL="0" marR="0" indent="0" algn="l" defTabSz="914400">
              <a:lnSpc>
                <a:spcPct val="100000"/>
              </a:lnSpc>
              <a:spcBef>
                <a:spcPts val="0"/>
              </a:spcBef>
              <a:spcAft>
                <a:spcPts val="0"/>
              </a:spcAft>
              <a:buClrTx/>
              <a:buSzTx/>
              <a:buFontTx/>
              <a:buNone/>
              <a:tabLst/>
              <a:defRPr/>
            </a:pPr>
            <a:r>
              <a:rPr lang="hu-HU"/>
              <a:t>Forrás: </a:t>
            </a:r>
            <a:r>
              <a:rPr lang="hu-HU" sz="1200">
                <a:solidFill>
                  <a:schemeClr val="tx1"/>
                </a:solidFill>
                <a:effectLst/>
                <a:latin typeface="+mn-lt"/>
                <a:ea typeface="+mn-ea"/>
                <a:cs typeface="+mn-cs"/>
              </a:rPr>
              <a:t>EU-OSHA, Új és újonnan felmerülő kockázatokról szóló harmadik európai vállalati felmérés (ESENER 3), 2019. Elérhető: </a:t>
            </a:r>
            <a:r>
              <a:rPr lang="hu-HU"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a:t>Európai hét</a:t>
            </a:r>
          </a:p>
          <a:p>
            <a:r>
              <a:rPr lang="hu-HU"/>
              <a:t>A munkahelyi biztonság és egészségvédelem világhírű európai hete minden évben októberben kerül megrendezésre, és a kampánynaptár kiemelt eseménye. Ön is részt vehet számos, az EU-n belül és kívül szervezett figyelemfelkeltő eseményen, például versenyeken, speciális filmvetítési eseményeken, közösségimédia-eseményeken és konferenciákon.</a:t>
            </a:r>
          </a:p>
          <a:p>
            <a:endParaRPr lang="en-GB" dirty="0"/>
          </a:p>
          <a:p>
            <a:r>
              <a:rPr lang="hu-HU" b="1"/>
              <a:t>Kampánypartnerség</a:t>
            </a:r>
          </a:p>
          <a:p>
            <a:r>
              <a:rPr lang="hu-HU"/>
              <a:t>A kampány sikere az EU-OSHA és a legfontosabb érdekelt felek közötti szilárd partnerségektől függ. A munkahelyi biztonság és egészségvédelem iránt elkötelezett páneurópai és nemzetközi szervezetek </a:t>
            </a:r>
            <a:r>
              <a:rPr lang="hu-HU" u="sng"/>
              <a:t>hivatalos kampánypartnerré</a:t>
            </a:r>
            <a:r>
              <a:rPr lang="hu-HU"/>
              <a:t> válhatnak, ami lehetővé teszi számukra a következőket:</a:t>
            </a:r>
          </a:p>
          <a:p>
            <a:pPr marL="742950" lvl="1" indent="-285750">
              <a:buFont typeface="Arial,Sans-Serif"/>
              <a:buChar char="•"/>
            </a:pPr>
            <a:r>
              <a:rPr lang="hu-HU"/>
              <a:t>uniós szintű és a médián keresztül történő támogatás;</a:t>
            </a:r>
          </a:p>
          <a:p>
            <a:pPr marL="742950" lvl="1" indent="-285750">
              <a:buFont typeface="Arial,Sans-Serif"/>
              <a:buChar char="•"/>
            </a:pPr>
            <a:r>
              <a:rPr lang="hu-HU"/>
              <a:t>hálózatépítésre és eszmecserére biztosított lehetőségek;</a:t>
            </a:r>
          </a:p>
          <a:p>
            <a:pPr marL="742950" lvl="1" indent="-285750">
              <a:buFont typeface="Arial,Sans-Serif"/>
              <a:buChar char="•"/>
            </a:pPr>
            <a:r>
              <a:rPr lang="hu-HU"/>
              <a:t>a helyes gyakorlatok megosztása más kampánypartnerekkel;</a:t>
            </a:r>
          </a:p>
          <a:p>
            <a:pPr marL="742950" lvl="1" indent="-285750">
              <a:buFont typeface="Arial,Sans-Serif"/>
              <a:buChar char="•"/>
            </a:pPr>
            <a:r>
              <a:rPr lang="hu-HU"/>
              <a:t>meghívás az EU-OSHA eseményeire;</a:t>
            </a:r>
          </a:p>
          <a:p>
            <a:pPr marL="742950" lvl="1" indent="-285750">
              <a:buFont typeface="Arial,Sans-Serif"/>
              <a:buChar char="•"/>
            </a:pPr>
            <a:r>
              <a:rPr lang="hu-HU"/>
              <a:t>üdvözlő csomag;</a:t>
            </a:r>
          </a:p>
          <a:p>
            <a:pPr marL="742950" lvl="1" indent="-285750">
              <a:buFont typeface="Arial,Sans-Serif"/>
              <a:buChar char="•"/>
            </a:pPr>
            <a:r>
              <a:rPr lang="hu-HU"/>
              <a:t>partnerségi bizonyítvány.</a:t>
            </a:r>
          </a:p>
          <a:p>
            <a:pPr lvl="1"/>
            <a:endParaRPr lang="en-GB" dirty="0"/>
          </a:p>
          <a:p>
            <a:r>
              <a:rPr lang="hu-HU" b="1"/>
              <a:t>Helyes Gyakorlat Díjak</a:t>
            </a:r>
          </a:p>
          <a:p>
            <a:r>
              <a:rPr lang="hu-HU"/>
              <a:t>A kampány részeként a Helyes Gyakorlat Díjak innovatív megközelítéseket mutatnak be a munkahelyi egészségvédelem és biztonság kezelésére, és elismerik a munkahelyi biztonsággal és egészségvédelemmel és a digitalizációval kapcsolatos kockázatok kezelésére irányuló sikeres és fenntartható kezdeményezéseket. Felkérik az uniós tagállamok, a tagjelölt országok, a potenciális tagjelölt országok és az Európai Szabadkereskedelmi Társulás (EFTA) országainak szervezeteit, hogy nyújtsanak be pályázatokat a munkahelyi biztonság és egészségvédelem kezelése és a munkahelyi digitalizáció témakörében. A nyerteseket a díjátadó ünnepségen hirdetik ki.</a:t>
            </a:r>
          </a:p>
          <a:p>
            <a:endParaRPr lang="en-GB" dirty="0"/>
          </a:p>
          <a:p>
            <a:r>
              <a:rPr lang="hu-HU" b="1"/>
              <a:t>Kampányeszköztár </a:t>
            </a:r>
          </a:p>
          <a:p>
            <a:r>
              <a:rPr lang="hu-HU"/>
              <a:t>Hozzáférhet a kampány eszköztárához, hogy megkezdhesse saját kampányát, amellyel felhívja a figyelmet a digitalizációnak a munkahelyi biztonságra és egészségvédelemre gyakorolt hatásaira. A kampányeszköztár részletes útmutatással szolgál a kampány előkészítésének és lebonyolításának folyamatáról, valamint az Ön rendelkezésére álló erőforrások maximális kiaknázásának módjáról.</a:t>
            </a:r>
          </a:p>
          <a:p>
            <a:endParaRPr lang="en-GB" dirty="0"/>
          </a:p>
          <a:p>
            <a:r>
              <a:rPr lang="hu-HU" b="1"/>
              <a:t>Kampányanyagok</a:t>
            </a:r>
          </a:p>
          <a:p>
            <a:r>
              <a:rPr lang="hu-HU"/>
              <a:t>Minden, ami a „Biztonságos és egészséges munkavégzés a digitális korban” kampány népszerűsítéséhez és a kampányhoz való hozzájáruláshoz szükséges, elérhető a kampányanyagok között. Különféle segédanyagok ingyenesen letölthetők, többek között a kampányútmutató, a promóciós prospektus és plakát, valamint a „Helyes Gyakorlat Díjak” szórólapja.</a:t>
            </a:r>
          </a:p>
          <a:p>
            <a:endParaRPr lang="en-GB" dirty="0"/>
          </a:p>
          <a:p>
            <a:r>
              <a:rPr lang="hu-HU" b="1"/>
              <a:t>Közösségimédia-eszköztár</a:t>
            </a:r>
          </a:p>
          <a:p>
            <a:r>
              <a:rPr lang="hu-HU"/>
              <a:t>Használja a közösségimédia-eszköztárat, a közösségi média résztvevői számára előkészített anyagok gyűjteményét. Kezdje az előre elkészített üzenetek és a hozzájuk tartozó képi anyagok és videók kiválasztásával.</a:t>
            </a:r>
          </a:p>
          <a:p>
            <a:endParaRPr lang="en-GB" dirty="0"/>
          </a:p>
          <a:p>
            <a:r>
              <a:rPr lang="hu-HU" b="1"/>
              <a:t>Események</a:t>
            </a:r>
          </a:p>
          <a:p>
            <a:r>
              <a:rPr lang="hu-HU"/>
              <a:t>Megtekintheti a „Biztonságos és egészséges munkavégzés a digitális korban” kampány közelgő eseményeit. Az eseményekre országok és dátumok alapján lehet rákeresni, és mindegyik esemény hozzáadható az Ön saját naptárához, hogy biztosan ne maradjon le róluk.</a:t>
            </a:r>
          </a:p>
          <a:p>
            <a:endParaRPr lang="en-GB" dirty="0"/>
          </a:p>
          <a:p>
            <a:r>
              <a:rPr lang="hu-HU" b="1"/>
              <a:t>Részvételi igazolás </a:t>
            </a:r>
          </a:p>
          <a:p>
            <a:r>
              <a:rPr lang="hu-HU"/>
              <a:t>Az „Egészséges munkahelyek” kampányt támogató események és tevékenységek szervezéséért vagy saját kampányának lebonyolításáért részvételi igazolást kap erőfeszítései és hozzájárulása elismeréseként.</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 European Agency for Safety and Health at Work, 2023</a:t>
            </a:r>
          </a:p>
          <a:p>
            <a:r>
              <a:rPr lang="hu-HU"/>
              <a:t>Sokszorosítása a forrás feltüntetése mellett engedélyezett.</a:t>
            </a:r>
          </a:p>
          <a:p>
            <a:r>
              <a:rPr lang="hu-HU"/>
              <a:t>Bármelyik fénykép vagy egyéb anyag felhasználása vagy sokszorosítása esetén, amelynek szerzői joga nem az EU-OSHA-t illeti meg, közvetlenül a szerzői jog jogosultjához kell fordulni engedélyért.</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Forrás: EU-OSHA: OSH állapotfelmérés – Munkahelyi biztonság és egészségvédelem a világjárványt követően, 2022 (</a:t>
            </a:r>
            <a:r>
              <a:rPr lang="hu-HU">
                <a:hlinkClick r:id="rId3"/>
              </a:rPr>
              <a:t>https://osha.europa.eu/en/facts-and-figures/osh-pulse-occupational-safety-and-health-post-pandemic-workplaces</a:t>
            </a:r>
            <a:r>
              <a:rPr lang="hu-HU"/>
              <a:t>).</a:t>
            </a:r>
          </a:p>
          <a:p>
            <a:endParaRPr lang="en-GB" dirty="0"/>
          </a:p>
          <a:p>
            <a:r>
              <a:rPr lang="hu-HU"/>
              <a:t>Az EU-OSHA megbízásából készült „Eurobarométer gyorsfelmérés – OSH Pulse” célja, hogy betekintést nyújtson a munkahelyek biztonságának és egészségvédelmének a világjárványt követően érzékelhető állapotába.</a:t>
            </a:r>
          </a:p>
          <a:p>
            <a:r>
              <a:rPr lang="hu-HU"/>
              <a:t>A reprezentatív minta több mint 27 ezer dolgozóval végzett interjúkat tartalmaz, amelyekre 2022 április–májusában került sor az EU-tagállamokban, valamint Izlandon és Norvégiában. A résztvevőket az őket érő mentális és fizikai stresszről és a munkahelyükön alkalmazott munkahelyi biztonsági és egészségvédelmi rendelkezések fontosságáról kérdezték.</a:t>
            </a:r>
          </a:p>
          <a:p>
            <a:r>
              <a:rPr lang="hu-HU"/>
              <a:t>A felmérés során a digitális technológiák munkával összefüggő használatáról és a munkavállalók jóllétére gyakorolt hatásaikról is tettek fel kérdéseket.</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hu-HU"/>
              <a:t>Forrás: EU-OSHA: OSH állapotfelmérés – Munkahelyi biztonság és egészségvédelem a világjárványt követően, 2022 (</a:t>
            </a:r>
            <a:r>
              <a:rPr lang="hu-HU">
                <a:hlinkClick r:id="rId3"/>
              </a:rPr>
              <a:t>https://osha.europa.eu/en/facts-and-figures/osh-pulse-occupational-safety-and-health-post-pandemic-workplaces</a:t>
            </a:r>
            <a:r>
              <a:rPr lang="hu-HU"/>
              <a:t>).</a:t>
            </a:r>
          </a:p>
          <a:p>
            <a:pPr>
              <a:defRPr/>
            </a:pPr>
            <a:endParaRPr lang="en-GB" dirty="0"/>
          </a:p>
          <a:p>
            <a:pPr>
              <a:defRPr/>
            </a:pPr>
            <a:r>
              <a:rPr lang="hu-HU"/>
              <a:t>Az EU-OSHA megbízásából készült „Eurobarométer gyorsfelmérés – OSH állapotjelentés” célja, hogy betekintést nyújtson a munkahelyek biztonságának és egészségvédelmének a világjárványt követően érzékelhető állapotába.</a:t>
            </a:r>
          </a:p>
          <a:p>
            <a:pPr>
              <a:defRPr/>
            </a:pPr>
            <a:r>
              <a:rPr lang="hu-HU"/>
              <a:t>A reprezentatív minta több mint 27 ezer dolgozóval végzett interjúkat tartalmaz, amelyekre 2022 április–májusában került sor az EU-tagállamokban, valamint Izlandon és Norvégiában. A résztvevőket az őket érő mentális és fizikai stresszről és a munkahelyükön meglévő munkahelyi biztonsági és egészségvédelmi rendelkezések fontosságáról kérdezték.</a:t>
            </a:r>
          </a:p>
          <a:p>
            <a:pPr>
              <a:defRPr/>
            </a:pPr>
            <a:r>
              <a:rPr lang="hu-HU"/>
              <a:t>A felmérés során a digitális technológiák munkával összefüggő használatáról és a munkavállalók jóllétére gyakorolt hatásaikról is tettek fel kérdéseket.</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hu-HU"/>
              <a:t>Forrás: EU-OSHA: OSH állapotfelmérés – Munkahelyi biztonság és egészségvédelem a világjárványt követően, 2022 (</a:t>
            </a:r>
            <a:r>
              <a:rPr lang="hu-HU">
                <a:hlinkClick r:id="rId3"/>
              </a:rPr>
              <a:t>https://osha.europa.eu/en/facts-and-figures/osh-pulse-occupational-safety-and-health-post-pandemic-workplaces</a:t>
            </a:r>
            <a:r>
              <a:rPr lang="hu-HU"/>
              <a:t>).</a:t>
            </a:r>
          </a:p>
          <a:p>
            <a:pPr>
              <a:defRPr/>
            </a:pPr>
            <a:endParaRPr lang="it-IT" dirty="0"/>
          </a:p>
          <a:p>
            <a:pPr marL="0" marR="0" indent="0" algn="l" defTabSz="914400">
              <a:lnSpc>
                <a:spcPct val="100000"/>
              </a:lnSpc>
              <a:spcBef>
                <a:spcPts val="0"/>
              </a:spcBef>
              <a:spcAft>
                <a:spcPts val="0"/>
              </a:spcAft>
              <a:buClrTx/>
              <a:buSzTx/>
              <a:buFontTx/>
              <a:buNone/>
              <a:tabLst/>
              <a:defRPr/>
            </a:pPr>
            <a:r>
              <a:rPr lang="hu-HU"/>
              <a:t>Forrás: </a:t>
            </a:r>
            <a:r>
              <a:rPr lang="hu-HU" sz="1200">
                <a:solidFill>
                  <a:schemeClr val="tx1"/>
                </a:solidFill>
                <a:effectLst/>
                <a:latin typeface="+mn-lt"/>
                <a:ea typeface="+mn-ea"/>
                <a:cs typeface="+mn-cs"/>
              </a:rPr>
              <a:t>EU-OSHA, Új és újonnan felmerülő kockázatokról szóló harmadik európai vállalati felmérés (ESENER 3), 2019. Elérhető: </a:t>
            </a:r>
            <a:r>
              <a:rPr lang="hu-HU"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a:t>Forrás: </a:t>
            </a:r>
            <a:r>
              <a:rPr lang="hu-HU" sz="1200">
                <a:solidFill>
                  <a:schemeClr val="tx1"/>
                </a:solidFill>
                <a:effectLst/>
                <a:latin typeface="+mn-lt"/>
                <a:ea typeface="+mn-ea"/>
                <a:cs typeface="+mn-cs"/>
              </a:rPr>
              <a:t>EU-OSHA, Új és újonnan felmerülő kockázatokról szóló harmadik európai vállalati felmérés (ESENER 3), 2019. Elérhető a következő címen: </a:t>
            </a:r>
            <a:r>
              <a:rPr lang="hu-HU" sz="1200" u="sng">
                <a:solidFill>
                  <a:schemeClr val="tx1"/>
                </a:solidFill>
                <a:effectLst/>
                <a:latin typeface="+mn-lt"/>
                <a:ea typeface="+mn-ea"/>
                <a:cs typeface="+mn-cs"/>
                <a:hlinkClick r:id="rId3"/>
              </a:rPr>
              <a:t>https://osha.europa.eu/hu/publications/third-european-survey-enterprises-new-and-emerging-risks-esener-3/view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hu-HU">
                <a:effectLst/>
              </a:rPr>
              <a:t>Forrás:</a:t>
            </a:r>
            <a:r>
              <a:rPr lang="hu-HU"/>
              <a:t> EU-OSHA, Új és újonnan felmerülő kockázatokról szóló harmadik európai vállalati felmérés (ESENER 3), 2019. Elérhető: </a:t>
            </a:r>
            <a:r>
              <a:rPr lang="hu-HU" u="sng"/>
              <a:t>https://osha.europa.eu/en/publications/home-based-teleworking-and-preventive-occupational-safety-and-health-measures-european-workplaces-evidence-esener-3</a:t>
            </a:r>
          </a:p>
          <a:p>
            <a:endParaRPr lang="en-US" dirty="0"/>
          </a:p>
          <a:p>
            <a:r>
              <a:rPr lang="hu-HU">
                <a:latin typeface="Arial"/>
                <a:ea typeface="SimSun"/>
                <a:cs typeface="Arial"/>
              </a:rPr>
              <a:t>Súlyozott</a:t>
            </a:r>
            <a:r>
              <a:rPr lang="hu-HU" sz="1200">
                <a:effectLst/>
                <a:latin typeface="Arial"/>
                <a:ea typeface="SimSun"/>
                <a:cs typeface="Arial"/>
              </a:rPr>
              <a:t> adatok (súlyozás: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i="1">
                <a:solidFill>
                  <a:schemeClr val="tx1"/>
                </a:solidFill>
                <a:effectLst/>
                <a:latin typeface="+mn-lt"/>
                <a:ea typeface="+mn-ea"/>
                <a:cs typeface="+mn-cs"/>
              </a:rPr>
              <a:t>A „Biztonságos és egészséges munkavégzés a digitális korban” kampány öt kiemelt területre tagolódik, amelyeket a kampány teljes időtartama alatt külön kommunikációs és promóciós csomagok támogatnak. Mindegyik terület a munkahelyi egészségvédelem és biztonság és a digitalizáció egy konkrét témájával foglalkozik. A kampány lendületének fenntartása érdekében három- vagy négyhavonta különféle anyagokat, többek között jelentéseket, tájékoztató adatlapokat, infografikákat és esettanulmányokat adunk 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i="1">
                <a:solidFill>
                  <a:schemeClr val="tx1"/>
                </a:solidFill>
                <a:effectLst/>
                <a:latin typeface="+mn-lt"/>
                <a:ea typeface="+mn-ea"/>
                <a:cs typeface="+mn-cs"/>
              </a:rPr>
              <a:t>A 2023–2025-ös kampány másik prioritása a digitalizáció által a munkaerő sokszínűségére és a kiszolgáltatott munkavállalók csoportjaira gyakorolt hatás, valamint a társadalmi nemi dimenzió figyelembevétele. Emellett középpontba kerülnek a rugalmas munkafeltételek mellett foglalkoztatott, a munkáltató telephelyén kívül dolgozó, az ügyfelekkel kapcsolatban álló vagy őket meglátogató, illetve decentralizált helyiségekben dolgozó alkalmazottak (pl. távmunkások, platform-munkavállalók) is.</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a:t>Digitális</a:t>
            </a:r>
            <a:r>
              <a:rPr lang="hu-HU" sz="1400" b="1" baseline="0"/>
              <a:t> platformalapú munkavégzés: </a:t>
            </a:r>
            <a:r>
              <a:rPr lang="hu-HU" sz="1400">
                <a:solidFill>
                  <a:schemeClr val="tx1"/>
                </a:solidFill>
                <a:effectLst/>
                <a:latin typeface="+mn-lt"/>
                <a:ea typeface="+mn-ea"/>
                <a:cs typeface="+mn-cs"/>
              </a:rPr>
              <a:t>olyan fizetett munka, amely egy online platformon, azon keresztül vagy annak közvetítésével valósul meg</a:t>
            </a:r>
          </a:p>
          <a:p>
            <a:endParaRPr lang="en-US" sz="1400" b="1"/>
          </a:p>
          <a:p>
            <a:r>
              <a:rPr lang="hu-HU" sz="1400" b="1" baseline="0"/>
              <a:t>A feladatok automatizálása: </a:t>
            </a:r>
            <a:r>
              <a:rPr lang="hu-HU" sz="1400">
                <a:solidFill>
                  <a:schemeClr val="tx1"/>
                </a:solidFill>
                <a:effectLst/>
                <a:latin typeface="+mn-lt"/>
                <a:ea typeface="+mn-ea"/>
                <a:cs typeface="+mn-cs"/>
              </a:rPr>
              <a:t>Olyan megtestesült (robotika) vagy nem megtestesült (intelligens alkalmazások) mesterségesintelligencia-alapú rendszerek, amelyek bizonyos fokú autonómiával képesek fizikai vagy kognitív feladatok elvégzésére és meghatározott célok elérésére</a:t>
            </a:r>
          </a:p>
          <a:p>
            <a:endParaRPr lang="en-US" sz="1400" b="1"/>
          </a:p>
          <a:p>
            <a:r>
              <a:rPr lang="hu-HU" sz="1400" b="1"/>
              <a:t>Távmunka és hibrid munkavégzés: </a:t>
            </a:r>
            <a:r>
              <a:rPr lang="hu-HU" sz="1400">
                <a:solidFill>
                  <a:schemeClr val="tx1"/>
                </a:solidFill>
                <a:effectLst/>
                <a:latin typeface="+mn-lt"/>
                <a:ea typeface="+mn-ea"/>
                <a:cs typeface="+mn-cs"/>
              </a:rPr>
              <a:t>minden olyan munkavégzési forma, amely digitális technológiák (például személyi számítógép, okostelefon, laptop, szoftvercsomagok, internet) felhasználásával otthonról vagy általánosabban a munkáltató telephelyétől vagy egy meghatározott helytől távol végezhető munka. </a:t>
            </a:r>
          </a:p>
          <a:p>
            <a:endParaRPr lang="en-US" sz="1400"/>
          </a:p>
          <a:p>
            <a:r>
              <a:rPr lang="hu-HU" sz="1400" b="1" baseline="0"/>
              <a:t>A munkavállalók mesterséges intelligencia alapú irányítása: </a:t>
            </a:r>
            <a:r>
              <a:rPr lang="hu-HU" sz="1400">
                <a:solidFill>
                  <a:schemeClr val="tx1"/>
                </a:solidFill>
                <a:effectLst/>
                <a:latin typeface="+mn-lt"/>
                <a:ea typeface="+mn-ea"/>
                <a:cs typeface="+mn-cs"/>
              </a:rPr>
              <a:t>olyan irányítási rendszerek és eszközök segítségével, amelyek különböző forrásokból valós idejű adatokat gyűjtenek a munkavállalók magatartásáról azzal a céllal, hogy információkat szolgáltassanak a vezetők számára és támogassák az algoritmusokon vagy a mesterséges intelligencia fejlettebb formáin alapuló automatizált vagy félig automatizált döntéseket</a:t>
            </a:r>
          </a:p>
          <a:p>
            <a:endParaRPr lang="en-GB" sz="1400" b="1" noProof="0"/>
          </a:p>
          <a:p>
            <a:r>
              <a:rPr lang="hu-HU" sz="1400" b="1"/>
              <a:t>Intelligens digitális rendszerek: </a:t>
            </a:r>
            <a:r>
              <a:rPr lang="hu-HU" sz="1400">
                <a:solidFill>
                  <a:schemeClr val="tx1"/>
                </a:solidFill>
                <a:effectLst/>
                <a:latin typeface="+mn-lt"/>
                <a:ea typeface="+mn-ea"/>
                <a:cs typeface="+mn-cs"/>
              </a:rPr>
              <a:t>mesterséges intelligenciát alkalmazó intelligens alkalmazások, hordozható berendezések, nagy sebességű vezeték nélküli hálózatok, szenzortechnológiákkal kombinálva (pl.</a:t>
            </a:r>
            <a:r>
              <a:rPr lang="hu-HU" sz="1400" baseline="0">
                <a:solidFill>
                  <a:schemeClr val="tx1"/>
                </a:solidFill>
                <a:effectLst/>
                <a:latin typeface="+mn-lt"/>
                <a:ea typeface="+mn-ea"/>
                <a:cs typeface="+mn-cs"/>
              </a:rPr>
              <a:t> viselhető eszközök)</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hu-HU" sz="675" dirty="0"/>
              <a:t>A munkahelyi biztonság és egészségvédelem mindenkit érint. Jó Önnek. Jó a vállalkozásoknak.</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7" y="4405769"/>
            <a:ext cx="407957" cy="268625"/>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20B1F5A-EFAF-4A52-BE72-F189F38D5C2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061" y="4359237"/>
            <a:ext cx="1235499" cy="315919"/>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9A4B45A6-A97A-4686-9166-464EA3FFA5D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61226" y="4141932"/>
            <a:ext cx="723595" cy="527674"/>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hu-HU" sz="675"/>
              <a:t>A munkahelyi biztonság és egészségvédelem mindenkit érint. Jó Önnek. Jó a vállalkozásoknak.</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hu-HU">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hu-HU">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hu-HU">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hu-HU">
                <a:solidFill>
                  <a:schemeClr val="tx2"/>
                </a:solidFill>
                <a:ea typeface="+mj-ea"/>
                <a:cs typeface="Trebuchet MS"/>
              </a:rPr>
              <a:t>Európai Munkahelyi Biztonsági és Egészségvédelmi Ügynökség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hu-HU">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hu-HU" sz="2400" b="1">
                <a:solidFill>
                  <a:schemeClr val="tx2"/>
                </a:solidFill>
                <a:ea typeface="+mj-ea"/>
              </a:rPr>
              <a:t>KÖSZÖNJÜK!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hu-HU"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A blue text on a black background&#10;&#10;Description automatically generated">
            <a:extLst>
              <a:ext uri="{FF2B5EF4-FFF2-40B4-BE49-F238E27FC236}">
                <a16:creationId xmlns:a16="http://schemas.microsoft.com/office/drawing/2014/main" id="{E5ADD34A-282E-406C-AE39-73CC67AE199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2061" y="4701891"/>
            <a:ext cx="1235499" cy="315919"/>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4431206F-0BCB-4EE9-98DA-692E313F219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57893" y="4546363"/>
            <a:ext cx="652669" cy="475952"/>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hu/about-topic/priority-area/smart-digital-systems" TargetMode="External"/><Relationship Id="rId7" Type="http://schemas.openxmlformats.org/officeDocument/2006/relationships/hyperlink" Target="https://healthy-workplaces.osha.europa.eu/hu/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hu/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hu/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hu/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hu/campaign-partners/enterprise-europe-network" TargetMode="External"/><Relationship Id="rId13" Type="http://schemas.openxmlformats.org/officeDocument/2006/relationships/hyperlink" Target="https://europa.eu/european-union/about-eu/institutions-bodies_en" TargetMode="External"/><Relationship Id="rId1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hyperlink" Target="https://eur-lex.europa.eu/summary/glossary/social_partners.html" TargetMode="External"/><Relationship Id="rId12" Type="http://schemas.openxmlformats.org/officeDocument/2006/relationships/hyperlink" Target="https://european-union.europa.eu/institutions-law-budget/institutions-and-bodies/search-all-eu-institutions-and-bodies_hu" TargetMode="External"/><Relationship Id="rId17" Type="http://schemas.openxmlformats.org/officeDocument/2006/relationships/hyperlink" Target="https://europa.eu/european-union/about-eu/agencies/decentralised-agencies_en" TargetMode="External"/><Relationship Id="rId2" Type="http://schemas.openxmlformats.org/officeDocument/2006/relationships/notesSlide" Target="../notesSlides/notesSlide18.xml"/><Relationship Id="rId16" Type="http://schemas.openxmlformats.org/officeDocument/2006/relationships/hyperlink" Target="https://european-union.europa.eu/institutions-law-budget/institutions-and-bodies/types-institutions-and-bodies_hu" TargetMode="External"/><Relationship Id="rId1" Type="http://schemas.openxmlformats.org/officeDocument/2006/relationships/slideLayout" Target="../slideLayouts/slideLayout2.xml"/><Relationship Id="rId6" Type="http://schemas.openxmlformats.org/officeDocument/2006/relationships/hyperlink" Target="https://eur-lex.europa.eu/legal-content/HU/TXT/?uri=LEGISSUM%3Asocial_partners" TargetMode="External"/><Relationship Id="rId11" Type="http://schemas.openxmlformats.org/officeDocument/2006/relationships/hyperlink" Target="https://healthy-workplaces.osha.europa.eu/en/campaign-partners/campaign-media-partners"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healthy-workplaces.osha.europa.eu/en/campaign-partners/national-focal-points" TargetMode="External"/><Relationship Id="rId10" Type="http://schemas.openxmlformats.org/officeDocument/2006/relationships/hyperlink" Target="https://healthy-workplaces.osha.europa.eu/hu/campaign-partners/campaign-media-partners" TargetMode="External"/><Relationship Id="rId19" Type="http://schemas.openxmlformats.org/officeDocument/2006/relationships/hyperlink" Target="https://osha.europa.eu/hu/themes/mainstreaming-osh-education/oshvet-project-osh-vocational-education-and-training" TargetMode="External"/><Relationship Id="rId4" Type="http://schemas.openxmlformats.org/officeDocument/2006/relationships/hyperlink" Target="https://healthy-workplaces.osha.europa.eu/hu/campaign-partners/official-campaign-partners" TargetMode="External"/><Relationship Id="rId9" Type="http://schemas.openxmlformats.org/officeDocument/2006/relationships/hyperlink" Target="https://healthy-workplaces.osha.europa.eu/en/campaign-partners/enterprise-europe-network" TargetMode="External"/><Relationship Id="rId14" Type="http://schemas.openxmlformats.org/officeDocument/2006/relationships/hyperlink" Target="https://healthy-workplaces.osha.europa.eu/hu/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hu/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hu/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hu/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hu/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hu/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hu/tools-and-publications/campaign-materials" TargetMode="External"/><Relationship Id="rId15" Type="http://schemas.openxmlformats.org/officeDocument/2006/relationships/hyperlink" Target="https://healthy-workplaces.osha.europa.eu/hu/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hu/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hu/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hu/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hu/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hu/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hu/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hu/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hu/get-involved/become-campaign-partner" TargetMode="External"/><Relationship Id="rId15" Type="http://schemas.openxmlformats.org/officeDocument/2006/relationships/hyperlink" Target="https://healthy-workplaces.osha.europa.eu/hu/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hu/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hu/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hu/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hu"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8450160" cy="615553"/>
          </a:xfrm>
        </p:spPr>
        <p:txBody>
          <a:bodyPr wrap="square">
            <a:spAutoFit/>
          </a:bodyPr>
          <a:lstStyle/>
          <a:p>
            <a:r>
              <a:rPr lang="hu-HU" sz="2000" dirty="0"/>
              <a:t>A 2023-2025. évi „Egészséges munkahelyek” kampány</a:t>
            </a:r>
            <a:br>
              <a:rPr lang="hu-HU" sz="2000" dirty="0"/>
            </a:br>
            <a:r>
              <a:rPr lang="hu-HU" sz="2000" dirty="0"/>
              <a:t>Munkavédelem a digitalizált világban</a:t>
            </a: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hu-HU"/>
              <a:t>A hatékony megelőzés biztosítása a munka digitális világában</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750" y="876480"/>
            <a:ext cx="7560643" cy="2652521"/>
          </a:xfrm>
        </p:spPr>
        <p:txBody>
          <a:bodyPr lIns="0" tIns="0" rIns="0" bIns="0">
            <a:spAutoFit/>
          </a:bodyPr>
          <a:lstStyle/>
          <a:p>
            <a:pPr marR="0" lvl="0">
              <a:lnSpc>
                <a:spcPct val="115000"/>
              </a:lnSpc>
              <a:spcBef>
                <a:spcPts val="0"/>
              </a:spcBef>
              <a:spcAft>
                <a:spcPts val="200"/>
              </a:spcAft>
              <a:tabLst>
                <a:tab pos="457200" algn="l"/>
              </a:tabLst>
            </a:pPr>
            <a:r>
              <a:rPr lang="hu-HU" sz="1600" dirty="0">
                <a:solidFill>
                  <a:srgbClr val="003399"/>
                </a:solidFill>
              </a:rPr>
              <a:t>A kampány célja:</a:t>
            </a:r>
          </a:p>
          <a:p>
            <a:pPr marL="342900" indent="-342900">
              <a:lnSpc>
                <a:spcPct val="115000"/>
              </a:lnSpc>
              <a:spcBef>
                <a:spcPts val="0"/>
              </a:spcBef>
              <a:spcAft>
                <a:spcPts val="200"/>
              </a:spcAft>
              <a:buFont typeface="Symbol" panose="05050102010706020507" pitchFamily="18" charset="2"/>
              <a:buChar char=""/>
              <a:tabLst>
                <a:tab pos="457200" algn="l"/>
              </a:tabLst>
            </a:pPr>
            <a:r>
              <a:rPr lang="hu-HU" sz="1600" dirty="0">
                <a:solidFill>
                  <a:schemeClr val="accent1"/>
                </a:solidFill>
                <a:latin typeface="Arial" panose="020B0604020202020204" pitchFamily="34" charset="0"/>
                <a:ea typeface="Arial" panose="020B0604020202020204" pitchFamily="34" charset="0"/>
                <a:cs typeface="Arial" panose="020B0604020202020204" pitchFamily="34" charset="0"/>
              </a:rPr>
              <a:t>a digitális technológiák biztonságos és termelékeny használatával kapcsolatos ismeretek bővítése valamennyi ágazatban;</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hu-HU" sz="1600" dirty="0">
                <a:solidFill>
                  <a:schemeClr val="accent1"/>
                </a:solidFill>
                <a:latin typeface="Arial" panose="020B0604020202020204" pitchFamily="34" charset="0"/>
                <a:ea typeface="Arial" panose="020B0604020202020204" pitchFamily="34" charset="0"/>
                <a:cs typeface="Arial" panose="020B0604020202020204" pitchFamily="34" charset="0"/>
              </a:rPr>
              <a:t>a figyelem felhívása a digitalizációra és annak munkahelyi egészségvédelmi és biztonsági vonatkozásaira</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hu-HU" sz="1600" dirty="0">
                <a:solidFill>
                  <a:schemeClr val="accent1"/>
                </a:solidFill>
                <a:latin typeface="Arial" panose="020B0604020202020204" pitchFamily="34" charset="0"/>
                <a:ea typeface="Arial" panose="020B0604020202020204" pitchFamily="34" charset="0"/>
                <a:cs typeface="Arial" panose="020B0604020202020204" pitchFamily="34" charset="0"/>
              </a:rPr>
              <a:t>tájékoztatás az újonnan felmerülő kockázatokról és lehetőségekről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hu-HU" sz="1600" dirty="0">
                <a:solidFill>
                  <a:schemeClr val="accent1"/>
                </a:solidFill>
                <a:latin typeface="Arial" panose="020B0604020202020204" pitchFamily="34" charset="0"/>
                <a:ea typeface="Arial" panose="020B0604020202020204" pitchFamily="34" charset="0"/>
                <a:cs typeface="Arial" panose="020B0604020202020204" pitchFamily="34" charset="0"/>
              </a:rPr>
              <a:t>a kockázatértékelés előmozdítása, valamint a munka digitális átalakításának egészséges és biztonságos kezelése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hu-HU" sz="1600" dirty="0">
                <a:solidFill>
                  <a:schemeClr val="accent1"/>
                </a:solidFill>
                <a:latin typeface="Arial" panose="020B0604020202020204" pitchFamily="34" charset="0"/>
                <a:ea typeface="Arial" panose="020B0604020202020204" pitchFamily="34" charset="0"/>
                <a:cs typeface="Arial" panose="020B0604020202020204" pitchFamily="34" charset="0"/>
              </a:rPr>
              <a:t>az információk és a bevált gyakorlatok megosztásának ösztönzése</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a:t>Kampánycélkitűzések</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hu-HU" sz="2400"/>
              <a:t>Kiemelt területek</a:t>
            </a:r>
          </a:p>
        </p:txBody>
      </p:sp>
      <p:sp>
        <p:nvSpPr>
          <p:cNvPr id="4" name="TextBox 3"/>
          <p:cNvSpPr txBox="1"/>
          <p:nvPr/>
        </p:nvSpPr>
        <p:spPr>
          <a:xfrm>
            <a:off x="4691744" y="4233928"/>
            <a:ext cx="1990896" cy="369332"/>
          </a:xfrm>
          <a:prstGeom prst="rect">
            <a:avLst/>
          </a:prstGeom>
          <a:noFill/>
        </p:spPr>
        <p:txBody>
          <a:bodyPr wrap="square" lIns="0" tIns="0" rIns="0" bIns="0" rtlCol="0" anchor="ctr" anchorCtr="0">
            <a:spAutoFit/>
          </a:bodyPr>
          <a:lstStyle/>
          <a:p>
            <a:pPr algn="ctr"/>
            <a:r>
              <a:rPr lang="hu-HU" sz="1200" b="1" dirty="0">
                <a:solidFill>
                  <a:schemeClr val="accent1"/>
                </a:solidFill>
                <a:latin typeface="+mj-lt"/>
                <a:ea typeface="+mj-ea"/>
                <a:cs typeface="Trebuchet MS"/>
                <a:hlinkClick r:id="rId3"/>
              </a:rPr>
              <a:t>Intelligens digitális rendszerek</a:t>
            </a:r>
            <a:endParaRPr lang="hu-HU"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049262"/>
            <a:ext cx="1990896" cy="738664"/>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hu-HU" sz="1200" b="1" dirty="0">
                <a:solidFill>
                  <a:schemeClr val="accent1"/>
                </a:solidFill>
                <a:cs typeface="Trebuchet MS"/>
                <a:hlinkClick r:id="rId5"/>
              </a:rPr>
              <a:t>A munkavállalók irányítása a mesterséges intelligencián keresztül</a:t>
            </a:r>
            <a:endParaRPr lang="hu-HU"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68758"/>
            <a:ext cx="1990896" cy="369332"/>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7"/>
              </a:rPr>
              <a:t>Digitális platformalapú munkavégzés</a:t>
            </a:r>
            <a:endParaRPr lang="hu-HU"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hu-HU" sz="1200" b="1" dirty="0">
                <a:solidFill>
                  <a:schemeClr val="accent1"/>
                </a:solidFill>
                <a:latin typeface="+mj-lt"/>
                <a:ea typeface="+mj-ea"/>
                <a:cs typeface="Trebuchet MS"/>
                <a:hlinkClick r:id="rId9"/>
              </a:rPr>
              <a:t>A feladatok automatizálása</a:t>
            </a:r>
            <a:endParaRPr lang="hu-HU"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639456" y="2368758"/>
            <a:ext cx="2604432" cy="369332"/>
          </a:xfrm>
          <a:prstGeom prst="rect">
            <a:avLst/>
          </a:prstGeom>
          <a:noFill/>
        </p:spPr>
        <p:txBody>
          <a:bodyPr wrap="square" lIns="0" tIns="0" rIns="0" bIns="0" rtlCol="0" anchor="ctr" anchorCtr="0">
            <a:spAutoFit/>
          </a:bodyPr>
          <a:lstStyle/>
          <a:p>
            <a:pPr algn="ctr"/>
            <a:r>
              <a:rPr lang="hu-HU" sz="1200" b="1" dirty="0">
                <a:solidFill>
                  <a:schemeClr val="accent1"/>
                </a:solidFill>
                <a:latin typeface="+mj-lt"/>
                <a:ea typeface="+mj-ea"/>
                <a:cs typeface="Trebuchet MS"/>
                <a:hlinkClick r:id="rId17"/>
              </a:rPr>
              <a:t>Távoli helyről történő munkavégzés és hibrid munkavégzés</a:t>
            </a:r>
            <a:endParaRPr lang="hu-HU"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13939" cy="461665"/>
          </a:xfrm>
        </p:spPr>
        <p:txBody>
          <a:bodyPr wrap="square">
            <a:spAutoFit/>
          </a:bodyPr>
          <a:lstStyle/>
          <a:p>
            <a:r>
              <a:rPr lang="hu-HU" sz="2400" dirty="0">
                <a:solidFill>
                  <a:srgbClr val="003399"/>
                </a:solidFill>
              </a:rPr>
              <a:t>Kiemelt terület – Digitális platformalapú munkavégzés</a:t>
            </a:r>
          </a:p>
        </p:txBody>
      </p:sp>
      <p:sp>
        <p:nvSpPr>
          <p:cNvPr id="4" name="TextBox 3"/>
          <p:cNvSpPr txBox="1"/>
          <p:nvPr/>
        </p:nvSpPr>
        <p:spPr>
          <a:xfrm>
            <a:off x="3617386" y="888493"/>
            <a:ext cx="4392488" cy="1384995"/>
          </a:xfrm>
          <a:prstGeom prst="rect">
            <a:avLst/>
          </a:prstGeom>
          <a:noFill/>
        </p:spPr>
        <p:txBody>
          <a:bodyPr wrap="square" rtlCol="0">
            <a:spAutoFit/>
          </a:bodyPr>
          <a:lstStyle/>
          <a:p>
            <a:pPr lvl="0"/>
            <a:endParaRPr lang="en-US" sz="1400" b="1" dirty="0">
              <a:solidFill>
                <a:srgbClr val="003399"/>
              </a:solidFill>
            </a:endParaRPr>
          </a:p>
          <a:p>
            <a:r>
              <a:rPr lang="hu-HU"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 digitális platformalapú munkavégzés gyakran olyan foglalkozásokban és ágazatokban lévő munkahelyeket érint, amelyek nagy kockázatnak vannak kitéve, és amelyekhez rosszabb munkakörülmények társulnak.”</a:t>
            </a:r>
            <a:r>
              <a:rPr lang="hu-HU" sz="1400" b="1" i="1" dirty="0">
                <a:solidFill>
                  <a:srgbClr val="E64715"/>
                </a:solidFill>
              </a:rPr>
              <a:t> </a:t>
            </a:r>
            <a:r>
              <a:rPr lang="hu-HU"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77218"/>
          </a:xfrm>
          <a:prstGeom prst="rect">
            <a:avLst/>
          </a:prstGeom>
          <a:noFill/>
        </p:spPr>
        <p:txBody>
          <a:bodyPr wrap="square" rtlCol="0">
            <a:spAutoFit/>
          </a:bodyPr>
          <a:lstStyle/>
          <a:p>
            <a:pPr lvl="0"/>
            <a:r>
              <a:rPr lang="hu-HU" sz="1600" b="1" dirty="0">
                <a:solidFill>
                  <a:srgbClr val="003399"/>
                </a:solidFill>
              </a:rPr>
              <a:t>Digitális technológiákkal (beleértve a mobilalkalmazások használatát) működő online eszköz vagy piactér, amely egy vállalkozás tulajdonában van és/vagy amelyet az üzemeltet, és amely megkönnyíti a platform-munkavállaló munkaereje iránti kereslet és kínálat összehangolását.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292701"/>
            <a:ext cx="1800200" cy="646331"/>
          </a:xfrm>
          <a:prstGeom prst="rect">
            <a:avLst/>
          </a:prstGeom>
          <a:noFill/>
        </p:spPr>
        <p:txBody>
          <a:bodyPr wrap="square" rtlCol="0">
            <a:spAutoFit/>
          </a:bodyPr>
          <a:lstStyle/>
          <a:p>
            <a:pPr lvl="0"/>
            <a:r>
              <a:rPr lang="hu-HU" b="1" u="sng" dirty="0">
                <a:solidFill>
                  <a:srgbClr val="ACC700"/>
                </a:solidFill>
              </a:rPr>
              <a:t>FOGALOMMEGHATÁROZÁS</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81579" cy="461665"/>
          </a:xfrm>
        </p:spPr>
        <p:txBody>
          <a:bodyPr wrap="square">
            <a:spAutoFit/>
          </a:bodyPr>
          <a:lstStyle/>
          <a:p>
            <a:r>
              <a:rPr lang="hu-HU" sz="2400" dirty="0">
                <a:solidFill>
                  <a:srgbClr val="003399"/>
                </a:solidFill>
              </a:rPr>
              <a:t>Kiemelt terület – Digitális platformalapú munkavégzés</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hu-HU" b="1">
                <a:solidFill>
                  <a:srgbClr val="ACC700"/>
                </a:solidFill>
              </a:rPr>
              <a:t>LEHETŐSÉGEK </a:t>
            </a:r>
          </a:p>
          <a:p>
            <a:pPr marL="285750" lvl="0" indent="-285750">
              <a:buFont typeface="Arial" panose="020B0604020202020204" pitchFamily="34" charset="0"/>
              <a:buChar char="•"/>
            </a:pPr>
            <a:r>
              <a:rPr lang="hu-HU" sz="1600" b="1">
                <a:solidFill>
                  <a:srgbClr val="003399"/>
                </a:solidFill>
              </a:rPr>
              <a:t>Munkavállalói önállóság</a:t>
            </a:r>
          </a:p>
          <a:p>
            <a:pPr marL="285750" lvl="0" indent="-285750">
              <a:buFont typeface="Arial" panose="020B0604020202020204" pitchFamily="34" charset="0"/>
              <a:buChar char="•"/>
            </a:pPr>
            <a:r>
              <a:rPr lang="hu-HU" sz="1600" b="1">
                <a:solidFill>
                  <a:srgbClr val="003399"/>
                </a:solidFill>
              </a:rPr>
              <a:t>Rugalmas munkaidő</a:t>
            </a:r>
          </a:p>
          <a:p>
            <a:pPr marL="285750" lvl="0" indent="-285750">
              <a:buFont typeface="Arial" panose="020B0604020202020204" pitchFamily="34" charset="0"/>
              <a:buChar char="•"/>
            </a:pPr>
            <a:r>
              <a:rPr lang="hu-HU" sz="1600" b="1">
                <a:solidFill>
                  <a:srgbClr val="003399"/>
                </a:solidFill>
              </a:rPr>
              <a:t>A hátrányos helyzetű munkavállalók munkaerőpiachoz való hozzáférésének javítása </a:t>
            </a:r>
          </a:p>
          <a:p>
            <a:pPr lvl="0"/>
            <a:endParaRPr lang="en-US" sz="2000" b="1" dirty="0">
              <a:solidFill>
                <a:srgbClr val="003399"/>
              </a:solidFill>
            </a:endParaRPr>
          </a:p>
          <a:p>
            <a:pPr lvl="0" defTabSz="342900">
              <a:spcBef>
                <a:spcPts val="450"/>
              </a:spcBef>
              <a:buClr>
                <a:srgbClr val="003399"/>
              </a:buClr>
            </a:pPr>
            <a:r>
              <a:rPr lang="hu-HU" sz="2000" b="1">
                <a:solidFill>
                  <a:srgbClr val="ACC700"/>
                </a:solidFill>
              </a:rPr>
              <a:t>KOCKÁZATOK ÉS KIHÍVÁSOK</a:t>
            </a:r>
          </a:p>
          <a:p>
            <a:pPr marL="285750" lvl="0" indent="-285750">
              <a:buFont typeface="Arial" panose="020B0604020202020204" pitchFamily="34" charset="0"/>
              <a:buChar char="•"/>
            </a:pPr>
            <a:r>
              <a:rPr lang="hu-HU" sz="1600" b="1">
                <a:solidFill>
                  <a:srgbClr val="003399"/>
                </a:solidFill>
              </a:rPr>
              <a:t>Szakmai elszigeteltség</a:t>
            </a:r>
          </a:p>
          <a:p>
            <a:pPr marL="285750" lvl="0" indent="-285750">
              <a:buFont typeface="Arial" panose="020B0604020202020204" pitchFamily="34" charset="0"/>
              <a:buChar char="•"/>
            </a:pPr>
            <a:r>
              <a:rPr lang="hu-HU" sz="1600" b="1">
                <a:solidFill>
                  <a:srgbClr val="003399"/>
                </a:solidFill>
              </a:rPr>
              <a:t>Hosszú/rendszertelen munkaidő</a:t>
            </a:r>
          </a:p>
          <a:p>
            <a:pPr marL="285750" lvl="0" indent="-285750">
              <a:buFont typeface="Arial" panose="020B0604020202020204" pitchFamily="34" charset="0"/>
              <a:buChar char="•"/>
            </a:pPr>
            <a:r>
              <a:rPr lang="hu-HU" sz="1600" b="1">
                <a:solidFill>
                  <a:srgbClr val="003399"/>
                </a:solidFill>
              </a:rPr>
              <a:t>Algoritmikus irányítás</a:t>
            </a:r>
          </a:p>
          <a:p>
            <a:pPr marL="285750" lvl="0" indent="-285750">
              <a:buFont typeface="Arial" panose="020B0604020202020204" pitchFamily="34" charset="0"/>
              <a:buChar char="•"/>
            </a:pPr>
            <a:r>
              <a:rPr lang="hu-HU" sz="1600" b="1">
                <a:solidFill>
                  <a:srgbClr val="003399"/>
                </a:solidFill>
              </a:rPr>
              <a:t>Digitális megfigyelés/felügyelet</a:t>
            </a:r>
          </a:p>
          <a:p>
            <a:pPr marL="285750" lvl="0" indent="-285750">
              <a:buFont typeface="Arial" panose="020B0604020202020204" pitchFamily="34" charset="0"/>
              <a:buChar char="•"/>
            </a:pPr>
            <a:r>
              <a:rPr lang="hu-HU" sz="1600" b="1">
                <a:solidFill>
                  <a:srgbClr val="003399"/>
                </a:solidFill>
              </a:rPr>
              <a:t>Korlátozott munkahelyi egészségvédelmi és biztonsági szabályozások</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hu-HU" sz="2400">
                <a:solidFill>
                  <a:srgbClr val="003399"/>
                </a:solidFill>
              </a:rPr>
              <a:t>Kiemelt terület – A feladatok automatizálása</a:t>
            </a:r>
          </a:p>
        </p:txBody>
      </p:sp>
      <p:sp>
        <p:nvSpPr>
          <p:cNvPr id="4" name="TextBox 3"/>
          <p:cNvSpPr txBox="1"/>
          <p:nvPr/>
        </p:nvSpPr>
        <p:spPr>
          <a:xfrm>
            <a:off x="3557164" y="663535"/>
            <a:ext cx="4350200" cy="1815882"/>
          </a:xfrm>
          <a:prstGeom prst="rect">
            <a:avLst/>
          </a:prstGeom>
          <a:noFill/>
        </p:spPr>
        <p:txBody>
          <a:bodyPr wrap="square" rtlCol="0">
            <a:spAutoFit/>
          </a:bodyPr>
          <a:lstStyle/>
          <a:p>
            <a:pPr lvl="0"/>
            <a:endParaRPr lang="en-US" sz="1400" b="1" dirty="0">
              <a:solidFill>
                <a:srgbClr val="003399"/>
              </a:solidFill>
            </a:endParaRPr>
          </a:p>
          <a:p>
            <a:r>
              <a:rPr lang="hu-HU"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„Az automatizálási folyamatokban a digitális technológiák alkalmazása azonban számos potenciális kockázatot és kihívást is rejt magában, mint amilyen például az emberi helyzetfelismerés elvesztése, a munkavállalók túlzott bizalma a technológia iránt vagy a speciális készségek esetleges elvesztése.”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1077218"/>
          </a:xfrm>
          <a:prstGeom prst="rect">
            <a:avLst/>
          </a:prstGeom>
          <a:noFill/>
        </p:spPr>
        <p:txBody>
          <a:bodyPr wrap="square" rtlCol="0">
            <a:spAutoFit/>
          </a:bodyPr>
          <a:lstStyle/>
          <a:p>
            <a:pPr lvl="0"/>
            <a:r>
              <a:rPr lang="hu-HU" sz="1600" b="1" dirty="0">
                <a:solidFill>
                  <a:srgbClr val="003399"/>
                </a:solidFill>
              </a:rPr>
              <a:t>Olyan rendszerek vagy technikai eljárások alkalmazása, amelyek lehetővé teszik, hogy egy eszköz vagy rendszer (részben vagy teljes egészében) olyan funkciót hajtson végre, amelyet korábban (részben vagy teljes egészében) ember végzett vagy végezhetett.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26932" y="3399382"/>
            <a:ext cx="1800200" cy="646331"/>
          </a:xfrm>
          <a:prstGeom prst="rect">
            <a:avLst/>
          </a:prstGeom>
          <a:noFill/>
        </p:spPr>
        <p:txBody>
          <a:bodyPr wrap="square" rtlCol="0">
            <a:spAutoFit/>
          </a:bodyPr>
          <a:lstStyle/>
          <a:p>
            <a:pPr lvl="0"/>
            <a:r>
              <a:rPr lang="hu-HU" b="1" u="sng" dirty="0">
                <a:solidFill>
                  <a:srgbClr val="ACC700"/>
                </a:solidFill>
              </a:rPr>
              <a:t>FOGALOMMEGHATÁROZÁS</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hu-HU" sz="2400">
                <a:solidFill>
                  <a:srgbClr val="003399"/>
                </a:solidFill>
              </a:rPr>
              <a:t>Kiemelt terület – A feladatok automatizálása</a:t>
            </a:r>
          </a:p>
        </p:txBody>
      </p:sp>
      <p:sp>
        <p:nvSpPr>
          <p:cNvPr id="4" name="TextBox 3"/>
          <p:cNvSpPr txBox="1"/>
          <p:nvPr/>
        </p:nvSpPr>
        <p:spPr>
          <a:xfrm>
            <a:off x="450001" y="902828"/>
            <a:ext cx="7224795" cy="2495555"/>
          </a:xfrm>
          <a:prstGeom prst="rect">
            <a:avLst/>
          </a:prstGeom>
          <a:noFill/>
        </p:spPr>
        <p:txBody>
          <a:bodyPr wrap="square" rtlCol="0">
            <a:spAutoFit/>
          </a:bodyPr>
          <a:lstStyle/>
          <a:p>
            <a:pPr lvl="0"/>
            <a:r>
              <a:rPr lang="hu-HU" b="1" dirty="0">
                <a:solidFill>
                  <a:srgbClr val="ACC700"/>
                </a:solidFill>
              </a:rPr>
              <a:t>LEHETŐSÉGEK </a:t>
            </a:r>
          </a:p>
          <a:p>
            <a:pPr marL="342900" lvl="0" indent="-342900">
              <a:buFont typeface="Arial" panose="020B0604020202020204" pitchFamily="34" charset="0"/>
              <a:buChar char="•"/>
            </a:pPr>
            <a:r>
              <a:rPr lang="hu-HU" sz="1600" b="1" dirty="0">
                <a:solidFill>
                  <a:srgbClr val="003399"/>
                </a:solidFill>
              </a:rPr>
              <a:t>A magas kockázatú vagy ismétlődő munkafeladatok automatizálása </a:t>
            </a:r>
          </a:p>
          <a:p>
            <a:pPr marL="342900" lvl="0" indent="-342900">
              <a:buFont typeface="Arial" panose="020B0604020202020204" pitchFamily="34" charset="0"/>
              <a:buChar char="•"/>
            </a:pPr>
            <a:r>
              <a:rPr lang="hu-HU" sz="1600" b="1" dirty="0">
                <a:solidFill>
                  <a:srgbClr val="003399"/>
                </a:solidFill>
              </a:rPr>
              <a:t>Több idő jut a munkavállalóknak tanulásra/kreativitásra </a:t>
            </a:r>
          </a:p>
          <a:p>
            <a:pPr marL="342900" lvl="0" indent="-342900">
              <a:buFont typeface="Arial" panose="020B0604020202020204" pitchFamily="34" charset="0"/>
              <a:buChar char="•"/>
            </a:pPr>
            <a:r>
              <a:rPr lang="hu-HU" sz="1600" b="1" dirty="0">
                <a:solidFill>
                  <a:srgbClr val="003399"/>
                </a:solidFill>
              </a:rPr>
              <a:t>A veszélyes környezeteknek való kitettség csökkenése</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hu-HU" b="1" dirty="0">
                <a:solidFill>
                  <a:srgbClr val="ACC700"/>
                </a:solidFill>
              </a:rPr>
              <a:t>KOCKÁZATOK ÉS KIHÍVÁSOK</a:t>
            </a:r>
          </a:p>
          <a:p>
            <a:pPr marL="285750" lvl="0" indent="-285750">
              <a:buFont typeface="Arial" panose="020B0604020202020204" pitchFamily="34" charset="0"/>
              <a:buChar char="•"/>
            </a:pPr>
            <a:r>
              <a:rPr lang="hu-HU" sz="1600" b="1" dirty="0">
                <a:solidFill>
                  <a:srgbClr val="003399"/>
                </a:solidFill>
              </a:rPr>
              <a:t>Az emberi helyzetfelismerés elvesztése</a:t>
            </a:r>
          </a:p>
          <a:p>
            <a:pPr marL="285750" lvl="0" indent="-285750">
              <a:buFont typeface="Arial" panose="020B0604020202020204" pitchFamily="34" charset="0"/>
              <a:buChar char="•"/>
            </a:pPr>
            <a:r>
              <a:rPr lang="hu-HU" sz="1600" b="1" dirty="0">
                <a:solidFill>
                  <a:srgbClr val="003399"/>
                </a:solidFill>
              </a:rPr>
              <a:t>Túlzott függés </a:t>
            </a:r>
          </a:p>
          <a:p>
            <a:pPr marL="285750" lvl="0" indent="-285750">
              <a:buFont typeface="Arial" panose="020B0604020202020204" pitchFamily="34" charset="0"/>
              <a:buChar char="•"/>
            </a:pPr>
            <a:r>
              <a:rPr lang="hu-HU" sz="1600" b="1" dirty="0">
                <a:solidFill>
                  <a:srgbClr val="003399"/>
                </a:solidFill>
              </a:rPr>
              <a:t>A munkavállalók speciális készségeinek esetleges elvesztése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6441" y="14003"/>
            <a:ext cx="7485499" cy="707886"/>
          </a:xfrm>
        </p:spPr>
        <p:txBody>
          <a:bodyPr wrap="square">
            <a:spAutoFit/>
          </a:bodyPr>
          <a:lstStyle/>
          <a:p>
            <a:r>
              <a:rPr lang="hu-HU" sz="2000" dirty="0"/>
              <a:t>Kiemelt terület – Távoli helyről történő munkavégzés és hibrid munkavégzés</a:t>
            </a:r>
          </a:p>
        </p:txBody>
      </p:sp>
      <p:sp>
        <p:nvSpPr>
          <p:cNvPr id="4" name="TextBox 3"/>
          <p:cNvSpPr txBox="1"/>
          <p:nvPr/>
        </p:nvSpPr>
        <p:spPr>
          <a:xfrm>
            <a:off x="3491880" y="978041"/>
            <a:ext cx="4350200" cy="954107"/>
          </a:xfrm>
          <a:prstGeom prst="rect">
            <a:avLst/>
          </a:prstGeom>
          <a:noFill/>
        </p:spPr>
        <p:txBody>
          <a:bodyPr wrap="square" rtlCol="0">
            <a:spAutoFit/>
          </a:bodyPr>
          <a:lstStyle/>
          <a:p>
            <a:pPr lvl="0"/>
            <a:endParaRPr lang="en-US" sz="1400" b="1" dirty="0">
              <a:solidFill>
                <a:srgbClr val="003399"/>
              </a:solidFill>
            </a:endParaRPr>
          </a:p>
          <a:p>
            <a:r>
              <a:rPr lang="hu-HU"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 távoli helyről történő munkavégzést be kell vonni a munkáltató által végzett kötelező kockázatértékelésbe.”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19464"/>
            <a:ext cx="7848872" cy="1600438"/>
          </a:xfrm>
          <a:prstGeom prst="rect">
            <a:avLst/>
          </a:prstGeom>
          <a:noFill/>
        </p:spPr>
        <p:txBody>
          <a:bodyPr wrap="square" rtlCol="0">
            <a:spAutoFit/>
          </a:bodyPr>
          <a:lstStyle/>
          <a:p>
            <a:pPr lvl="0"/>
            <a:r>
              <a:rPr lang="hu-HU" sz="1400" b="1" dirty="0">
                <a:solidFill>
                  <a:srgbClr val="003399"/>
                </a:solidFill>
              </a:rPr>
              <a:t>A </a:t>
            </a:r>
            <a:r>
              <a:rPr lang="hu-HU" sz="1400" b="1" i="1" dirty="0">
                <a:solidFill>
                  <a:srgbClr val="003399"/>
                </a:solidFill>
              </a:rPr>
              <a:t>távoli helyről történő munkavégzés</a:t>
            </a:r>
            <a:r>
              <a:rPr lang="hu-HU" sz="1400" b="1" dirty="0">
                <a:solidFill>
                  <a:srgbClr val="003399"/>
                </a:solidFill>
              </a:rPr>
              <a:t> úgy határozható meg, mint bármely olyan munkavégzési forma, amely digitális technológiák (például személyi számítógép, okostelefon, laptop, szoftvercsomagok, internet) használatával otthonról, vagy általánosabban a munkáltató telephelyétől vagy egy meghatározott helytől távol végezhető a munkaidő nagy részében vagy egy részében. A távoli helyről történő munkavégzés és a munkáltató telephelyén végzett munka kombinációját </a:t>
            </a:r>
            <a:r>
              <a:rPr lang="hu-HU" sz="1400" b="1" i="1" dirty="0">
                <a:solidFill>
                  <a:srgbClr val="003399"/>
                </a:solidFill>
              </a:rPr>
              <a:t>hibrid munkavégzésnek</a:t>
            </a:r>
            <a:r>
              <a:rPr lang="hu-HU" sz="1400" b="1" dirty="0">
                <a:solidFill>
                  <a:srgbClr val="003399"/>
                </a:solidFill>
              </a:rPr>
              <a:t> is nevezik. A </a:t>
            </a:r>
            <a:r>
              <a:rPr lang="hu-HU" sz="1400" b="1" i="1" dirty="0">
                <a:solidFill>
                  <a:srgbClr val="003399"/>
                </a:solidFill>
              </a:rPr>
              <a:t>távmunka</a:t>
            </a:r>
            <a:r>
              <a:rPr lang="hu-HU" sz="1400" b="1" dirty="0">
                <a:solidFill>
                  <a:srgbClr val="003399"/>
                </a:solidFill>
              </a:rPr>
              <a:t> az otthonról végzett munka általános meghatározása.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2" y="3399377"/>
            <a:ext cx="1800200" cy="646331"/>
          </a:xfrm>
          <a:prstGeom prst="rect">
            <a:avLst/>
          </a:prstGeom>
          <a:noFill/>
        </p:spPr>
        <p:txBody>
          <a:bodyPr wrap="square" rtlCol="0">
            <a:spAutoFit/>
          </a:bodyPr>
          <a:lstStyle/>
          <a:p>
            <a:pPr lvl="0"/>
            <a:r>
              <a:rPr lang="hu-HU" b="1" u="sng" dirty="0">
                <a:solidFill>
                  <a:srgbClr val="ACC700"/>
                </a:solidFill>
              </a:rPr>
              <a:t>FOGALOMMEGHATÁROZÁS</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35342"/>
            <a:ext cx="7017599" cy="707886"/>
          </a:xfrm>
        </p:spPr>
        <p:txBody>
          <a:bodyPr wrap="square">
            <a:spAutoFit/>
          </a:bodyPr>
          <a:lstStyle/>
          <a:p>
            <a:r>
              <a:rPr lang="hu-HU" sz="2000" dirty="0"/>
              <a:t>Kiemelt terület – Távoli helyről történő munkavégzés és hibrid munkavégzés</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hu-HU" b="1" dirty="0">
                <a:solidFill>
                  <a:srgbClr val="ACC700"/>
                </a:solidFill>
              </a:rPr>
              <a:t>LEHETŐSÉGEK </a:t>
            </a:r>
          </a:p>
          <a:p>
            <a:pPr marL="285750" indent="-285750">
              <a:buFont typeface="Arial" panose="020B0604020202020204" pitchFamily="34" charset="0"/>
              <a:buChar char="•"/>
            </a:pPr>
            <a:r>
              <a:rPr lang="hu-HU" sz="1600" b="1" dirty="0">
                <a:solidFill>
                  <a:schemeClr val="accent1"/>
                </a:solidFill>
              </a:rPr>
              <a:t>Nagyobb önállóság és rugalmasság</a:t>
            </a:r>
          </a:p>
          <a:p>
            <a:pPr marL="285750" indent="-285750">
              <a:buFont typeface="Arial" panose="020B0604020202020204" pitchFamily="34" charset="0"/>
              <a:buChar char="•"/>
            </a:pPr>
            <a:r>
              <a:rPr lang="hu-HU" sz="1600" b="1" dirty="0">
                <a:solidFill>
                  <a:schemeClr val="accent1"/>
                </a:solidFill>
              </a:rPr>
              <a:t>A munka és a magánélet megfelelőbb egyensúlya</a:t>
            </a:r>
          </a:p>
          <a:p>
            <a:pPr marL="285750" indent="-285750">
              <a:buFont typeface="Arial" panose="020B0604020202020204" pitchFamily="34" charset="0"/>
              <a:buChar char="•"/>
            </a:pPr>
            <a:r>
              <a:rPr lang="hu-HU" sz="1600" b="1" dirty="0">
                <a:solidFill>
                  <a:schemeClr val="accent1"/>
                </a:solidFill>
              </a:rPr>
              <a:t>Nagyobb motiváció és termelékenység</a:t>
            </a:r>
          </a:p>
          <a:p>
            <a:pPr marL="285750" indent="-285750">
              <a:buFont typeface="Arial" panose="020B0604020202020204" pitchFamily="34" charset="0"/>
              <a:buChar char="•"/>
            </a:pPr>
            <a:r>
              <a:rPr lang="hu-HU" sz="1600" b="1" dirty="0">
                <a:solidFill>
                  <a:schemeClr val="accent1"/>
                </a:solidFill>
              </a:rPr>
              <a:t>Kevesebb ingázási idő</a:t>
            </a:r>
          </a:p>
          <a:p>
            <a:pPr marL="285750" indent="-285750">
              <a:buFont typeface="Arial" panose="020B0604020202020204" pitchFamily="34" charset="0"/>
              <a:buChar char="•"/>
            </a:pPr>
            <a:r>
              <a:rPr lang="hu-HU" sz="1600" b="1" dirty="0">
                <a:solidFill>
                  <a:schemeClr val="accent1"/>
                </a:solidFill>
              </a:rPr>
              <a:t>Biztonság a nagy kockázatú környezetek esetében</a:t>
            </a:r>
          </a:p>
          <a:p>
            <a:endParaRPr lang="en-US" sz="2000" b="1" dirty="0">
              <a:solidFill>
                <a:schemeClr val="accent1"/>
              </a:solidFill>
            </a:endParaRPr>
          </a:p>
          <a:p>
            <a:pPr lvl="0" defTabSz="342900">
              <a:spcBef>
                <a:spcPts val="450"/>
              </a:spcBef>
              <a:buClr>
                <a:srgbClr val="003399"/>
              </a:buClr>
            </a:pPr>
            <a:r>
              <a:rPr lang="hu-HU" b="1" dirty="0">
                <a:solidFill>
                  <a:srgbClr val="ACC700"/>
                </a:solidFill>
              </a:rPr>
              <a:t>KOCKÁZATOK ÉS KIHÍVÁSOK</a:t>
            </a:r>
          </a:p>
          <a:p>
            <a:pPr marL="285750" lvl="0" indent="-285750">
              <a:buFont typeface="Arial" panose="020B0604020202020204" pitchFamily="34" charset="0"/>
              <a:buChar char="•"/>
            </a:pPr>
            <a:r>
              <a:rPr lang="hu-HU" sz="1600" b="1" dirty="0">
                <a:solidFill>
                  <a:srgbClr val="003399"/>
                </a:solidFill>
              </a:rPr>
              <a:t>Elszigeteltség és magányos munka</a:t>
            </a:r>
          </a:p>
          <a:p>
            <a:pPr marL="285750" lvl="0" indent="-285750">
              <a:buFont typeface="Arial" panose="020B0604020202020204" pitchFamily="34" charset="0"/>
              <a:buChar char="•"/>
            </a:pPr>
            <a:r>
              <a:rPr lang="hu-HU" sz="1600" b="1" dirty="0">
                <a:solidFill>
                  <a:srgbClr val="003399"/>
                </a:solidFill>
              </a:rPr>
              <a:t>A munka intenzívebbé válása</a:t>
            </a:r>
          </a:p>
          <a:p>
            <a:pPr marL="285750" lvl="0" indent="-285750">
              <a:buFont typeface="Arial" panose="020B0604020202020204" pitchFamily="34" charset="0"/>
              <a:buChar char="•"/>
            </a:pPr>
            <a:r>
              <a:rPr lang="hu-HU" sz="1600" b="1" dirty="0">
                <a:solidFill>
                  <a:srgbClr val="003399"/>
                </a:solidFill>
              </a:rPr>
              <a:t>Hosszú/rendszertelen munkaidő</a:t>
            </a:r>
          </a:p>
          <a:p>
            <a:pPr marL="285750" lvl="0" indent="-285750">
              <a:buFont typeface="Arial" panose="020B0604020202020204" pitchFamily="34" charset="0"/>
              <a:buChar char="•"/>
            </a:pPr>
            <a:r>
              <a:rPr lang="hu-HU" sz="1600" b="1" dirty="0">
                <a:solidFill>
                  <a:srgbClr val="003399"/>
                </a:solidFill>
              </a:rPr>
              <a:t>A magánélet és a munka világa közötti ellentétek</a:t>
            </a:r>
          </a:p>
          <a:p>
            <a:pPr marL="285750" lvl="0" indent="-285750">
              <a:buFont typeface="Arial" panose="020B0604020202020204" pitchFamily="34" charset="0"/>
              <a:buChar char="•"/>
            </a:pPr>
            <a:r>
              <a:rPr lang="hu-HU" sz="1600" b="1" dirty="0">
                <a:solidFill>
                  <a:srgbClr val="003399"/>
                </a:solidFill>
              </a:rPr>
              <a:t>Nem megfelelő felszerelés</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35342"/>
            <a:ext cx="7559873" cy="707886"/>
          </a:xfrm>
        </p:spPr>
        <p:txBody>
          <a:bodyPr>
            <a:spAutoFit/>
          </a:bodyPr>
          <a:lstStyle/>
          <a:p>
            <a:r>
              <a:rPr lang="hu-HU" sz="2000" dirty="0">
                <a:solidFill>
                  <a:srgbClr val="003399"/>
                </a:solidFill>
              </a:rPr>
              <a:t>Kiemelt területek – A munkavállalók mesterséges intelligencia alapú irányítása</a:t>
            </a:r>
          </a:p>
        </p:txBody>
      </p:sp>
      <p:sp>
        <p:nvSpPr>
          <p:cNvPr id="4" name="TextBox 3"/>
          <p:cNvSpPr txBox="1"/>
          <p:nvPr/>
        </p:nvSpPr>
        <p:spPr>
          <a:xfrm>
            <a:off x="3491880" y="978041"/>
            <a:ext cx="4350200" cy="1600438"/>
          </a:xfrm>
          <a:prstGeom prst="rect">
            <a:avLst/>
          </a:prstGeom>
          <a:noFill/>
        </p:spPr>
        <p:txBody>
          <a:bodyPr wrap="square" rtlCol="0">
            <a:spAutoFit/>
          </a:bodyPr>
          <a:lstStyle/>
          <a:p>
            <a:pPr lvl="0"/>
            <a:endParaRPr lang="en-US" sz="1400" b="1" dirty="0">
              <a:solidFill>
                <a:srgbClr val="003399"/>
              </a:solidFill>
            </a:endParaRPr>
          </a:p>
          <a:p>
            <a:r>
              <a:rPr lang="hu-HU"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„Alapvető fontosságú az e rendszerekbe vetett bizalom kiépítése a munkavállalók tájékoztatása, a velük folytatott konzultáció révén, valamint annak lehetővé tételével, hogy a munkavállalók részt vehessenek azok kialakításában és megvalósításában.”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93002" y="3037930"/>
            <a:ext cx="7848872" cy="1015663"/>
          </a:xfrm>
          <a:prstGeom prst="rect">
            <a:avLst/>
          </a:prstGeom>
          <a:noFill/>
        </p:spPr>
        <p:txBody>
          <a:bodyPr wrap="square" rtlCol="0">
            <a:spAutoFit/>
          </a:bodyPr>
          <a:lstStyle/>
          <a:p>
            <a:pPr lvl="0"/>
            <a:r>
              <a:rPr lang="hu-HU" sz="1500" b="1" dirty="0">
                <a:solidFill>
                  <a:srgbClr val="003399"/>
                </a:solidFill>
              </a:rPr>
              <a:t>A munkavállalók olyan irányítási rendszerét takarja, amely gyakran valós időben gyűjt adatokat a munkahelyről, a munkavállalókról és az általuk végzett munkáról, amelyeket azután egy MI alapú modellbe táplál be, amely automatizált vagy félig automatizált döntéseket hoz, vagy információkat szolgáltat a döntéshozók számára a munkavállalók irányításával kapcsolatos kérdésekben.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292701"/>
            <a:ext cx="1800200" cy="646331"/>
          </a:xfrm>
          <a:prstGeom prst="rect">
            <a:avLst/>
          </a:prstGeom>
          <a:noFill/>
        </p:spPr>
        <p:txBody>
          <a:bodyPr wrap="square" rtlCol="0">
            <a:spAutoFit/>
          </a:bodyPr>
          <a:lstStyle/>
          <a:p>
            <a:pPr lvl="0"/>
            <a:r>
              <a:rPr lang="hu-HU" b="1" u="sng" dirty="0">
                <a:solidFill>
                  <a:srgbClr val="ACC700"/>
                </a:solidFill>
              </a:rPr>
              <a:t>FOGALOMMEGHATÁROZÁS</a:t>
            </a:r>
            <a:endParaRPr lang="hu-HU" sz="2000" b="1" u="sng" dirty="0">
              <a:solidFill>
                <a:srgbClr val="ACC700"/>
              </a:solidFill>
            </a:endParaRP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35342"/>
            <a:ext cx="7559873" cy="707886"/>
          </a:xfrm>
        </p:spPr>
        <p:txBody>
          <a:bodyPr>
            <a:spAutoFit/>
          </a:bodyPr>
          <a:lstStyle/>
          <a:p>
            <a:r>
              <a:rPr lang="hu-HU" sz="2000" dirty="0">
                <a:solidFill>
                  <a:srgbClr val="003399"/>
                </a:solidFill>
              </a:rPr>
              <a:t>Kiemelt területek – A munkavállalók mesterséges intelligencia alapú irányítása</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hu-HU" b="1" dirty="0">
                <a:solidFill>
                  <a:srgbClr val="ACC700"/>
                </a:solidFill>
              </a:rPr>
              <a:t>LEHETŐSÉGEK </a:t>
            </a:r>
          </a:p>
          <a:p>
            <a:pPr marL="285750" lvl="0" indent="-285750">
              <a:buFont typeface="Arial" panose="020B0604020202020204" pitchFamily="34" charset="0"/>
              <a:buChar char="•"/>
            </a:pPr>
            <a:r>
              <a:rPr lang="hu-HU" sz="1600" b="1" dirty="0">
                <a:solidFill>
                  <a:srgbClr val="003399"/>
                </a:solidFill>
              </a:rPr>
              <a:t>Jobb ütemezés és feladatkiosztás</a:t>
            </a:r>
          </a:p>
          <a:p>
            <a:pPr marL="285750" lvl="0" indent="-285750">
              <a:buFont typeface="Arial" panose="020B0604020202020204" pitchFamily="34" charset="0"/>
              <a:buChar char="•"/>
            </a:pPr>
            <a:r>
              <a:rPr lang="hu-HU" sz="1600" b="1" dirty="0">
                <a:solidFill>
                  <a:srgbClr val="003399"/>
                </a:solidFill>
              </a:rPr>
              <a:t>Optimalizált munkaszervezés</a:t>
            </a:r>
          </a:p>
          <a:p>
            <a:pPr marL="285750" lvl="0" indent="-285750">
              <a:buFont typeface="Arial" panose="020B0604020202020204" pitchFamily="34" charset="0"/>
              <a:buChar char="•"/>
            </a:pPr>
            <a:r>
              <a:rPr lang="hu-HU" sz="1600" b="1" dirty="0">
                <a:solidFill>
                  <a:srgbClr val="003399"/>
                </a:solidFill>
              </a:rPr>
              <a:t>Információk a munkahelyi egészségvédelmi és biztonsági kérdések azonosításához</a:t>
            </a:r>
          </a:p>
          <a:p>
            <a:pPr lvl="0"/>
            <a:endParaRPr lang="es-ES" sz="2000" b="1" dirty="0">
              <a:solidFill>
                <a:srgbClr val="003399"/>
              </a:solidFill>
            </a:endParaRPr>
          </a:p>
          <a:p>
            <a:pPr lvl="0" defTabSz="342900">
              <a:spcBef>
                <a:spcPts val="450"/>
              </a:spcBef>
              <a:buClr>
                <a:srgbClr val="003399"/>
              </a:buClr>
            </a:pPr>
            <a:r>
              <a:rPr lang="hu-HU" b="1" dirty="0">
                <a:solidFill>
                  <a:srgbClr val="ACC700"/>
                </a:solidFill>
              </a:rPr>
              <a:t>KOCKÁZATOK ÉS KIHÍVÁSOK</a:t>
            </a:r>
          </a:p>
          <a:p>
            <a:pPr marL="285750" lvl="0" indent="-285750">
              <a:buFont typeface="Arial" panose="020B0604020202020204" pitchFamily="34" charset="0"/>
              <a:buChar char="•"/>
            </a:pPr>
            <a:r>
              <a:rPr lang="hu-HU" sz="1600" b="1" dirty="0">
                <a:solidFill>
                  <a:srgbClr val="003399"/>
                </a:solidFill>
              </a:rPr>
              <a:t>A munkavállalók önállóságának és irányításának csökkenése</a:t>
            </a:r>
          </a:p>
          <a:p>
            <a:pPr marL="285750" indent="-285750">
              <a:buFont typeface="Arial" panose="020B0604020202020204" pitchFamily="34" charset="0"/>
              <a:buChar char="•"/>
            </a:pPr>
            <a:r>
              <a:rPr lang="hu-HU" sz="1600" b="1" dirty="0">
                <a:solidFill>
                  <a:srgbClr val="003399"/>
                </a:solidFill>
              </a:rPr>
              <a:t>Fokozott nyomás a gyorsabb munkavégzés érdekében</a:t>
            </a:r>
          </a:p>
          <a:p>
            <a:pPr marL="285750" indent="-285750">
              <a:buFont typeface="Arial" panose="020B0604020202020204" pitchFamily="34" charset="0"/>
              <a:buChar char="•"/>
            </a:pPr>
            <a:r>
              <a:rPr lang="hu-HU" sz="1600" b="1" dirty="0">
                <a:solidFill>
                  <a:srgbClr val="003399"/>
                </a:solidFill>
              </a:rPr>
              <a:t>A személyiségi jogok sérülése</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2658" y="821982"/>
            <a:ext cx="5706173" cy="2418611"/>
          </a:xfrm>
        </p:spPr>
        <p:txBody>
          <a:bodyPr lIns="0" tIns="0" rIns="0" bIns="0">
            <a:spAutoFit/>
          </a:bodyPr>
          <a:lstStyle/>
          <a:p>
            <a:r>
              <a:rPr lang="hu-HU" sz="1600" dirty="0"/>
              <a:t>Miről szól a kampány?</a:t>
            </a:r>
          </a:p>
          <a:p>
            <a:r>
              <a:rPr lang="hu-HU" sz="1600" dirty="0"/>
              <a:t>Tények és számadatok</a:t>
            </a:r>
          </a:p>
          <a:p>
            <a:r>
              <a:rPr lang="hu-HU" sz="1600" dirty="0"/>
              <a:t>Kampánycélkitűzések</a:t>
            </a:r>
          </a:p>
          <a:p>
            <a:r>
              <a:rPr lang="hu-HU" sz="1600" dirty="0"/>
              <a:t>Kiemelt területek</a:t>
            </a:r>
          </a:p>
          <a:p>
            <a:r>
              <a:rPr lang="hu-HU" sz="1600" dirty="0"/>
              <a:t>Kockázatmegelőzés</a:t>
            </a:r>
          </a:p>
          <a:p>
            <a:r>
              <a:rPr lang="hu-HU" sz="1600" dirty="0"/>
              <a:t>Az EU-OSHA és kampánypartnerei</a:t>
            </a:r>
          </a:p>
          <a:p>
            <a:r>
              <a:rPr lang="hu-HU" sz="1600" dirty="0"/>
              <a:t>Kampányeszközök és források </a:t>
            </a:r>
          </a:p>
          <a:p>
            <a:r>
              <a:rPr lang="hu-HU" sz="1600" dirty="0"/>
              <a:t>Hogyan vehet részt?</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a:t>Áttekintés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4" y="234059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hu-HU" sz="2400">
                <a:solidFill>
                  <a:srgbClr val="003399"/>
                </a:solidFill>
              </a:rPr>
              <a:t>Kiemelt terület – Intelligens digitális rendszerek</a:t>
            </a:r>
          </a:p>
        </p:txBody>
      </p:sp>
      <p:sp>
        <p:nvSpPr>
          <p:cNvPr id="4" name="TextBox 3"/>
          <p:cNvSpPr txBox="1"/>
          <p:nvPr/>
        </p:nvSpPr>
        <p:spPr>
          <a:xfrm>
            <a:off x="3491879" y="854567"/>
            <a:ext cx="4912381" cy="1815882"/>
          </a:xfrm>
          <a:prstGeom prst="rect">
            <a:avLst/>
          </a:prstGeom>
          <a:noFill/>
        </p:spPr>
        <p:txBody>
          <a:bodyPr wrap="square" rtlCol="0">
            <a:spAutoFit/>
          </a:bodyPr>
          <a:lstStyle/>
          <a:p>
            <a:pPr lvl="0"/>
            <a:endParaRPr lang="en-US" sz="1400" b="1" dirty="0">
              <a:solidFill>
                <a:srgbClr val="003399"/>
              </a:solidFill>
            </a:endParaRPr>
          </a:p>
          <a:p>
            <a:r>
              <a:rPr lang="hu-HU"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„Ezek az új rendszerek digitális technológiákat használnak, hogy összegyűjtsék és elemezzék az adatokat vagy jelzéseket a munkahelyi egészségvédelmi és biztonsági kockázatok azonosítása és felmérése, és ezáltal a károk megelőzése vagy minimalizálása, valamint a munkahelyi egészségvédelem és biztonság elősegítése érdekében.”</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692771"/>
          </a:xfrm>
          <a:prstGeom prst="rect">
            <a:avLst/>
          </a:prstGeom>
          <a:noFill/>
        </p:spPr>
        <p:txBody>
          <a:bodyPr wrap="square" lIns="91440" tIns="45720" rIns="91440" bIns="45720" rtlCol="0" anchor="t">
            <a:spAutoFit/>
          </a:bodyPr>
          <a:lstStyle/>
          <a:p>
            <a:r>
              <a:rPr lang="hu-HU" sz="1300" b="1" dirty="0">
                <a:solidFill>
                  <a:srgbClr val="003399"/>
                </a:solidFill>
              </a:rPr>
              <a:t>A munkavállalók biztonságának és egészségvédelmének felügyeletére és javítására szolgáló digitális rendszerek, beleértve például az okos egyéni védőeszközöket (PPE-k) (amelyek képesek azonosítani a gázok, toxinok szintjét, a zajszintet és a magas kockázatú hőmérsékleteket), a hordható eszközöket (amelyek képesek kapcsolatba lépni a munkavállalókkal olyan érzékelők révén, amelyek beágyazhatók védősisakokba vagy védőszemüvegekbe), a mobil vagy statikus rendszereket, amelyek kamerákat és érzékelőket használnak (pl. drónok, amelyek hatékonyan érik el és figyelik a munkahelyek veszélyes területeit, megakadályozva az emberek veszélyes helyzetbe kerülését az építőiparban és a bányászatban).</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26932" y="3420147"/>
            <a:ext cx="1800200" cy="646331"/>
          </a:xfrm>
          <a:prstGeom prst="rect">
            <a:avLst/>
          </a:prstGeom>
          <a:noFill/>
        </p:spPr>
        <p:txBody>
          <a:bodyPr wrap="square" rtlCol="0">
            <a:spAutoFit/>
          </a:bodyPr>
          <a:lstStyle/>
          <a:p>
            <a:pPr lvl="0"/>
            <a:r>
              <a:rPr lang="hu-HU" b="1" u="sng" dirty="0">
                <a:solidFill>
                  <a:srgbClr val="ACC700"/>
                </a:solidFill>
              </a:rPr>
              <a:t>FOGALOMMEGHATÁROZÁS</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hu-HU" sz="2400">
                <a:solidFill>
                  <a:srgbClr val="003399"/>
                </a:solidFill>
              </a:rPr>
              <a:t>Kiemelt terület – Intelligens digitális rendszerek</a:t>
            </a:r>
          </a:p>
        </p:txBody>
      </p:sp>
      <p:sp>
        <p:nvSpPr>
          <p:cNvPr id="4" name="TextBox 3"/>
          <p:cNvSpPr txBox="1"/>
          <p:nvPr/>
        </p:nvSpPr>
        <p:spPr>
          <a:xfrm>
            <a:off x="450000" y="927577"/>
            <a:ext cx="7420003" cy="3234219"/>
          </a:xfrm>
          <a:prstGeom prst="rect">
            <a:avLst/>
          </a:prstGeom>
          <a:noFill/>
        </p:spPr>
        <p:txBody>
          <a:bodyPr wrap="square" rtlCol="0">
            <a:spAutoFit/>
          </a:bodyPr>
          <a:lstStyle/>
          <a:p>
            <a:pPr lvl="0"/>
            <a:r>
              <a:rPr lang="hu-HU" b="1" dirty="0">
                <a:solidFill>
                  <a:srgbClr val="ACC700"/>
                </a:solidFill>
              </a:rPr>
              <a:t>LEHETŐSÉGEK </a:t>
            </a:r>
          </a:p>
          <a:p>
            <a:pPr marL="285750" lvl="0" indent="-285750">
              <a:buFont typeface="Arial" panose="020B0604020202020204" pitchFamily="34" charset="0"/>
              <a:buChar char="•"/>
            </a:pPr>
            <a:r>
              <a:rPr lang="hu-HU" sz="1600" b="1" dirty="0">
                <a:solidFill>
                  <a:srgbClr val="003399"/>
                </a:solidFill>
              </a:rPr>
              <a:t>A munkavállalókat érő károk megelőzése és minimálisra csökkentése</a:t>
            </a:r>
          </a:p>
          <a:p>
            <a:pPr marL="285750" lvl="0" indent="-285750">
              <a:buFont typeface="Arial" panose="020B0604020202020204" pitchFamily="34" charset="0"/>
              <a:buChar char="•"/>
            </a:pPr>
            <a:r>
              <a:rPr lang="hu-HU" sz="1600" b="1" dirty="0">
                <a:solidFill>
                  <a:srgbClr val="003399"/>
                </a:solidFill>
              </a:rPr>
              <a:t>A munkahelyi egészségvédelmi és biztonsági normáknak való megfelelés javítása</a:t>
            </a:r>
          </a:p>
          <a:p>
            <a:pPr marL="285750" indent="-285750">
              <a:buFont typeface="Arial" panose="020B0604020202020204" pitchFamily="34" charset="0"/>
              <a:buChar char="•"/>
            </a:pPr>
            <a:r>
              <a:rPr lang="hu-HU" sz="1600" b="1" dirty="0">
                <a:solidFill>
                  <a:srgbClr val="003399"/>
                </a:solidFill>
              </a:rPr>
              <a:t>Tájékozott döntéshozatal</a:t>
            </a:r>
          </a:p>
          <a:p>
            <a:pPr marL="285750" lvl="0" indent="-285750">
              <a:buFont typeface="Arial" panose="020B0604020202020204" pitchFamily="34" charset="0"/>
              <a:buChar char="•"/>
            </a:pPr>
            <a:r>
              <a:rPr lang="hu-HU" sz="1600" b="1" dirty="0">
                <a:solidFill>
                  <a:srgbClr val="003399"/>
                </a:solidFill>
              </a:rPr>
              <a:t>Hatékony végrehajtás</a:t>
            </a:r>
          </a:p>
          <a:p>
            <a:pPr marL="285750" lvl="0" indent="-285750">
              <a:buFont typeface="Arial" panose="020B0604020202020204" pitchFamily="34" charset="0"/>
              <a:buChar char="•"/>
            </a:pPr>
            <a:r>
              <a:rPr lang="hu-HU" sz="1600" b="1" dirty="0">
                <a:solidFill>
                  <a:srgbClr val="003399"/>
                </a:solidFill>
              </a:rPr>
              <a:t>Több képzési lehetőség a virtuális környezetben</a:t>
            </a:r>
          </a:p>
          <a:p>
            <a:pPr lvl="0"/>
            <a:endParaRPr lang="en-US" sz="2000" b="1" dirty="0">
              <a:solidFill>
                <a:srgbClr val="003399"/>
              </a:solidFill>
            </a:endParaRPr>
          </a:p>
          <a:p>
            <a:pPr lvl="0" defTabSz="342900">
              <a:spcBef>
                <a:spcPts val="450"/>
              </a:spcBef>
              <a:buClr>
                <a:srgbClr val="003399"/>
              </a:buClr>
            </a:pPr>
            <a:r>
              <a:rPr lang="hu-HU" b="1" dirty="0">
                <a:solidFill>
                  <a:srgbClr val="ACC700"/>
                </a:solidFill>
              </a:rPr>
              <a:t>KOCKÁZATOK ÉS KIHÍVÁSOK</a:t>
            </a:r>
          </a:p>
          <a:p>
            <a:pPr marL="285750" lvl="0" indent="-285750">
              <a:buFont typeface="Arial" panose="020B0604020202020204" pitchFamily="34" charset="0"/>
              <a:buChar char="•"/>
            </a:pPr>
            <a:r>
              <a:rPr lang="hu-HU" sz="1600" b="1" dirty="0">
                <a:solidFill>
                  <a:srgbClr val="003399"/>
                </a:solidFill>
              </a:rPr>
              <a:t>Az adatok pontatlansága vagy téves értelmezése</a:t>
            </a:r>
          </a:p>
          <a:p>
            <a:pPr marL="285750" lvl="0" indent="-285750">
              <a:buFont typeface="Arial" panose="020B0604020202020204" pitchFamily="34" charset="0"/>
              <a:buChar char="•"/>
            </a:pPr>
            <a:r>
              <a:rPr lang="hu-HU" sz="1600" b="1" dirty="0">
                <a:solidFill>
                  <a:srgbClr val="003399"/>
                </a:solidFill>
              </a:rPr>
              <a:t>Túlzott technológiai függés</a:t>
            </a:r>
          </a:p>
          <a:p>
            <a:pPr marL="285750" lvl="0" indent="-285750">
              <a:buFont typeface="Arial" panose="020B0604020202020204" pitchFamily="34" charset="0"/>
              <a:buChar char="•"/>
            </a:pPr>
            <a:r>
              <a:rPr lang="hu-HU" sz="1600" b="1" dirty="0">
                <a:solidFill>
                  <a:srgbClr val="003399"/>
                </a:solidFill>
              </a:rPr>
              <a:t>A munkafeladatok feletti ellenőrzés elvesztése</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hu-HU" sz="2400">
                <a:solidFill>
                  <a:schemeClr val="accent1"/>
                </a:solidFill>
              </a:rPr>
              <a:t>Kockázatmegelőzés</a:t>
            </a:r>
          </a:p>
        </p:txBody>
      </p:sp>
      <p:sp>
        <p:nvSpPr>
          <p:cNvPr id="2" name="TextBox 1"/>
          <p:cNvSpPr txBox="1"/>
          <p:nvPr/>
        </p:nvSpPr>
        <p:spPr>
          <a:xfrm>
            <a:off x="457270" y="833796"/>
            <a:ext cx="7560840" cy="2862322"/>
          </a:xfrm>
          <a:prstGeom prst="rect">
            <a:avLst/>
          </a:prstGeom>
          <a:noFill/>
        </p:spPr>
        <p:txBody>
          <a:bodyPr wrap="square" rtlCol="0">
            <a:spAutoFit/>
          </a:bodyPr>
          <a:lstStyle/>
          <a:p>
            <a:pPr marL="285750" lvl="0" indent="-285750">
              <a:buFont typeface="Arial" panose="020B0604020202020204" pitchFamily="34" charset="0"/>
              <a:buChar char="•"/>
            </a:pPr>
            <a:r>
              <a:rPr lang="hu-HU" sz="1600" b="1" dirty="0">
                <a:solidFill>
                  <a:schemeClr val="accent1"/>
                </a:solidFill>
              </a:rPr>
              <a:t>Emberközpontú megközelítés </a:t>
            </a:r>
          </a:p>
          <a:p>
            <a:pPr lvl="0"/>
            <a:endParaRPr lang="el-GR" sz="1600" b="1" dirty="0">
              <a:solidFill>
                <a:schemeClr val="accent1"/>
              </a:solidFill>
            </a:endParaRPr>
          </a:p>
          <a:p>
            <a:pPr marL="285750" lvl="0" indent="-285750">
              <a:buFont typeface="Arial" panose="020B0604020202020204" pitchFamily="34" charset="0"/>
              <a:buChar char="•"/>
            </a:pPr>
            <a:r>
              <a:rPr lang="hu-HU" sz="1600" b="1" dirty="0">
                <a:solidFill>
                  <a:schemeClr val="accent1"/>
                </a:solidFill>
              </a:rPr>
              <a:t>Egyenlő hozzáférés az összes érdekelt fél által az információkhoz</a:t>
            </a:r>
          </a:p>
          <a:p>
            <a:pPr lvl="0"/>
            <a:endParaRPr lang="el-GR" sz="1600" b="1" dirty="0">
              <a:solidFill>
                <a:schemeClr val="accent1"/>
              </a:solidFill>
            </a:endParaRPr>
          </a:p>
          <a:p>
            <a:pPr marL="285750" lvl="0" indent="-285750">
              <a:buFont typeface="Arial" panose="020B0604020202020204" pitchFamily="34" charset="0"/>
              <a:buChar char="•"/>
            </a:pPr>
            <a:r>
              <a:rPr lang="hu-HU" sz="1600" b="1" dirty="0">
                <a:solidFill>
                  <a:schemeClr val="accent1"/>
                </a:solidFill>
              </a:rPr>
              <a:t>Konzultáció a munkavállalókkal/részvétel a digitális technológiák és rendszerek fejlesztésében, bevezetésében és használatában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hu-HU" sz="1600" b="1" dirty="0">
                <a:solidFill>
                  <a:schemeClr val="accent1"/>
                </a:solidFill>
              </a:rPr>
              <a:t>A digitális eszközök működésének átláthatósága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hu-HU" sz="1600" b="1" dirty="0">
                <a:solidFill>
                  <a:schemeClr val="accent1"/>
                </a:solidFill>
              </a:rPr>
              <a:t>A digitális technológiák és rendszerek értékelésének holisztikus megközelítése</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hu-HU" sz="2400"/>
              <a:t>Az EU-OSHA és kampánypartnerei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970554" cy="3069360"/>
            <a:chOff x="523157" y="1121555"/>
            <a:chExt cx="7970554"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876128"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hu-HU" sz="1100" b="1" dirty="0">
                  <a:solidFill>
                    <a:schemeClr val="tx2"/>
                  </a:solidFill>
                  <a:hlinkClick r:id="rId4"/>
                </a:rPr>
                <a:t>HIVATALOS KAMPÁNYPARTNEREK</a:t>
              </a:r>
              <a:endParaRPr lang="hu-HU" sz="11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1" y="1121555"/>
              <a:ext cx="2663960"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hu-HU" sz="1100" b="1" dirty="0">
                  <a:solidFill>
                    <a:schemeClr val="tx2"/>
                  </a:solidFill>
                  <a:hlinkClick r:id="rId6"/>
                </a:rPr>
                <a:t>EURÓPAI SZOCIÁLIS PARTNEREK</a:t>
              </a:r>
              <a:endParaRPr lang="hu-HU" sz="1100" b="1" dirty="0">
                <a:solidFill>
                  <a:schemeClr val="tx2"/>
                </a:solidFill>
                <a:hlinkClick r:id="rId7"/>
              </a:endParaRP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hu-HU" sz="1100" b="1" dirty="0">
                  <a:solidFill>
                    <a:schemeClr val="tx2"/>
                  </a:solidFill>
                  <a:hlinkClick r:id="rId8"/>
                </a:rPr>
                <a:t>ENTERPRISE EUROPE NETWORK</a:t>
              </a:r>
              <a:endParaRPr lang="hu-HU" sz="1100" b="1" dirty="0">
                <a:solidFill>
                  <a:schemeClr val="tx2"/>
                </a:solidFill>
                <a:hlinkClick r:id="rId9"/>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64694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hu-HU" sz="1100" b="1" dirty="0">
                  <a:solidFill>
                    <a:schemeClr val="tx2"/>
                  </a:solidFill>
                  <a:hlinkClick r:id="rId10"/>
                </a:rPr>
                <a:t>MÉDIAPARTNEREK</a:t>
              </a:r>
              <a:endParaRPr lang="hu-HU" sz="1100" b="1" dirty="0">
                <a:solidFill>
                  <a:schemeClr val="tx2"/>
                </a:solidFill>
                <a:hlinkClick r:id="rId11"/>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4" y="3033229"/>
              <a:ext cx="1808687"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hu-HU" sz="1100" b="1" dirty="0">
                  <a:solidFill>
                    <a:schemeClr val="tx2"/>
                  </a:solidFill>
                  <a:hlinkClick r:id="rId12"/>
                </a:rPr>
                <a:t>UNIÓS INTÉZMÉNYEK</a:t>
              </a:r>
              <a:endParaRPr lang="hu-HU" sz="1100" b="1" dirty="0">
                <a:solidFill>
                  <a:schemeClr val="tx2"/>
                </a:solidFill>
                <a:hlinkClick r:id="rId13"/>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2833965"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hu-HU" sz="1100" b="1" dirty="0">
                  <a:solidFill>
                    <a:schemeClr val="tx2"/>
                  </a:solidFill>
                  <a:latin typeface="+mj-lt"/>
                  <a:ea typeface="+mj-ea"/>
                  <a:hlinkClick r:id="rId14"/>
                </a:rPr>
                <a:t>EU-OSHA NEMZETI FÓKUSZPONTOK</a:t>
              </a:r>
              <a:endParaRPr lang="hu-HU" sz="1100" b="1" dirty="0">
                <a:solidFill>
                  <a:schemeClr val="tx2"/>
                </a:solidFill>
                <a:latin typeface="+mj-lt"/>
                <a:ea typeface="+mj-ea"/>
                <a:hlinkClick r:id="rId15"/>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958562"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hu-HU" sz="1100" b="1" dirty="0">
                  <a:solidFill>
                    <a:schemeClr val="tx2"/>
                  </a:solidFill>
                  <a:hlinkClick r:id="rId16"/>
                </a:rPr>
                <a:t>UNIÓS ÜGYNÖKSÉGEK</a:t>
              </a:r>
              <a:endParaRPr lang="hu-HU" sz="1100" b="1" dirty="0">
                <a:solidFill>
                  <a:schemeClr val="tx2"/>
                </a:solidFill>
                <a:hlinkClick r:id="rId17"/>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003974"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822906" y="1968900"/>
              <a:ext cx="5847334"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76983" y="4020780"/>
              <a:ext cx="1793257"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961221" y="3113053"/>
              <a:ext cx="5709019"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961221" y="1461825"/>
              <a:ext cx="4731000"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961221" y="3113053"/>
              <a:ext cx="4512523"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471484"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1" y="1291690"/>
              <a:ext cx="313347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802187" y="1291690"/>
              <a:ext cx="2558054"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822906" y="2309170"/>
              <a:ext cx="2637095"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961221" y="3113053"/>
              <a:ext cx="3915762"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92221" y="1461825"/>
              <a:ext cx="685867"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574602"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802187" y="2139035"/>
              <a:ext cx="3671557"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87246"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76983" y="3203364"/>
              <a:ext cx="596761"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76983" y="1461825"/>
              <a:ext cx="815238"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1312450"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4" y="3203364"/>
              <a:ext cx="2019967"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A blue text on a black background&#10;&#10;Description automatically generated">
            <a:extLst>
              <a:ext uri="{FF2B5EF4-FFF2-40B4-BE49-F238E27FC236}">
                <a16:creationId xmlns:a16="http://schemas.microsoft.com/office/drawing/2014/main" id="{383A5428-6131-4D02-96FC-B3B54924B41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87395" y="2198579"/>
            <a:ext cx="2935450" cy="750599"/>
          </a:xfrm>
          <a:prstGeom prst="rect">
            <a:avLst/>
          </a:prstGeom>
        </p:spPr>
      </p:pic>
      <p:sp>
        <p:nvSpPr>
          <p:cNvPr id="35" name="CasellaDiTesto 16">
            <a:extLst>
              <a:ext uri="{FF2B5EF4-FFF2-40B4-BE49-F238E27FC236}">
                <a16:creationId xmlns:a16="http://schemas.microsoft.com/office/drawing/2014/main" id="{BB18CE05-FAD5-42FA-A5A0-364A7EE37620}"/>
              </a:ext>
            </a:extLst>
          </p:cNvPr>
          <p:cNvSpPr txBox="1"/>
          <p:nvPr/>
        </p:nvSpPr>
        <p:spPr>
          <a:xfrm>
            <a:off x="6177558" y="2151940"/>
            <a:ext cx="202513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9"/>
              </a:rPr>
              <a:t>OSHVET NAGYKÖVETEK</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hu-HU" sz="2400"/>
              <a:t>Kampányanyagok</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3"/>
              </a:rPr>
              <a:t>Kiadványok</a:t>
            </a:r>
            <a:endParaRPr lang="hu-HU"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5"/>
              </a:rPr>
              <a:t>Kampányanyagok</a:t>
            </a:r>
            <a:endParaRPr lang="hu-HU"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7"/>
              </a:rPr>
              <a:t>Kampányeszköztár</a:t>
            </a:r>
            <a:endParaRPr lang="hu-HU"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9"/>
              </a:rPr>
              <a:t>Napo filmek</a:t>
            </a:r>
            <a:endParaRPr lang="hu-HU"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1"/>
              </a:rPr>
              <a:t>OSHwiki</a:t>
            </a:r>
            <a:endParaRPr lang="hu-HU"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611" y="2361740"/>
            <a:ext cx="1667796" cy="369332"/>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5"/>
              </a:rPr>
              <a:t>Közösségimédia-eszköztár</a:t>
            </a:r>
            <a:endParaRPr lang="hu-HU"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7"/>
              </a:rPr>
              <a:t>Esettanulmányok</a:t>
            </a:r>
            <a:endParaRPr lang="hu-HU"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9"/>
              </a:rPr>
              <a:t>Jogszabályok és szabályozások</a:t>
            </a:r>
            <a:endParaRPr lang="hu-HU"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53657"/>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29"/>
              </a:rPr>
              <a:t>Infografikák</a:t>
            </a:r>
            <a:endParaRPr lang="hu-HU"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188F7AB3-A25D-4974-8346-F6697930D4C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5B121346-D6B7-4F4F-A0BE-96B11C7FE6C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hu-HU" sz="2400"/>
              <a:t>Hogyan vehet részt?</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3"/>
              </a:rPr>
              <a:t>Európai hét</a:t>
            </a:r>
            <a:endParaRPr lang="hu-HU"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5"/>
              </a:rPr>
              <a:t>Kampánypartnerség</a:t>
            </a:r>
            <a:endParaRPr lang="hu-HU"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08402"/>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7"/>
              </a:rPr>
              <a:t>Helyes Gyakorlat Díjak</a:t>
            </a:r>
            <a:endParaRPr lang="hu-HU"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9"/>
              </a:rPr>
              <a:t>Kampányeszköztár</a:t>
            </a:r>
            <a:endParaRPr lang="hu-HU"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33183" y="4015252"/>
            <a:ext cx="1558055"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1"/>
              </a:rPr>
              <a:t>Kampányanyagok</a:t>
            </a:r>
            <a:endParaRPr lang="hu-HU"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3"/>
              </a:rPr>
              <a:t>Események</a:t>
            </a:r>
            <a:endParaRPr lang="hu-HU"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382221" y="3978455"/>
            <a:ext cx="1667796" cy="184666"/>
          </a:xfrm>
          <a:prstGeom prst="rect">
            <a:avLst/>
          </a:prstGeom>
          <a:noFill/>
        </p:spPr>
        <p:txBody>
          <a:bodyPr wrap="square" lIns="0" tIns="0" rIns="0" bIns="0" rtlCol="0" anchor="ctr" anchorCtr="0">
            <a:spAutoFit/>
          </a:bodyPr>
          <a:lstStyle/>
          <a:p>
            <a:pPr algn="ctr"/>
            <a:r>
              <a:rPr lang="hu-HU" sz="1200" b="1" dirty="0">
                <a:solidFill>
                  <a:schemeClr val="accent1"/>
                </a:solidFill>
                <a:cs typeface="Trebuchet MS"/>
                <a:hlinkClick r:id="rId15"/>
              </a:rPr>
              <a:t>Részvételi igazolás</a:t>
            </a:r>
            <a:endParaRPr lang="hu-HU" sz="1200" b="1" dirty="0">
              <a:solidFill>
                <a:schemeClr val="accent1"/>
              </a:solidFill>
              <a:cs typeface="Trebuchet MS"/>
              <a:hlinkClick r:id="rId16"/>
            </a:endParaRPr>
          </a:p>
        </p:txBody>
      </p:sp>
      <p:sp>
        <p:nvSpPr>
          <p:cNvPr id="4" name="TextBox 3"/>
          <p:cNvSpPr txBox="1"/>
          <p:nvPr/>
        </p:nvSpPr>
        <p:spPr>
          <a:xfrm>
            <a:off x="2669629" y="3928277"/>
            <a:ext cx="1449506" cy="461665"/>
          </a:xfrm>
          <a:prstGeom prst="rect">
            <a:avLst/>
          </a:prstGeom>
          <a:noFill/>
        </p:spPr>
        <p:txBody>
          <a:bodyPr wrap="square" rtlCol="0">
            <a:spAutoFit/>
          </a:bodyPr>
          <a:lstStyle/>
          <a:p>
            <a:pPr algn="ctr"/>
            <a:r>
              <a:rPr lang="hu-HU" sz="1200" b="1" u="sng" dirty="0">
                <a:solidFill>
                  <a:schemeClr val="accent1"/>
                </a:solidFill>
                <a:hlinkClick r:id="rId17"/>
              </a:rPr>
              <a:t>Közösségimédia-eszköztár</a:t>
            </a:r>
            <a:endParaRPr lang="hu-HU" sz="1200" b="1" u="sng"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22826"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69874"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791622AB-05CB-4B22-8225-DA1222296FFB}"/>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72D49675-F6C2-4BC2-A42D-981B3029D3F5}"/>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072C4A0B-FA14-4F56-A445-E11BAD6CAEF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12" y="141787"/>
            <a:ext cx="7470124" cy="369332"/>
          </a:xfrm>
        </p:spPr>
        <p:txBody>
          <a:bodyPr lIns="0" tIns="0" rIns="0" bIns="0">
            <a:spAutoFit/>
          </a:bodyPr>
          <a:lstStyle/>
          <a:p>
            <a:r>
              <a:rPr lang="hu-HU" sz="2400">
                <a:solidFill>
                  <a:schemeClr val="accent1"/>
                </a:solidFill>
              </a:rPr>
              <a:t>Csatlakozzon hozzánk a biteken és bájtokon túl is!</a:t>
            </a:r>
          </a:p>
        </p:txBody>
      </p:sp>
      <p:sp>
        <p:nvSpPr>
          <p:cNvPr id="3" name="Content Placeholder 2"/>
          <p:cNvSpPr>
            <a:spLocks noGrp="1"/>
          </p:cNvSpPr>
          <p:nvPr>
            <p:ph sz="half" idx="1"/>
          </p:nvPr>
        </p:nvSpPr>
        <p:spPr>
          <a:xfrm>
            <a:off x="449874" y="955310"/>
            <a:ext cx="7560000" cy="3413755"/>
          </a:xfrm>
        </p:spPr>
        <p:txBody>
          <a:bodyPr>
            <a:spAutoFit/>
          </a:bodyPr>
          <a:lstStyle/>
          <a:p>
            <a:pPr>
              <a:buSzPct val="120000"/>
              <a:buBlip>
                <a:blip r:embed="rId3"/>
              </a:buBlip>
            </a:pPr>
            <a:r>
              <a:rPr lang="hu-HU" sz="1500" dirty="0">
                <a:solidFill>
                  <a:schemeClr val="accent1"/>
                </a:solidFill>
              </a:rPr>
              <a:t>Bővebb információ a kampány weboldalán található:</a:t>
            </a:r>
          </a:p>
          <a:p>
            <a:pPr marL="189000" lvl="1" indent="0">
              <a:buSzPct val="120000"/>
              <a:buNone/>
            </a:pPr>
            <a:r>
              <a:rPr lang="hu-HU" sz="1500" b="1" dirty="0">
                <a:solidFill>
                  <a:srgbClr val="003399"/>
                </a:solidFill>
                <a:hlinkClick r:id="rId4">
                  <a:extLst>
                    <a:ext uri="{A12FA001-AC4F-418D-AE19-62706E023703}">
                      <ahyp:hlinkClr xmlns:ahyp="http://schemas.microsoft.com/office/drawing/2018/hyperlinkcolor" val="tx"/>
                    </a:ext>
                  </a:extLst>
                </a:hlinkClick>
              </a:rPr>
              <a:t>www.healthy-workplaces.eu</a:t>
            </a:r>
            <a:endParaRPr lang="hu-HU" sz="1500" b="1" dirty="0">
              <a:solidFill>
                <a:srgbClr val="003399"/>
              </a:solidFill>
              <a:hlinkClick r:id="rId5">
                <a:extLst>
                  <a:ext uri="{A12FA001-AC4F-418D-AE19-62706E023703}">
                    <ahyp:hlinkClr xmlns:ahyp="http://schemas.microsoft.com/office/drawing/2018/hyperlinkcolor" val="tx"/>
                  </a:ext>
                </a:extLst>
              </a:hlinkClick>
            </a:endParaRPr>
          </a:p>
          <a:p>
            <a:pPr lvl="1">
              <a:buSzPct val="120000"/>
              <a:buBlip>
                <a:blip r:embed="rId3"/>
              </a:buBlip>
            </a:pPr>
            <a:endParaRPr lang="en-US" sz="1500" dirty="0">
              <a:solidFill>
                <a:schemeClr val="accent1"/>
              </a:solidFill>
            </a:endParaRPr>
          </a:p>
          <a:p>
            <a:pPr>
              <a:buSzPct val="120000"/>
              <a:buBlip>
                <a:blip r:embed="rId3"/>
              </a:buBlip>
            </a:pPr>
            <a:r>
              <a:rPr lang="hu-HU" sz="1500" dirty="0">
                <a:solidFill>
                  <a:schemeClr val="accent1"/>
                </a:solidFill>
              </a:rPr>
              <a:t>Iratkozzon fel a kampány hírlevelére:</a:t>
            </a:r>
          </a:p>
          <a:p>
            <a:pPr marL="189000" lvl="1" indent="0">
              <a:buSzPct val="120000"/>
              <a:buNone/>
            </a:pPr>
            <a:r>
              <a:rPr lang="hu-HU" sz="1500" b="1" u="sng" dirty="0">
                <a:solidFill>
                  <a:srgbClr val="003399"/>
                </a:solidFill>
                <a:hlinkClick r:id="rId6">
                  <a:extLst>
                    <a:ext uri="{A12FA001-AC4F-418D-AE19-62706E023703}">
                      <ahyp:hlinkClr xmlns:ahyp="http://schemas.microsoft.com/office/drawing/2018/hyperlinkcolor" val="tx"/>
                    </a:ext>
                  </a:extLst>
                </a:hlinkClick>
              </a:rPr>
              <a:t>https://healthy-workplaces.osha.europa.eu/</a:t>
            </a:r>
            <a:r>
              <a:rPr lang="es-ES" sz="1500" b="1" u="sng" dirty="0" err="1">
                <a:solidFill>
                  <a:srgbClr val="003399"/>
                </a:solidFill>
                <a:hlinkClick r:id="rId6">
                  <a:extLst>
                    <a:ext uri="{A12FA001-AC4F-418D-AE19-62706E023703}">
                      <ahyp:hlinkClr xmlns:ahyp="http://schemas.microsoft.com/office/drawing/2018/hyperlinkcolor" val="tx"/>
                    </a:ext>
                  </a:extLst>
                </a:hlinkClick>
              </a:rPr>
              <a:t>hu</a:t>
            </a:r>
            <a:r>
              <a:rPr lang="hu-HU" sz="1500" b="1" u="sng" dirty="0">
                <a:solidFill>
                  <a:srgbClr val="003399"/>
                </a:solidFill>
                <a:hlinkClick r:id="rId6">
                  <a:extLst>
                    <a:ext uri="{A12FA001-AC4F-418D-AE19-62706E023703}">
                      <ahyp:hlinkClr xmlns:ahyp="http://schemas.microsoft.com/office/drawing/2018/hyperlinkcolor" val="tx"/>
                    </a:ext>
                  </a:extLst>
                </a:hlinkClick>
              </a:rPr>
              <a:t>/media-centre/newsletter</a:t>
            </a:r>
            <a:endParaRPr lang="es-ES" sz="1500" b="1" u="sng" dirty="0">
              <a:solidFill>
                <a:srgbClr val="003399"/>
              </a:solidFill>
            </a:endParaRPr>
          </a:p>
          <a:p>
            <a:pPr marL="189000" lvl="1" indent="0">
              <a:buSzPct val="120000"/>
              <a:buNone/>
            </a:pPr>
            <a:endParaRPr lang="en-US" sz="1500" b="1" dirty="0">
              <a:solidFill>
                <a:schemeClr val="accent1"/>
              </a:solidFill>
            </a:endParaRPr>
          </a:p>
          <a:p>
            <a:pPr>
              <a:buSzPct val="120000"/>
              <a:buBlip>
                <a:blip r:embed="rId3"/>
              </a:buBlip>
            </a:pPr>
            <a:r>
              <a:rPr lang="hu-HU" sz="1500" dirty="0">
                <a:solidFill>
                  <a:schemeClr val="accent1"/>
                </a:solidFill>
              </a:rPr>
              <a:t>Kövesse figyelemmel a tevékenységeket és eseményeket a közösségi médián keresztül:</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hu-HU" sz="1500" dirty="0">
                <a:solidFill>
                  <a:schemeClr val="accent1"/>
                </a:solidFill>
              </a:rPr>
              <a:t>Érdeklődjön az országában zajló eseményekről a nemzeti fókuszpontoknál:</a:t>
            </a:r>
          </a:p>
          <a:p>
            <a:pPr marL="189000" lvl="1" indent="0">
              <a:buSzPct val="120000"/>
              <a:buNone/>
            </a:pPr>
            <a:r>
              <a:rPr lang="hu-HU" sz="1500" b="1" u="sng" dirty="0">
                <a:solidFill>
                  <a:schemeClr val="accent1"/>
                </a:solidFill>
                <a:hlinkClick r:id="rId7"/>
              </a:rPr>
              <a:t>https://healthy-workplaces.osha.europa.eu/</a:t>
            </a:r>
            <a:r>
              <a:rPr lang="en-US" sz="1500" b="1" u="sng" dirty="0">
                <a:solidFill>
                  <a:schemeClr val="accent1"/>
                </a:solidFill>
                <a:hlinkClick r:id="rId7"/>
              </a:rPr>
              <a:t>hu</a:t>
            </a:r>
            <a:r>
              <a:rPr lang="hu-HU" sz="1500" b="1" u="sng" dirty="0">
                <a:solidFill>
                  <a:schemeClr val="accent1"/>
                </a:solidFill>
                <a:hlinkClick r:id="rId7"/>
              </a:rPr>
              <a:t>/campaign-partners/national-focal-points</a:t>
            </a:r>
            <a:endParaRPr lang="hu-HU"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280172" y="632039"/>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hu-HU" sz="1200" b="1">
                  <a:solidFill>
                    <a:schemeClr val="accent1"/>
                  </a:solidFill>
                </a:rPr>
                <a:t>2023.</a:t>
              </a:r>
            </a:p>
            <a:p>
              <a:pPr algn="ctr"/>
              <a:r>
                <a:rPr lang="hu-HU" b="1">
                  <a:solidFill>
                    <a:schemeClr val="accent1"/>
                  </a:solidFill>
                </a:rPr>
                <a:t>október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hu-HU" sz="1400" b="1">
                  <a:solidFill>
                    <a:srgbClr val="ACC700"/>
                  </a:solidFill>
                </a:rPr>
                <a:t>A KAMPÁNY INDÍTÁSA</a:t>
              </a:r>
            </a:p>
          </p:txBody>
        </p:sp>
      </p:grpSp>
      <p:sp>
        <p:nvSpPr>
          <p:cNvPr id="4" name="Rectangle 3"/>
          <p:cNvSpPr/>
          <p:nvPr/>
        </p:nvSpPr>
        <p:spPr>
          <a:xfrm>
            <a:off x="2949434" y="3024891"/>
            <a:ext cx="2183611" cy="307777"/>
          </a:xfrm>
          <a:prstGeom prst="rect">
            <a:avLst/>
          </a:prstGeom>
        </p:spPr>
        <p:txBody>
          <a:bodyPr wrap="none">
            <a:spAutoFit/>
          </a:bodyPr>
          <a:lstStyle/>
          <a:p>
            <a:r>
              <a:rPr lang="hu-HU"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92C12CD6-9D30-4C89-972B-87C096CB041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3043274"/>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CCEC4E77-D4D8-4702-89F9-1C173A46A0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304327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7B8A6A92-B11F-4EDA-BD4E-F8634F20F20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304327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F5316131-1C0F-4B25-A37F-007462CDBCD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3043274"/>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hu-HU" sz="2400"/>
              <a:t>Miről szól a kampány?</a:t>
            </a:r>
          </a:p>
        </p:txBody>
      </p:sp>
      <p:sp>
        <p:nvSpPr>
          <p:cNvPr id="6" name="TextBox 5"/>
          <p:cNvSpPr txBox="1"/>
          <p:nvPr/>
        </p:nvSpPr>
        <p:spPr>
          <a:xfrm>
            <a:off x="441457" y="821982"/>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hu-HU" sz="1600" b="1" dirty="0">
                <a:solidFill>
                  <a:srgbClr val="003399"/>
                </a:solidFill>
              </a:rPr>
              <a:t>A digitális technológiák gyors változásokat okoznak abban, hogy hogyan, hol és mikor dolgozunk</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hu-HU" sz="1600" b="1" dirty="0">
                <a:solidFill>
                  <a:srgbClr val="003399"/>
                </a:solidFill>
              </a:rPr>
              <a:t>A digitális technológia minden ágazatban több lehetőséget kínál a munkavállalók és a munkáltatók számára, ugyanakkor a biztonság és az egészségvédelem szempontjából kihívásokat és kockázatokat is jelent.</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90139" cy="461665"/>
          </a:xfrm>
        </p:spPr>
        <p:txBody>
          <a:bodyPr wrap="square">
            <a:spAutoFit/>
          </a:bodyPr>
          <a:lstStyle/>
          <a:p>
            <a:r>
              <a:rPr lang="hu-HU" sz="2400" dirty="0"/>
              <a:t>Tények és adatok – a digitális technológiák használata</a:t>
            </a:r>
          </a:p>
        </p:txBody>
      </p:sp>
      <p:sp>
        <p:nvSpPr>
          <p:cNvPr id="5" name="TextBox 4">
            <a:extLst>
              <a:ext uri="{FF2B5EF4-FFF2-40B4-BE49-F238E27FC236}">
                <a16:creationId xmlns:a16="http://schemas.microsoft.com/office/drawing/2014/main" id="{3C508B51-6793-4B7F-899B-364A2A5D82C4}"/>
              </a:ext>
            </a:extLst>
          </p:cNvPr>
          <p:cNvSpPr txBox="1"/>
          <p:nvPr/>
        </p:nvSpPr>
        <p:spPr>
          <a:xfrm>
            <a:off x="432909" y="818290"/>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hu-HU" sz="1600" b="1" dirty="0">
                <a:solidFill>
                  <a:srgbClr val="ACC700"/>
                </a:solidFill>
              </a:rPr>
              <a:t>EU-OSHA, OSH Pulse felmérés 2022</a:t>
            </a:r>
          </a:p>
          <a:p>
            <a:pPr lvl="1"/>
            <a:r>
              <a:rPr lang="hu-HU" sz="1600" b="1" dirty="0">
                <a:solidFill>
                  <a:schemeClr val="accent1"/>
                </a:solidFill>
              </a:rPr>
              <a:t>Az európai uniós munkavállalók a munkahelyükön a következőket használják...</a:t>
            </a:r>
          </a:p>
          <a:p>
            <a:pPr marL="800100" lvl="1" indent="-342900">
              <a:buFont typeface="Arial" panose="020B0604020202020204" pitchFamily="34" charset="0"/>
              <a:buChar char="•"/>
            </a:pPr>
            <a:r>
              <a:rPr lang="hu-HU" sz="1600" b="1" dirty="0">
                <a:solidFill>
                  <a:schemeClr val="accent1"/>
                </a:solidFill>
              </a:rPr>
              <a:t>Laptopok, táblagépek, okostelefonok (73%) </a:t>
            </a:r>
          </a:p>
          <a:p>
            <a:pPr marL="800100" lvl="1" indent="-342900">
              <a:buFont typeface="Arial" panose="020B0604020202020204" pitchFamily="34" charset="0"/>
              <a:buChar char="•"/>
            </a:pPr>
            <a:r>
              <a:rPr lang="hu-HU" sz="1600" b="1" dirty="0">
                <a:solidFill>
                  <a:schemeClr val="accent1"/>
                </a:solidFill>
              </a:rPr>
              <a:t>Viselhető eszközök (11%)</a:t>
            </a:r>
          </a:p>
          <a:p>
            <a:pPr marL="800100" lvl="1" indent="-342900">
              <a:buFont typeface="Arial" panose="020B0604020202020204" pitchFamily="34" charset="0"/>
              <a:buChar char="•"/>
            </a:pPr>
            <a:r>
              <a:rPr lang="hu-HU" sz="1600" b="1" dirty="0">
                <a:solidFill>
                  <a:schemeClr val="accent1"/>
                </a:solidFill>
              </a:rPr>
              <a:t>Mesterséges intelligenciát tartalmazó gépek vagy robotok (5%)</a:t>
            </a:r>
          </a:p>
          <a:p>
            <a:pPr marL="800100" lvl="1" indent="-342900">
              <a:buFont typeface="Arial" panose="020B0604020202020204" pitchFamily="34" charset="0"/>
              <a:buChar char="•"/>
            </a:pPr>
            <a:r>
              <a:rPr lang="hu-HU" sz="1600" b="1" dirty="0">
                <a:solidFill>
                  <a:schemeClr val="accent1"/>
                </a:solidFill>
              </a:rPr>
              <a:t>A munkavállalóval együttműködő robotok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hu-HU" sz="1600" b="1" dirty="0">
                <a:solidFill>
                  <a:srgbClr val="ACC700"/>
                </a:solidFill>
              </a:rPr>
              <a:t>EU-OSHA, 2019. évi ESENER-felmérés</a:t>
            </a:r>
          </a:p>
          <a:p>
            <a:pPr marL="800100" lvl="1" indent="-342900">
              <a:buFont typeface="Arial" panose="020B0604020202020204" pitchFamily="34" charset="0"/>
              <a:buChar char="•"/>
            </a:pPr>
            <a:r>
              <a:rPr lang="hu-HU" sz="1600" b="1" dirty="0">
                <a:solidFill>
                  <a:schemeClr val="accent1"/>
                </a:solidFill>
              </a:rPr>
              <a:t>Európa-szerte a munkahelyek több mint 80%-ánál használnak személyi számítógépeket, laptopokat, táblagépeket, okostelefonokat és egyéb mobil eszközöket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221559" cy="461665"/>
          </a:xfrm>
        </p:spPr>
        <p:txBody>
          <a:bodyPr wrap="square">
            <a:spAutoFit/>
          </a:bodyPr>
          <a:lstStyle/>
          <a:p>
            <a:r>
              <a:rPr lang="hu-HU" sz="2400" dirty="0"/>
              <a:t>Tények és adatok – a digitális technológiák használata</a:t>
            </a:r>
          </a:p>
        </p:txBody>
      </p:sp>
      <p:pic>
        <p:nvPicPr>
          <p:cNvPr id="5" name="Content Placeholder 3"/>
          <p:cNvPicPr>
            <a:picLocks noGrp="1" noChangeAspect="1"/>
          </p:cNvPicPr>
          <p:nvPr>
            <p:ph sz="half" idx="1"/>
          </p:nvPr>
        </p:nvPicPr>
        <p:blipFill rotWithShape="1">
          <a:blip r:embed="rId3"/>
          <a:srcRect l="28027" t="29331" r="4900" b="3055"/>
          <a:stretch/>
        </p:blipFill>
        <p:spPr>
          <a:xfrm>
            <a:off x="3482787" y="2007997"/>
            <a:ext cx="5071553"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1180" y="819190"/>
            <a:ext cx="7653766" cy="1115690"/>
          </a:xfrm>
          <a:prstGeom prst="rect">
            <a:avLst/>
          </a:prstGeom>
          <a:noFill/>
        </p:spPr>
        <p:txBody>
          <a:bodyPr wrap="square" rtlCol="0">
            <a:spAutoFit/>
          </a:bodyPr>
          <a:lstStyle/>
          <a:p>
            <a:pPr lvl="0" defTabSz="257175">
              <a:spcBef>
                <a:spcPts val="338"/>
              </a:spcBef>
              <a:buClr>
                <a:srgbClr val="003399"/>
              </a:buClr>
            </a:pPr>
            <a:r>
              <a:rPr lang="hu-HU" sz="1600" b="1" dirty="0">
                <a:solidFill>
                  <a:srgbClr val="ACC700"/>
                </a:solidFill>
              </a:rPr>
              <a:t>EU-OSHA, OSH Pulse felmérés 2022</a:t>
            </a:r>
          </a:p>
          <a:p>
            <a:pPr lvl="0" defTabSz="257175">
              <a:spcBef>
                <a:spcPts val="338"/>
              </a:spcBef>
              <a:buClr>
                <a:srgbClr val="003399"/>
              </a:buClr>
            </a:pPr>
            <a:r>
              <a:rPr lang="hu-HU"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Tudomása szerint az Ön munkahelyén használnak-e digitális eszközöket, például táblagépet, okostelefont, számítógépet, laptopot, alkalmazást vagy érzékelőt a következő feladatok során?</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hu-HU" sz="900"/>
              <a:t>A feladatok, a munkaidő vagy a műszakok automatikus kiosztása</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hu-HU" sz="900"/>
              <a:t>Teljesítményértékelés harmadik fél (pl. ügyfelek) által</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hu-HU" sz="900"/>
              <a:t>Az Ön munkájának és viselkedésének személyes felügyelete vagy nyomon követése</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hu-HU" sz="900"/>
              <a:t>Munkahelyi környezetében a zaj, a vegyi anyagok, a por, a gázok stb. monitorozása</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hu-HU" sz="900"/>
              <a:t>A szívritmus, a vérnyomás, a testtartás stb. személyes figyelése</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hu-HU" sz="900" b="1">
                <a:solidFill>
                  <a:srgbClr val="003399"/>
                </a:solidFill>
              </a:rPr>
              <a:t>Igen</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hu-HU" sz="900" b="1">
                <a:solidFill>
                  <a:srgbClr val="F6A400"/>
                </a:solidFill>
              </a:rPr>
              <a:t>Nem</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hu-HU" sz="900" b="1">
                <a:solidFill>
                  <a:srgbClr val="B1B3B4"/>
                </a:solidFill>
              </a:rPr>
              <a:t>Nem tudom</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hu-HU" sz="1200" b="0" i="0">
                <a:solidFill>
                  <a:srgbClr val="ACC700"/>
                </a:solidFill>
                <a:effectLst/>
                <a:latin typeface="Corbel" panose="020B0503020204020204" pitchFamily="34" charset="0"/>
              </a:rPr>
              <a:t>Bázis: valamennyi válaszadó, EU-27 (n=25 683)</a:t>
            </a:r>
            <a:r>
              <a:rPr lang="hu-HU"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52039" cy="461665"/>
          </a:xfrm>
        </p:spPr>
        <p:txBody>
          <a:bodyPr wrap="square">
            <a:spAutoFit/>
          </a:bodyPr>
          <a:lstStyle/>
          <a:p>
            <a:r>
              <a:rPr lang="hu-HU" sz="2400" dirty="0"/>
              <a:t>Tények és adatok – a digitális technológiák használata</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2909" y="814668"/>
            <a:ext cx="7653766" cy="623248"/>
          </a:xfrm>
          <a:prstGeom prst="rect">
            <a:avLst/>
          </a:prstGeom>
          <a:noFill/>
        </p:spPr>
        <p:txBody>
          <a:bodyPr wrap="square" rtlCol="0">
            <a:spAutoFit/>
          </a:bodyPr>
          <a:lstStyle/>
          <a:p>
            <a:pPr lvl="0" defTabSz="257175">
              <a:spcBef>
                <a:spcPts val="338"/>
              </a:spcBef>
              <a:buClr>
                <a:srgbClr val="003399"/>
              </a:buClr>
            </a:pPr>
            <a:r>
              <a:rPr lang="hu-HU" sz="1600" b="1" dirty="0">
                <a:solidFill>
                  <a:srgbClr val="ACC700"/>
                </a:solidFill>
              </a:rPr>
              <a:t>EU-OSHA, OSH állapotjelentés 2022</a:t>
            </a:r>
          </a:p>
          <a:p>
            <a:pPr lvl="0" defTabSz="257175">
              <a:spcBef>
                <a:spcPts val="338"/>
              </a:spcBef>
              <a:buClr>
                <a:srgbClr val="003399"/>
              </a:buClr>
            </a:pPr>
            <a:r>
              <a:rPr lang="hu-HU"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Igaz, hogy a digitális technológiák használata a munkahelyén...</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hu-HU" sz="900" b="1">
                <a:solidFill>
                  <a:srgbClr val="003399"/>
                </a:solidFill>
              </a:rPr>
              <a:t>Igen</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hu-HU" sz="900" b="1">
                <a:solidFill>
                  <a:srgbClr val="F6A400"/>
                </a:solidFill>
              </a:rPr>
              <a:t>Nem</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hu-HU" sz="900" b="1">
                <a:solidFill>
                  <a:srgbClr val="B1B3B4"/>
                </a:solidFill>
              </a:rPr>
              <a:t>Nem tudom</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hu-HU" sz="900"/>
              <a:t>meghatározza a munka sebességét vagy ütemét</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hu-HU" sz="900"/>
              <a:t>önálló munkavégzést eredményez</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hu-HU" sz="900"/>
              <a:t>fokozza a munkahelyi felügyeletet</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hu-HU" sz="900"/>
              <a:t>növeli a munkaterhet</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hu-HU" sz="900"/>
              <a:t>csökkenti a munkahelyi autonómiáját</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503420"/>
            <a:ext cx="3229312" cy="276999"/>
          </a:xfrm>
          <a:prstGeom prst="rect">
            <a:avLst/>
          </a:prstGeom>
          <a:noFill/>
        </p:spPr>
        <p:txBody>
          <a:bodyPr wrap="square">
            <a:spAutoFit/>
          </a:bodyPr>
          <a:lstStyle/>
          <a:p>
            <a:r>
              <a:rPr lang="hu-HU" sz="1200" b="0" i="0" dirty="0">
                <a:solidFill>
                  <a:srgbClr val="ACC700"/>
                </a:solidFill>
                <a:effectLst/>
                <a:latin typeface="Corbel" panose="020B0503020204020204" pitchFamily="34" charset="0"/>
              </a:rPr>
              <a:t>Bázis: valamennyi válaszadó, EU-27 (n=25 683)</a:t>
            </a:r>
            <a:r>
              <a:rPr lang="hu-HU"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hu-HU" sz="2400"/>
              <a:t>Tények és számadatok – otthoni távmunka</a:t>
            </a:r>
          </a:p>
        </p:txBody>
      </p:sp>
      <p:sp>
        <p:nvSpPr>
          <p:cNvPr id="5" name="TextBox 4">
            <a:extLst>
              <a:ext uri="{FF2B5EF4-FFF2-40B4-BE49-F238E27FC236}">
                <a16:creationId xmlns:a16="http://schemas.microsoft.com/office/drawing/2014/main" id="{B8654F7D-FE3F-4E66-ADCC-E6D31662FD2C}"/>
              </a:ext>
            </a:extLst>
          </p:cNvPr>
          <p:cNvSpPr txBox="1"/>
          <p:nvPr/>
        </p:nvSpPr>
        <p:spPr>
          <a:xfrm>
            <a:off x="432909" y="821562"/>
            <a:ext cx="8164160" cy="3577903"/>
          </a:xfrm>
          <a:prstGeom prst="rect">
            <a:avLst/>
          </a:prstGeom>
          <a:noFill/>
        </p:spPr>
        <p:txBody>
          <a:bodyPr wrap="square" rtlCol="0">
            <a:spAutoFit/>
          </a:bodyPr>
          <a:lstStyle/>
          <a:p>
            <a:r>
              <a:rPr lang="hu-HU" sz="1600" b="1" dirty="0">
                <a:solidFill>
                  <a:srgbClr val="ACC700"/>
                </a:solidFill>
              </a:rPr>
              <a:t>EU-OSHA, OSH állapotjelentés 2022</a:t>
            </a:r>
          </a:p>
          <a:p>
            <a:pPr marL="342900" indent="-342900">
              <a:buFont typeface="Arial" panose="020B0604020202020204" pitchFamily="34" charset="0"/>
              <a:buChar char="•"/>
            </a:pPr>
            <a:r>
              <a:rPr lang="hu-HU" sz="1600" b="1" dirty="0">
                <a:solidFill>
                  <a:schemeClr val="accent1"/>
                </a:solidFill>
              </a:rPr>
              <a:t>2022-ben a munkavállalók 17%-a dolgozott főként otthonról </a:t>
            </a:r>
          </a:p>
          <a:p>
            <a:pPr marL="342900" indent="-342900">
              <a:buFont typeface="Arial" panose="020B0604020202020204" pitchFamily="34" charset="0"/>
              <a:buChar char="•"/>
            </a:pPr>
            <a:r>
              <a:rPr lang="hu-HU" sz="1600" b="1" dirty="0">
                <a:solidFill>
                  <a:schemeClr val="accent1"/>
                </a:solidFill>
              </a:rPr>
              <a:t>90%-</a:t>
            </a:r>
            <a:r>
              <a:rPr lang="hu-HU" sz="1600" b="1" dirty="0" err="1">
                <a:solidFill>
                  <a:schemeClr val="accent1"/>
                </a:solidFill>
              </a:rPr>
              <a:t>uk</a:t>
            </a:r>
            <a:r>
              <a:rPr lang="hu-HU" sz="1600" b="1" dirty="0">
                <a:solidFill>
                  <a:schemeClr val="accent1"/>
                </a:solidFill>
              </a:rPr>
              <a:t> laptopot, táblagépet, okostelefont használ </a:t>
            </a:r>
          </a:p>
          <a:p>
            <a:pPr marL="342900" indent="-342900">
              <a:buFont typeface="Arial" panose="020B0604020202020204" pitchFamily="34" charset="0"/>
              <a:buChar char="•"/>
            </a:pPr>
            <a:r>
              <a:rPr lang="hu-HU" sz="1600" b="1" dirty="0">
                <a:solidFill>
                  <a:schemeClr val="accent1"/>
                </a:solidFill>
              </a:rPr>
              <a:t>Az otthonról dolgozó távmunkások az összes munkavállalóhoz képest kisebb valószínűséggel számoltak be arról, hogy nem rendelkeznek kellő önállósággal munkavégzésük során, illetve hogy nincs kellő ráhatásuk a munka tempójára vagy a munkafolyamataikra (14,4%).</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hu-HU" sz="1600" b="1" dirty="0">
                <a:solidFill>
                  <a:srgbClr val="ACC700"/>
                </a:solidFill>
              </a:rPr>
              <a:t>EU-OSHA, 2019. évi ESENER</a:t>
            </a:r>
          </a:p>
          <a:p>
            <a:pPr marL="342900" indent="-342900">
              <a:buFont typeface="Arial" panose="020B0604020202020204" pitchFamily="34" charset="0"/>
              <a:buChar char="•"/>
            </a:pPr>
            <a:r>
              <a:rPr lang="hu-HU" sz="1600" b="1" dirty="0">
                <a:solidFill>
                  <a:schemeClr val="accent1"/>
                </a:solidFill>
              </a:rPr>
              <a:t>2019-ben az európai uniós munkahelyek 12%-a tette lehetővé a munkavállalók számára, hogy digitális technológiák alkalmazásával otthonról dolgozzanak</a:t>
            </a:r>
          </a:p>
          <a:p>
            <a:pPr marL="342900" indent="-342900">
              <a:buFont typeface="Arial" panose="020B0604020202020204" pitchFamily="34" charset="0"/>
              <a:buChar char="•"/>
            </a:pPr>
            <a:r>
              <a:rPr lang="hu-HU" sz="1600" b="1" dirty="0">
                <a:solidFill>
                  <a:schemeClr val="accent1"/>
                </a:solidFill>
              </a:rPr>
              <a:t>Az uniós munkahelyek 75%-a végez rendszeres kockázatértékelést, de az otthoni távmunkát megengedőknek csak 31%-a esetében terjed ez ki az otthoni munkavégzésre is.</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83459" cy="461665"/>
          </a:xfrm>
        </p:spPr>
        <p:txBody>
          <a:bodyPr wrap="square">
            <a:spAutoFit/>
          </a:bodyPr>
          <a:lstStyle/>
          <a:p>
            <a:r>
              <a:rPr lang="hu-HU" sz="2400" dirty="0"/>
              <a:t>Tények és számadatok – </a:t>
            </a:r>
            <a:r>
              <a:rPr lang="hu-HU" sz="2400" dirty="0" err="1"/>
              <a:t>Pszichoszociális</a:t>
            </a:r>
            <a:r>
              <a:rPr lang="hu-HU" sz="2400" dirty="0"/>
              <a:t> kockázatok</a:t>
            </a:r>
          </a:p>
        </p:txBody>
      </p:sp>
      <p:sp>
        <p:nvSpPr>
          <p:cNvPr id="4" name="TextBox 3"/>
          <p:cNvSpPr txBox="1"/>
          <p:nvPr/>
        </p:nvSpPr>
        <p:spPr>
          <a:xfrm>
            <a:off x="432909" y="813438"/>
            <a:ext cx="6768752" cy="2008242"/>
          </a:xfrm>
          <a:prstGeom prst="rect">
            <a:avLst/>
          </a:prstGeom>
          <a:noFill/>
        </p:spPr>
        <p:txBody>
          <a:bodyPr wrap="square" rtlCol="0">
            <a:spAutoFit/>
          </a:bodyPr>
          <a:lstStyle/>
          <a:p>
            <a:pPr lvl="0" defTabSz="257175">
              <a:spcBef>
                <a:spcPts val="338"/>
              </a:spcBef>
              <a:buClr>
                <a:srgbClr val="003399"/>
              </a:buClr>
            </a:pPr>
            <a:r>
              <a:rPr lang="hu-HU" sz="1600" b="1" dirty="0">
                <a:solidFill>
                  <a:srgbClr val="ACC700"/>
                </a:solidFill>
              </a:rPr>
              <a:t>EU-OSHA, 2019. évi ESENER</a:t>
            </a:r>
            <a:endParaRPr lang="en-GB" sz="1600" b="1" dirty="0">
              <a:solidFill>
                <a:srgbClr val="ACC700"/>
              </a:solidFill>
            </a:endParaRPr>
          </a:p>
          <a:p>
            <a:pPr lvl="0" defTabSz="257175">
              <a:spcBef>
                <a:spcPts val="338"/>
              </a:spcBef>
              <a:buClr>
                <a:srgbClr val="003399"/>
              </a:buClr>
            </a:pPr>
            <a:r>
              <a:rPr lang="hu-HU" sz="1600" b="1" dirty="0">
                <a:solidFill>
                  <a:srgbClr val="003399"/>
                </a:solidFill>
                <a:latin typeface="Arial" panose="020B0604020202020204" pitchFamily="34" charset="0"/>
                <a:ea typeface="SimSun" panose="02010600030101010101" pitchFamily="2" charset="-122"/>
                <a:cs typeface="Arial" panose="020B0604020202020204" pitchFamily="34" charset="0"/>
              </a:rPr>
              <a:t>A digitális technológiákhoz leggyakrabban kapcsolódó pszichoszociális kockázatok: </a:t>
            </a:r>
          </a:p>
          <a:p>
            <a:pPr marL="342900" lvl="0" indent="-342900" defTabSz="257175">
              <a:spcBef>
                <a:spcPts val="338"/>
              </a:spcBef>
              <a:buClr>
                <a:srgbClr val="003399"/>
              </a:buClr>
              <a:buFont typeface="Arial" panose="020B0604020202020204" pitchFamily="34" charset="0"/>
              <a:buChar char="•"/>
            </a:pPr>
            <a:r>
              <a:rPr lang="hu-HU" sz="1600" b="1" dirty="0">
                <a:solidFill>
                  <a:srgbClr val="003399"/>
                </a:solidFill>
              </a:rPr>
              <a:t>Időszűke</a:t>
            </a:r>
          </a:p>
          <a:p>
            <a:pPr marL="342900" lvl="0" indent="-342900" defTabSz="257175">
              <a:spcBef>
                <a:spcPts val="338"/>
              </a:spcBef>
              <a:buClr>
                <a:srgbClr val="003399"/>
              </a:buClr>
              <a:buFont typeface="Arial" panose="020B0604020202020204" pitchFamily="34" charset="0"/>
              <a:buChar char="•"/>
            </a:pPr>
            <a:r>
              <a:rPr lang="hu-HU" sz="1600" b="1" dirty="0">
                <a:solidFill>
                  <a:srgbClr val="003399"/>
                </a:solidFill>
              </a:rPr>
              <a:t>Hosszú/ rendszertelen munkaidő</a:t>
            </a:r>
          </a:p>
          <a:p>
            <a:pPr marL="342900" lvl="0" indent="-342900" defTabSz="257175">
              <a:spcBef>
                <a:spcPts val="338"/>
              </a:spcBef>
              <a:buClr>
                <a:srgbClr val="003399"/>
              </a:buClr>
              <a:buFont typeface="Arial" panose="020B0604020202020204" pitchFamily="34" charset="0"/>
              <a:buChar char="•"/>
            </a:pPr>
            <a:r>
              <a:rPr lang="hu-HU" sz="1600" b="1" dirty="0">
                <a:solidFill>
                  <a:srgbClr val="003399"/>
                </a:solidFill>
              </a:rPr>
              <a:t>Nem megfelelő kommunikáció/együttműködés</a:t>
            </a:r>
          </a:p>
          <a:p>
            <a:pPr marL="342900" lvl="0" indent="-342900" defTabSz="257175">
              <a:spcBef>
                <a:spcPts val="338"/>
              </a:spcBef>
              <a:buClr>
                <a:srgbClr val="003399"/>
              </a:buClr>
              <a:buFont typeface="Arial" panose="020B0604020202020204" pitchFamily="34" charset="0"/>
              <a:buChar char="•"/>
            </a:pPr>
            <a:r>
              <a:rPr lang="hu-HU" sz="1600" b="1" dirty="0">
                <a:solidFill>
                  <a:srgbClr val="003399"/>
                </a:solidFill>
              </a:rPr>
              <a:t>Bizonytalan foglalkoztatási helyzet</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381581" cy="461665"/>
          </a:xfrm>
          <a:prstGeom prst="rect">
            <a:avLst/>
          </a:prstGeom>
          <a:noFill/>
        </p:spPr>
        <p:txBody>
          <a:bodyPr wrap="square" rtlCol="0">
            <a:spAutoFit/>
          </a:bodyPr>
          <a:lstStyle/>
          <a:p>
            <a:r>
              <a:rPr lang="hu-HU" sz="2400" b="1" dirty="0">
                <a:solidFill>
                  <a:schemeClr val="accent1"/>
                </a:solidFill>
              </a:rPr>
              <a:t>Tények és számadatok – </a:t>
            </a:r>
            <a:r>
              <a:rPr lang="hu-HU" sz="2400" b="1" dirty="0" err="1">
                <a:solidFill>
                  <a:schemeClr val="accent1"/>
                </a:solidFill>
              </a:rPr>
              <a:t>pszichoszociális</a:t>
            </a:r>
            <a:r>
              <a:rPr lang="hu-HU" sz="2400" b="1" dirty="0">
                <a:solidFill>
                  <a:schemeClr val="accent1"/>
                </a:solidFill>
              </a:rPr>
              <a:t> kockázatok</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060570986"/>
              </p:ext>
            </p:extLst>
          </p:nvPr>
        </p:nvGraphicFramePr>
        <p:xfrm>
          <a:off x="1821518" y="1019742"/>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2907" y="810224"/>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hu-HU" sz="1600" dirty="0">
                <a:solidFill>
                  <a:srgbClr val="ACC700"/>
                </a:solidFill>
              </a:rPr>
              <a:t>EU-OSHA, 2019. évi ESENER</a:t>
            </a:r>
          </a:p>
          <a:p>
            <a:pPr>
              <a:spcBef>
                <a:spcPts val="0"/>
              </a:spcBef>
            </a:pPr>
            <a:r>
              <a:rPr lang="hu-HU" sz="1100" dirty="0">
                <a:latin typeface="Arial" panose="020B0604020202020204" pitchFamily="34" charset="0"/>
                <a:ea typeface="SimSun" panose="02010600030101010101" pitchFamily="2" charset="-122"/>
                <a:cs typeface="Times New Roman" panose="02020603050405020304" pitchFamily="18" charset="0"/>
              </a:rPr>
              <a:t>A digitális technológia jelenléte miatti pszichoszociális kockázatokról beszámoló munkahelyek,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3022082032"/>
              </p:ext>
            </p:extLst>
          </p:nvPr>
        </p:nvGraphicFramePr>
        <p:xfrm>
          <a:off x="710263" y="1272469"/>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hu-HU" sz="900" b="1" u="none" strike="noStrike">
                          <a:effectLst/>
                        </a:rPr>
                        <a:t>Állandó munkahelyre telepített személyi számítógépek</a:t>
                      </a:r>
                    </a:p>
                  </a:txBody>
                  <a:tcPr marL="9525" marR="9525" marT="9525" marB="0" anchor="ctr"/>
                </a:tc>
                <a:tc>
                  <a:txBody>
                    <a:bodyPr/>
                    <a:lstStyle/>
                    <a:p>
                      <a:pPr algn="ctr" fontAlgn="ctr"/>
                      <a:r>
                        <a:rPr lang="hu-HU" sz="900" u="none" strike="noStrike">
                          <a:effectLst/>
                        </a:rPr>
                        <a:t>Nincsenek</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hu-HU" sz="900" u="none" strike="noStrike">
                          <a:effectLst/>
                        </a:rPr>
                        <a:t>Vannak</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hu-HU" sz="900" b="1" u="none" strike="noStrike">
                          <a:effectLst/>
                        </a:rPr>
                        <a:t>Laptopok, tabletek, okostelefonok vagy más hordozható számítógépes eszközök</a:t>
                      </a:r>
                    </a:p>
                  </a:txBody>
                  <a:tcPr marL="9525" marR="9525" marT="9525" marB="0" anchor="ctr"/>
                </a:tc>
                <a:tc>
                  <a:txBody>
                    <a:bodyPr/>
                    <a:lstStyle/>
                    <a:p>
                      <a:pPr algn="ctr" fontAlgn="ctr"/>
                      <a:r>
                        <a:rPr lang="hu-HU" sz="900" u="none" strike="noStrike">
                          <a:effectLst/>
                        </a:rPr>
                        <a:t>Nincsenek</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hu-HU" sz="900" u="none" strike="noStrike">
                          <a:effectLst/>
                        </a:rPr>
                        <a:t>Vannak</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hu-HU" sz="900" b="1" u="none" strike="noStrike">
                          <a:effectLst/>
                        </a:rPr>
                        <a:t>A munkavállalókkal interakciót folytató robotok</a:t>
                      </a:r>
                    </a:p>
                  </a:txBody>
                  <a:tcPr marL="9525" marR="9525" marT="9525" marB="0" anchor="ctr"/>
                </a:tc>
                <a:tc>
                  <a:txBody>
                    <a:bodyPr/>
                    <a:lstStyle/>
                    <a:p>
                      <a:pPr algn="ctr" fontAlgn="ctr"/>
                      <a:r>
                        <a:rPr lang="hu-HU" sz="900" u="none" strike="noStrike">
                          <a:effectLst/>
                        </a:rPr>
                        <a:t>Nincsenek</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hu-HU" sz="900" u="none" strike="noStrike">
                          <a:effectLst/>
                        </a:rPr>
                        <a:t>Vannak</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hu-HU" sz="900" b="1" u="none" strike="noStrike">
                          <a:effectLst/>
                        </a:rPr>
                        <a:t>A munka tartalmát vagy ütemét meghatározó gépek, rendszerek vagy számítógépek</a:t>
                      </a:r>
                    </a:p>
                  </a:txBody>
                  <a:tcPr marL="9525" marR="9525" marT="9525" marB="0" anchor="ctr"/>
                </a:tc>
                <a:tc>
                  <a:txBody>
                    <a:bodyPr/>
                    <a:lstStyle/>
                    <a:p>
                      <a:pPr algn="ctr" fontAlgn="ctr"/>
                      <a:r>
                        <a:rPr lang="hu-HU" sz="900" u="none" strike="noStrike">
                          <a:effectLst/>
                        </a:rPr>
                        <a:t>Nincsenek</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hu-HU" sz="900" u="none" strike="noStrike">
                          <a:effectLst/>
                        </a:rPr>
                        <a:t>Vannak</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hu-HU" sz="900" b="1" u="none" strike="noStrike">
                          <a:effectLst/>
                        </a:rPr>
                        <a:t>A munkavállalók teljesítményét nyomon követő gépek, rendszerek vagy számítógépek</a:t>
                      </a:r>
                    </a:p>
                  </a:txBody>
                  <a:tcPr marL="9525" marR="9525" marT="9525" marB="0" anchor="ctr"/>
                </a:tc>
                <a:tc>
                  <a:txBody>
                    <a:bodyPr/>
                    <a:lstStyle/>
                    <a:p>
                      <a:pPr algn="ctr" fontAlgn="ctr"/>
                      <a:r>
                        <a:rPr lang="hu-HU" sz="900" u="none" strike="noStrike">
                          <a:effectLst/>
                        </a:rPr>
                        <a:t>Nincsenek</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hu-HU" sz="900" u="none" strike="noStrike">
                          <a:effectLst/>
                        </a:rPr>
                        <a:t>Vannak</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hu-HU" sz="900" b="1" u="none" strike="noStrike">
                          <a:effectLst/>
                        </a:rPr>
                        <a:t>Viselhető eszközök</a:t>
                      </a:r>
                    </a:p>
                  </a:txBody>
                  <a:tcPr marL="9525" marR="9525" marT="9525" marB="0" anchor="ctr"/>
                </a:tc>
                <a:tc>
                  <a:txBody>
                    <a:bodyPr/>
                    <a:lstStyle/>
                    <a:p>
                      <a:pPr algn="ctr" fontAlgn="ctr"/>
                      <a:r>
                        <a:rPr lang="hu-HU" sz="900" u="none" strike="noStrike">
                          <a:effectLst/>
                        </a:rPr>
                        <a:t>Nincsenek</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hu-HU" sz="900" u="none" strike="noStrike">
                          <a:effectLst/>
                        </a:rPr>
                        <a:t>Vannak</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05378"/>
            <a:ext cx="830003" cy="138499"/>
          </a:xfrm>
          <a:prstGeom prst="rect">
            <a:avLst/>
          </a:prstGeom>
          <a:solidFill>
            <a:schemeClr val="bg1"/>
          </a:solidFill>
        </p:spPr>
        <p:txBody>
          <a:bodyPr wrap="square" lIns="0" tIns="0" rIns="0" bIns="0" rtlCol="0">
            <a:spAutoFit/>
          </a:bodyPr>
          <a:lstStyle/>
          <a:p>
            <a:r>
              <a:rPr lang="hu-HU" sz="900" dirty="0"/>
              <a:t>Időszűke</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05377"/>
            <a:ext cx="1852371" cy="276999"/>
          </a:xfrm>
          <a:prstGeom prst="rect">
            <a:avLst/>
          </a:prstGeom>
          <a:solidFill>
            <a:schemeClr val="bg1"/>
          </a:solidFill>
        </p:spPr>
        <p:txBody>
          <a:bodyPr wrap="square" lIns="0" tIns="0" rIns="0" bIns="0" rtlCol="0">
            <a:spAutoFit/>
          </a:bodyPr>
          <a:lstStyle/>
          <a:p>
            <a:r>
              <a:rPr lang="hu-HU" sz="900" dirty="0"/>
              <a:t>Nem megfelelő kommunikáció vagy együttműködés</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05376"/>
            <a:ext cx="1852371" cy="138499"/>
          </a:xfrm>
          <a:prstGeom prst="rect">
            <a:avLst/>
          </a:prstGeom>
          <a:solidFill>
            <a:schemeClr val="bg1"/>
          </a:solidFill>
        </p:spPr>
        <p:txBody>
          <a:bodyPr wrap="square" lIns="0" tIns="0" rIns="0" bIns="0" rtlCol="0">
            <a:spAutoFit/>
          </a:bodyPr>
          <a:lstStyle/>
          <a:p>
            <a:r>
              <a:rPr lang="hu-HU" sz="900" dirty="0"/>
              <a:t>Hosszú vagy rendszertelen munkaidő</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06386"/>
            <a:ext cx="830003" cy="415498"/>
          </a:xfrm>
          <a:prstGeom prst="rect">
            <a:avLst/>
          </a:prstGeom>
          <a:solidFill>
            <a:schemeClr val="bg1"/>
          </a:solidFill>
        </p:spPr>
        <p:txBody>
          <a:bodyPr wrap="square" lIns="0" tIns="0" rIns="0" bIns="0" rtlCol="0">
            <a:spAutoFit/>
          </a:bodyPr>
          <a:lstStyle/>
          <a:p>
            <a:r>
              <a:rPr lang="hu-HU" sz="900" dirty="0"/>
              <a:t>Bizonytalan foglalkoztatási helyzet</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2.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5361</TotalTime>
  <Words>3339</Words>
  <Application>Microsoft Office PowerPoint</Application>
  <PresentationFormat>On-screen Show (16:9)</PresentationFormat>
  <Paragraphs>376</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A 2023-2025. évi „Egészséges munkahelyek” kampány Munkavédelem a digitalizált világban</vt:lpstr>
      <vt:lpstr>PowerPoint Presentation</vt:lpstr>
      <vt:lpstr>Miről szól a kampány?</vt:lpstr>
      <vt:lpstr>Tények és adatok – a digitális technológiák használata</vt:lpstr>
      <vt:lpstr>Tények és adatok – a digitális technológiák használata</vt:lpstr>
      <vt:lpstr>Tények és adatok – a digitális technológiák használata</vt:lpstr>
      <vt:lpstr>Tények és számadatok – otthoni távmunka</vt:lpstr>
      <vt:lpstr>Tények és számadatok – Pszichoszociális kockázatok</vt:lpstr>
      <vt:lpstr>PowerPoint Presentation</vt:lpstr>
      <vt:lpstr>PowerPoint Presentation</vt:lpstr>
      <vt:lpstr>Kiemelt területek</vt:lpstr>
      <vt:lpstr>Kiemelt terület – Digitális platformalapú munkavégzés</vt:lpstr>
      <vt:lpstr>Kiemelt terület – Digitális platformalapú munkavégzés</vt:lpstr>
      <vt:lpstr>Kiemelt terület – A feladatok automatizálása</vt:lpstr>
      <vt:lpstr>Kiemelt terület – A feladatok automatizálása</vt:lpstr>
      <vt:lpstr>Kiemelt terület – Távoli helyről történő munkavégzés és hibrid munkavégzés</vt:lpstr>
      <vt:lpstr>Kiemelt terület – Távoli helyről történő munkavégzés és hibrid munkavégzés</vt:lpstr>
      <vt:lpstr>Kiemelt területek – A munkavállalók mesterséges intelligencia alapú irányítása</vt:lpstr>
      <vt:lpstr>Kiemelt területek – A munkavállalók mesterséges intelligencia alapú irányítása</vt:lpstr>
      <vt:lpstr>Kiemelt terület – Intelligens digitális rendszerek</vt:lpstr>
      <vt:lpstr>Kiemelt terület – Intelligens digitális rendszerek</vt:lpstr>
      <vt:lpstr>Kockázatmegelőzés</vt:lpstr>
      <vt:lpstr>Az EU-OSHA és kampánypartnerei</vt:lpstr>
      <vt:lpstr>Kampányanyagok</vt:lpstr>
      <vt:lpstr>Hogyan vehet részt?</vt:lpstr>
      <vt:lpstr>Csatlakozzon hozzánk a biteken és bájtokon túl is!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133</cp:revision>
  <cp:lastPrinted>2019-10-04T15:07:06Z</cp:lastPrinted>
  <dcterms:created xsi:type="dcterms:W3CDTF">2015-10-14T15:05:30Z</dcterms:created>
  <dcterms:modified xsi:type="dcterms:W3CDTF">2023-07-21T11:10:30Z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