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 id="8" name="Piret Kaljula" initials="PK" lastIdx="17" clrIdx="7">
    <p:extLst>
      <p:ext uri="{19B8F6BF-5375-455C-9EA6-DF929625EA0E}">
        <p15:presenceInfo xmlns:p15="http://schemas.microsoft.com/office/powerpoint/2012/main" userId="S-1-5-21-2052111302-152049171-839522115-16937" providerId="AD"/>
      </p:ext>
    </p:extLst>
  </p:cmAuthor>
  <p:cmAuthor id="9" name="Carolin Liis Tamm" initials="CLT" lastIdx="1" clrIdx="8">
    <p:extLst>
      <p:ext uri="{19B8F6BF-5375-455C-9EA6-DF929625EA0E}">
        <p15:presenceInfo xmlns:p15="http://schemas.microsoft.com/office/powerpoint/2012/main" userId="S-1-5-21-2052111302-152049171-839522115-37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40" d="100"/>
          <a:sy n="140" d="100"/>
        </p:scale>
        <p:origin x="696" y="120"/>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t/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t/legislation/directives/6" TargetMode="External"/><Relationship Id="rId5" Type="http://schemas.openxmlformats.org/officeDocument/2006/relationships/hyperlink" Target="https://osha.europa.eu/et/legislation/directives/3" TargetMode="External"/><Relationship Id="rId4" Type="http://schemas.openxmlformats.org/officeDocument/2006/relationships/hyperlink" Target="https://osha.europa.eu/et/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t/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400">
                <a:solidFill>
                  <a:schemeClr val="accent1"/>
                </a:solidFill>
              </a:rPr>
              <a:t>Kampaaniat juhib EU-OSHA üle 30 riigis asuvate võrgustikupartnerite abil, sealhulgas järgmised:</a:t>
            </a:r>
          </a:p>
          <a:p>
            <a:pPr marL="742950" lvl="1" indent="-285750">
              <a:buFont typeface="Arial" panose="020B0604020202020204" pitchFamily="34" charset="0"/>
              <a:buChar char="•"/>
            </a:pPr>
            <a:r>
              <a:rPr lang="et-EE" sz="1400"/>
              <a:t>riiklikud koordinatsioonikeskused;</a:t>
            </a:r>
          </a:p>
          <a:p>
            <a:pPr marL="742950" lvl="1" indent="-285750">
              <a:buFont typeface="Arial" panose="020B0604020202020204" pitchFamily="34" charset="0"/>
              <a:buChar char="•"/>
            </a:pPr>
            <a:r>
              <a:rPr lang="et-EE" sz="1400"/>
              <a:t>Euroopa sotsiaalpartnerid;</a:t>
            </a:r>
          </a:p>
          <a:p>
            <a:pPr marL="742950" lvl="1" indent="-285750">
              <a:buFont typeface="Arial" panose="020B0604020202020204" pitchFamily="34" charset="0"/>
              <a:buChar char="•"/>
            </a:pPr>
            <a:r>
              <a:rPr lang="et-EE" sz="1400"/>
              <a:t>ametlikud kampaaniapartnerid</a:t>
            </a:r>
          </a:p>
          <a:p>
            <a:pPr marL="742950" lvl="1" indent="-285750">
              <a:buFont typeface="Arial" panose="020B0604020202020204" pitchFamily="34" charset="0"/>
              <a:buChar char="•"/>
            </a:pPr>
            <a:r>
              <a:rPr lang="et-EE" sz="1400"/>
              <a:t>OSHVETi (tööohutus ja töötervishoid kutsehariduses) partnerid;</a:t>
            </a:r>
          </a:p>
          <a:p>
            <a:pPr marL="742950" lvl="1" indent="-285750">
              <a:buFont typeface="Arial" panose="020B0604020202020204" pitchFamily="34" charset="0"/>
              <a:buChar char="•"/>
            </a:pPr>
            <a:r>
              <a:rPr lang="et-EE" sz="1400"/>
              <a:t>meediapartnerid;</a:t>
            </a:r>
          </a:p>
          <a:p>
            <a:pPr marL="742950" lvl="1" indent="-285750">
              <a:buFont typeface="Arial" panose="020B0604020202020204" pitchFamily="34" charset="0"/>
              <a:buChar char="•"/>
            </a:pPr>
            <a:r>
              <a:rPr lang="et-EE" sz="1400"/>
              <a:t>Euroopa ettevõtlusvõrgustik;</a:t>
            </a:r>
          </a:p>
          <a:p>
            <a:pPr marL="742950" lvl="1" indent="-285750">
              <a:buFont typeface="Arial" panose="020B0604020202020204" pitchFamily="34" charset="0"/>
              <a:buChar char="•"/>
            </a:pPr>
            <a:r>
              <a:rPr lang="et-EE" sz="1400"/>
              <a:t>ELi institutsioonid;</a:t>
            </a:r>
          </a:p>
          <a:p>
            <a:pPr marL="742950" lvl="1" indent="-285750">
              <a:buFont typeface="Arial" panose="020B0604020202020204" pitchFamily="34" charset="0"/>
              <a:buChar char="•"/>
            </a:pPr>
            <a:r>
              <a:rPr lang="et-EE" sz="1400"/>
              <a:t>muud ELi asutused.</a:t>
            </a:r>
          </a:p>
          <a:p>
            <a:r>
              <a:rPr lang="et-EE" sz="1200">
                <a:solidFill>
                  <a:schemeClr val="accent1"/>
                </a:solidFill>
              </a:rPr>
              <a:t>Partnerid täidavad EU-OSHA ja Euroopa tööjõu vahendajate rolli, kes levitavad riigi tasandil kampaaniamaterjale ja -ressursse. EU-OSHA partnerite pühendumine ja aktiivne osalemine on kampaania liikumapanev jõud, mis tagab, et kampaania sõnumit edendatakse edukalt kogu Euroopas ja see jõuab igas suuruses ettevõteteni.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a:t>Väljaanded</a:t>
            </a:r>
          </a:p>
          <a:p>
            <a:r>
              <a:rPr lang="et-EE" b="0"/>
              <a:t>Palju tööohutuse ja töötervishoiu ning digiüleminekuga seotud uuringute aruandeid, kokkuvõtteid ja teabelehti saab alla laadida tasuta. Nende väljaannete järgi saab töökohal täiendada ennetusmeetmeid.</a:t>
            </a:r>
          </a:p>
          <a:p>
            <a:endParaRPr lang="en-GB" b="1" dirty="0"/>
          </a:p>
          <a:p>
            <a:r>
              <a:rPr lang="et-EE" b="1"/>
              <a:t>Kampaaniamaterjalid</a:t>
            </a:r>
          </a:p>
          <a:p>
            <a:r>
              <a:rPr lang="et-EE" b="0"/>
              <a:t>Kampaania „Ohutu ja tervislik töö digiajastul“ materjalides, nt kampaaniajuhendis ja tutvustavas teabelehes selgitatakse, kuidas kampaania toimib ja kuidas selles osaleda. Nendes selgitatakse ka, kuidas rakendada juhendeid töökohal.</a:t>
            </a:r>
          </a:p>
          <a:p>
            <a:endParaRPr lang="en-GB" b="1" dirty="0"/>
          </a:p>
          <a:p>
            <a:r>
              <a:rPr lang="et-EE" b="1"/>
              <a:t>Kampaaniajuhend</a:t>
            </a:r>
          </a:p>
          <a:p>
            <a:r>
              <a:rPr lang="et-EE" b="0"/>
              <a:t>Kampaaniajuhendis antakse üksikasjalikku praktilist nõu, kuidas kavandada ja korraldada edukaid kampaaniaid. Selles on eri suhtlusvahendite näited ja soovitused, kuidas neid kõige paremini kasutada.</a:t>
            </a:r>
            <a:r>
              <a:rPr lang="et-EE"/>
              <a:t> </a:t>
            </a:r>
          </a:p>
          <a:p>
            <a:endParaRPr lang="en-GB" b="1" dirty="0">
              <a:ea typeface="Calibri" panose="020F0502020204030204"/>
              <a:cs typeface="Calibri" panose="020F0502020204030204"/>
            </a:endParaRPr>
          </a:p>
          <a:p>
            <a:r>
              <a:rPr lang="et-EE" b="1"/>
              <a:t>Ühismeedia teabepake </a:t>
            </a:r>
          </a:p>
          <a:p>
            <a:r>
              <a:rPr lang="et-EE" b="0"/>
              <a:t>Kampaaniaga seotud materjalide kogu on loodud spetsiaalselt</a:t>
            </a:r>
            <a:r>
              <a:rPr lang="et-EE" b="0" baseline="0"/>
              <a:t> </a:t>
            </a:r>
            <a:r>
              <a:rPr lang="et-EE" b="0"/>
              <a:t>sotsiaalmeedia kontodel postitamiseks ja jagamiseks. Materjalid sisaldavad valikut valmissõnumitest koos visuaalmaterjalide ja videotega.</a:t>
            </a:r>
          </a:p>
          <a:p>
            <a:endParaRPr lang="en-GB" b="1" dirty="0"/>
          </a:p>
          <a:p>
            <a:r>
              <a:rPr lang="et-EE" b="1"/>
              <a:t>Napo filmid</a:t>
            </a:r>
          </a:p>
          <a:p>
            <a:r>
              <a:rPr lang="et-EE" b="0"/>
              <a:t>Digiüleminekust töökohal on tehtud mitu teabefilmi, milles osaleb animategelane Napo. Need filmid on hea viis kaasata ettevõtteid ja tutvustada neile kampaania sõnumit.</a:t>
            </a:r>
          </a:p>
          <a:p>
            <a:endParaRPr lang="en-GB" b="1" dirty="0"/>
          </a:p>
          <a:p>
            <a:r>
              <a:rPr lang="et-EE" b="1"/>
              <a:t>OSHwiki</a:t>
            </a:r>
          </a:p>
          <a:p>
            <a:r>
              <a:rPr lang="et-EE" b="0"/>
              <a:t>Platvormi OSHwiki üks jaotis on pühendatud tööohutusele ja tervishoiule ning digiüleminekule. See sisaldab asjakohaseid artikleid ja linke teemakohasele lisateabele.</a:t>
            </a:r>
          </a:p>
          <a:p>
            <a:endParaRPr lang="en-GB" b="1" dirty="0"/>
          </a:p>
          <a:p>
            <a:r>
              <a:rPr lang="et-EE" b="1"/>
              <a:t>Juhtumiuuringud</a:t>
            </a:r>
          </a:p>
          <a:p>
            <a:r>
              <a:rPr lang="et-EE" b="0"/>
              <a:t>Lisaks andmebaasis olevatele juhtumiuuringutele saab kasutada ka ELi riikide ja ELi-väliste riikide poliitikate juhtumiuuringuid. Nendes kirjeldatakse edutegureid ja riiklike poliitikaalgatuste ülekantavust.</a:t>
            </a:r>
            <a:r>
              <a:rPr lang="et-EE"/>
              <a:t> </a:t>
            </a:r>
          </a:p>
          <a:p>
            <a:endParaRPr lang="en-GB" b="1" dirty="0"/>
          </a:p>
          <a:p>
            <a:r>
              <a:rPr lang="et-EE" b="1"/>
              <a:t>Õigusaktid</a:t>
            </a:r>
          </a:p>
          <a:p>
            <a:r>
              <a:rPr lang="et-EE"/>
              <a:t>Tööandja vastutab õiguslikult töökoha ohutuse ja tervislikkuse tagamise eest. Digiüleminekust tulenevad riskid töökohal kuuluvad töötervishoiu ja tööohutuse raamdirektiivi (</a:t>
            </a:r>
            <a:r>
              <a:rPr lang="et-EE">
                <a:hlinkClick r:id="rId3"/>
              </a:rPr>
              <a:t>direktiiv 89/391/EMÜ – tööohutuse ja töötervishoiu raamdirektiiv</a:t>
            </a:r>
            <a:r>
              <a:rPr lang="et-EE"/>
              <a:t>) kohaldamisalasse ning mõningaid riske, mis tulenevad digitehnoloogiate kasutamisest töökohal, käsitletakse eridirektiivides:</a:t>
            </a:r>
          </a:p>
          <a:p>
            <a:endParaRPr lang="en-GB" b="1" dirty="0">
              <a:solidFill>
                <a:srgbClr val="000000"/>
              </a:solidFill>
              <a:ea typeface="Calibri"/>
              <a:cs typeface="Calibri"/>
            </a:endParaRPr>
          </a:p>
          <a:p>
            <a:pPr marL="742950" lvl="1" indent="-285750">
              <a:buFont typeface="Arial" panose="020B0604020202020204" pitchFamily="34" charset="0"/>
              <a:buChar char="•"/>
            </a:pPr>
            <a:r>
              <a:rPr lang="et-EE" sz="1400">
                <a:solidFill>
                  <a:schemeClr val="tx2"/>
                </a:solidFill>
                <a:hlinkClick r:id="rId4">
                  <a:extLst>
                    <a:ext uri="{A12FA001-AC4F-418D-AE19-62706E023703}">
                      <ahyp:hlinkClr xmlns:ahyp="http://schemas.microsoft.com/office/drawing/2018/hyperlinkcolor" val="tx"/>
                    </a:ext>
                  </a:extLst>
                </a:hlinkClick>
              </a:rPr>
              <a:t>direktiiv 90/270/EMÜ (kuvaridirektiiv)</a:t>
            </a:r>
          </a:p>
          <a:p>
            <a:pPr marL="742950" lvl="1" indent="-285750">
              <a:buFont typeface="Arial" panose="020B0604020202020204" pitchFamily="34" charset="0"/>
              <a:buChar char="•"/>
            </a:pPr>
            <a:r>
              <a:rPr lang="et-EE" sz="1400">
                <a:solidFill>
                  <a:schemeClr val="tx2"/>
                </a:solidFill>
                <a:hlinkClick r:id="rId5"/>
              </a:rPr>
              <a:t>direktiiv 2009/104/EÜ (töövahendite kasutamise direktiiv)</a:t>
            </a:r>
          </a:p>
          <a:p>
            <a:pPr marL="742950" lvl="1" indent="-285750">
              <a:buFont typeface="Arial" panose="020B0604020202020204" pitchFamily="34" charset="0"/>
              <a:buChar char="•"/>
            </a:pPr>
            <a:r>
              <a:rPr lang="et-EE" sz="1400">
                <a:solidFill>
                  <a:schemeClr val="tx2"/>
                </a:solidFill>
                <a:hlinkClick r:id="rId6"/>
              </a:rPr>
              <a:t>direktiiv 2006/42/EÜ (uus masinadirektiiv)</a:t>
            </a:r>
          </a:p>
          <a:p>
            <a:pPr marL="742950" lvl="1" indent="-285750">
              <a:buFont typeface="Arial" panose="020B0604020202020204" pitchFamily="34" charset="0"/>
              <a:buChar char="•"/>
            </a:pPr>
            <a:r>
              <a:rPr lang="et-EE" sz="1400">
                <a:solidFill>
                  <a:schemeClr val="tx2"/>
                </a:solidFill>
                <a:hlinkClick r:id="rId7"/>
              </a:rPr>
              <a:t>direktiiv 89/654/EMÜ (nõuded töökohtadele)</a:t>
            </a:r>
          </a:p>
          <a:p>
            <a:pPr marL="742950" lvl="1" indent="-285750">
              <a:buFont typeface="Arial" panose="020B0604020202020204" pitchFamily="34" charset="0"/>
              <a:buChar char="•"/>
            </a:pPr>
            <a:r>
              <a:rPr lang="et-EE" sz="1400">
                <a:solidFill>
                  <a:schemeClr val="tx2"/>
                </a:solidFill>
                <a:hlinkClick r:id="rId6"/>
              </a:rPr>
              <a:t>direktiiv 2003/88/EÜ (tööaeg)</a:t>
            </a:r>
          </a:p>
          <a:p>
            <a:pPr marL="742950" lvl="1" indent="-285750">
              <a:buFont typeface="Arial" panose="020B0604020202020204" pitchFamily="34" charset="0"/>
              <a:buChar char="•"/>
            </a:pPr>
            <a:r>
              <a:rPr lang="et-EE" sz="1400">
                <a:solidFill>
                  <a:schemeClr val="tx2"/>
                </a:solidFill>
                <a:hlinkClick r:id="rId7"/>
              </a:rPr>
              <a:t>direktiiv 2002/14/EÜ (töötajate teavitamine ja nõustamine)</a:t>
            </a:r>
          </a:p>
          <a:p>
            <a:pPr marL="457200" lvl="1" indent="0">
              <a:buNone/>
            </a:pPr>
            <a:endParaRPr lang="en-GB" sz="1400" dirty="0">
              <a:solidFill>
                <a:schemeClr val="tx2"/>
              </a:solidFill>
            </a:endParaRPr>
          </a:p>
          <a:p>
            <a:r>
              <a:rPr lang="et-EE"/>
              <a:t>Asjakohaste tööohutuse ja töötervishoiu õigusaktide täielik ülevaade on EU-OSHA veebilehel (</a:t>
            </a:r>
            <a:r>
              <a:rPr lang="et-EE">
                <a:hlinkClick r:id="rId8"/>
              </a:rPr>
              <a:t>https://osha.europa.eu/et/safety-and-health-legislation</a:t>
            </a:r>
            <a:r>
              <a:rPr lang="et-EE"/>
              <a:t>).</a:t>
            </a:r>
          </a:p>
          <a:p>
            <a:endParaRPr lang="en-US" dirty="0"/>
          </a:p>
          <a:p>
            <a:pPr marL="0" indent="0">
              <a:buNone/>
            </a:pPr>
            <a:r>
              <a:rPr lang="et-EE" b="1"/>
              <a:t>Infograafikud</a:t>
            </a:r>
          </a:p>
          <a:p>
            <a:pPr algn="just"/>
            <a:r>
              <a:rPr lang="et-EE"/>
              <a:t>Digiajastul on infograafikud tõhus vahend. Nende abil saab ka keerulist teavet väljendada selgelt, tabavalt ja meeldejäävalt ning seda saab veebis jagada.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t-EE"/>
              <a:t>Allikas: EU-OSHA uuring „OSH Pulse – tööohutus ja töötervishoid pandeemiajärgsetel töökohtadel“, 2022 (</a:t>
            </a:r>
            <a:r>
              <a:rPr lang="et-EE">
                <a:hlinkClick r:id="rId3"/>
              </a:rPr>
              <a:t>https://osha.europa.eu/en/facts-and-figures/osh-pulse-occupational-safety-and-health-post-pandemic-workplaces</a:t>
            </a:r>
            <a:r>
              <a:rPr lang="et-EE"/>
              <a:t>).</a:t>
            </a:r>
          </a:p>
          <a:p>
            <a:pPr>
              <a:defRPr/>
            </a:pPr>
            <a:endParaRPr lang="it-IT" dirty="0"/>
          </a:p>
          <a:p>
            <a:pPr marL="0" marR="0" indent="0" algn="l" defTabSz="914400">
              <a:lnSpc>
                <a:spcPct val="100000"/>
              </a:lnSpc>
              <a:spcBef>
                <a:spcPts val="0"/>
              </a:spcBef>
              <a:spcAft>
                <a:spcPts val="0"/>
              </a:spcAft>
              <a:buClrTx/>
              <a:buSzTx/>
              <a:buFontTx/>
              <a:buNone/>
              <a:tabLst/>
              <a:defRPr/>
            </a:pPr>
            <a:r>
              <a:rPr lang="et-EE"/>
              <a:t>Allikas: </a:t>
            </a:r>
            <a:r>
              <a:rPr lang="et-EE" sz="1200">
                <a:solidFill>
                  <a:schemeClr val="tx1"/>
                </a:solidFill>
                <a:effectLst/>
                <a:latin typeface="+mn-lt"/>
                <a:ea typeface="+mn-ea"/>
                <a:cs typeface="+mn-cs"/>
              </a:rPr>
              <a:t>EU-OSHA, „Uute ja tekkivate riskide Euroopa ettevõtete kolmas uuring“ (ESENER 3), 2019. Avaldatud aadressil: </a:t>
            </a:r>
            <a:r>
              <a:rPr lang="et-EE"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a:t>Euroopa nädal</a:t>
            </a:r>
          </a:p>
          <a:p>
            <a:r>
              <a:rPr lang="et-EE"/>
              <a:t>Meie maailmakuulus Euroopa töötervishoiu ja tööohutuse nädal toimub iga aasta oktoobris ja on kampaaniakalendri tipphetk. Osaleda saab paljudel ELis ja mujal korraldatavatel teabeüritustel, nt võistlustel, erifilmide esitamistel, sotsiaalmeediaüritustel ja konverentsidel.</a:t>
            </a:r>
          </a:p>
          <a:p>
            <a:endParaRPr lang="en-GB" dirty="0"/>
          </a:p>
          <a:p>
            <a:r>
              <a:rPr lang="et-EE" b="1"/>
              <a:t>Kampaaniapartnerlus</a:t>
            </a:r>
          </a:p>
          <a:p>
            <a:r>
              <a:rPr lang="et-EE"/>
              <a:t>Kampaania edu sõltub EU-OSHA ja kõige olulisemate sidusrühmade tugevast partnerlusest. Töötervishoiu ja tööohutuse küsimustele pühendunud Euroopa-ülesed ja rahvusvahelised organisatsioonid võivad saada </a:t>
            </a:r>
            <a:r>
              <a:rPr lang="et-EE" u="sng"/>
              <a:t>ametlikeks kampaaniapartneriteks</a:t>
            </a:r>
            <a:r>
              <a:rPr lang="et-EE"/>
              <a:t>, kellele tagatakse järgmine:</a:t>
            </a:r>
          </a:p>
          <a:p>
            <a:pPr marL="742950" lvl="1" indent="-285750">
              <a:buFont typeface="Arial,Sans-Serif"/>
              <a:buChar char="•"/>
            </a:pPr>
            <a:r>
              <a:rPr lang="et-EE"/>
              <a:t>reklaam ELi tasandil ja meedias;</a:t>
            </a:r>
          </a:p>
          <a:p>
            <a:pPr marL="742950" lvl="1" indent="-285750">
              <a:buFont typeface="Arial,Sans-Serif"/>
              <a:buChar char="•"/>
            </a:pPr>
            <a:r>
              <a:rPr lang="et-EE"/>
              <a:t>võrgustike loomise ja kogemuste vahetamise võimalused;</a:t>
            </a:r>
          </a:p>
          <a:p>
            <a:pPr marL="742950" lvl="1" indent="-285750">
              <a:buFont typeface="Arial,Sans-Serif"/>
              <a:buChar char="•"/>
            </a:pPr>
            <a:r>
              <a:rPr lang="et-EE"/>
              <a:t>heade töötavade jagamine teiste kampaaniapartneritega;</a:t>
            </a:r>
          </a:p>
          <a:p>
            <a:pPr marL="742950" lvl="1" indent="-285750">
              <a:buFont typeface="Arial,Sans-Serif"/>
              <a:buChar char="•"/>
            </a:pPr>
            <a:r>
              <a:rPr lang="et-EE"/>
              <a:t>kutsed EU-OSHA üritustele;</a:t>
            </a:r>
          </a:p>
          <a:p>
            <a:pPr marL="742950" lvl="1" indent="-285750">
              <a:buFont typeface="Arial,Sans-Serif"/>
              <a:buChar char="•"/>
            </a:pPr>
            <a:r>
              <a:rPr lang="et-EE"/>
              <a:t>tervituskomplekt;</a:t>
            </a:r>
          </a:p>
          <a:p>
            <a:pPr marL="742950" lvl="1" indent="-285750">
              <a:buFont typeface="Arial,Sans-Serif"/>
              <a:buChar char="•"/>
            </a:pPr>
            <a:r>
              <a:rPr lang="et-EE"/>
              <a:t>partneritunnistus.</a:t>
            </a:r>
          </a:p>
          <a:p>
            <a:pPr lvl="1"/>
            <a:endParaRPr lang="en-GB" dirty="0"/>
          </a:p>
          <a:p>
            <a:r>
              <a:rPr lang="et-EE" b="1"/>
              <a:t>Hea tava auhinnad</a:t>
            </a:r>
          </a:p>
          <a:p>
            <a:r>
              <a:rPr lang="et-EE"/>
              <a:t>Kampaania raames antavad hea tava auhinnad tutvustavad uuenduslikke lähenemisi töötervishoiu ja tööohutuse korraldamisele ning nendega tunnustatakse edukaid ja kestlikke tööohutuse ja töötervishoiu ning digiülemineku riskijuhtimise algatusi. ELi liikmesriikide, kandidaatriikide, potentsiaalsete kandidaatriikide ja Euroopa Vabakaubanduse Assotsiatsiooni (EFTA) riikide organisatsioone kutsutakse üles esitama algatusi töökohal tööohutuse ja töötervishoiu ning digiülemineku haldamise teemal. Võitjad kuulutatakse välja auhinnatseremoonial.</a:t>
            </a:r>
          </a:p>
          <a:p>
            <a:endParaRPr lang="en-GB" dirty="0"/>
          </a:p>
          <a:p>
            <a:r>
              <a:rPr lang="et-EE" b="1"/>
              <a:t>Kampaaniajuhend </a:t>
            </a:r>
          </a:p>
          <a:p>
            <a:r>
              <a:rPr lang="et-EE"/>
              <a:t>Tööohutuse ja töötervishoiu ning digiülemineku mõju teadvustamiseks enda teabekampaania alustamiseks saab abi kampaaniajuhendist. Juhendis on üksikasjalikud juhised, kuidas kampaaniat ette valmistada ja korraldada ning maksimaalselt kasutada materjale.</a:t>
            </a:r>
          </a:p>
          <a:p>
            <a:endParaRPr lang="en-GB" dirty="0"/>
          </a:p>
          <a:p>
            <a:r>
              <a:rPr lang="et-EE" b="1"/>
              <a:t>Kampaaniamaterjalid</a:t>
            </a:r>
          </a:p>
          <a:p>
            <a:r>
              <a:rPr lang="et-EE"/>
              <a:t>Kampaaniamaterjalid sisaldavad kõike, mida vajate kampaania „Ohutu ja tervislik töö digiajastul“ edendamiseks ja selles osalemiseks. Mitmesuguseid materjale saab tasuta alla laadida, sealhulgas kampaaniajuhendi, tutvustava teabelehe ja plakati ning hea tava auhindade teabelehe.</a:t>
            </a:r>
          </a:p>
          <a:p>
            <a:endParaRPr lang="en-GB" dirty="0"/>
          </a:p>
          <a:p>
            <a:r>
              <a:rPr lang="et-EE" b="1"/>
              <a:t>Ühismeedia teabepake</a:t>
            </a:r>
          </a:p>
          <a:p>
            <a:r>
              <a:rPr lang="et-EE"/>
              <a:t>Kasutage sotsiaalmeediakomplekti – see on materjalikogu teie sotsiaalmeediakontode jaoks. Alustage, valides valmissõnumi ning kaasasoleva visuaali või video.</a:t>
            </a:r>
          </a:p>
          <a:p>
            <a:endParaRPr lang="en-GB" dirty="0"/>
          </a:p>
          <a:p>
            <a:r>
              <a:rPr lang="et-EE" b="1"/>
              <a:t>Üritused</a:t>
            </a:r>
          </a:p>
          <a:p>
            <a:r>
              <a:rPr lang="et-EE"/>
              <a:t>Saate vaadata kampaania „Ohutu ja tervislik töö digiajastul“ peatseid üritusi. Üritusi saab otsida riikide ja kuupäevade järgi ning iga ürituse saab lisada enda kalendrisse, et teil ei jääks sellel osalemata.</a:t>
            </a:r>
          </a:p>
          <a:p>
            <a:endParaRPr lang="en-GB" dirty="0"/>
          </a:p>
          <a:p>
            <a:r>
              <a:rPr lang="et-EE" b="1"/>
              <a:t>Osalemistunnistus </a:t>
            </a:r>
          </a:p>
          <a:p>
            <a:r>
              <a:rPr lang="et-EE"/>
              <a:t>Saate kampaania „Tervislikud töökohad“ toetamiseks ürituste ja tegevuste korraldamise või enda kampaania pidamise eest osalemistunnistuse, millega tunnustatakse teie tegevust ja panust.</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 Euroopa Tööohutuse ja Töötervishoiu Amet, 2023</a:t>
            </a:r>
          </a:p>
          <a:p>
            <a:r>
              <a:rPr lang="et-EE"/>
              <a:t>Reprodutseerimine on lubatud tingimusel, et viidatakse allikale.</a:t>
            </a:r>
          </a:p>
          <a:p>
            <a:r>
              <a:rPr lang="et-EE"/>
              <a:t>EU-OSHA autoriõigusega kaitsmata fotode ja muude materjalide kasutamiseks või reprodutseerimiseks tuleb taotleda luba vahetult autoriõiguse omanikult.</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Allikas: EU-OSHA uuring „OSH Pulse – tööohutus ja töötervishoid pandeemiajärgsetel töökohtadel“, 2022 (</a:t>
            </a:r>
            <a:r>
              <a:rPr lang="et-EE">
                <a:hlinkClick r:id="rId3"/>
              </a:rPr>
              <a:t>https://osha.europa.eu/en/facts-and-figures/osh-pulse-occupational-safety-and-health-post-pandemic-workplaces</a:t>
            </a:r>
            <a:r>
              <a:rPr lang="et-EE"/>
              <a:t>).</a:t>
            </a:r>
          </a:p>
          <a:p>
            <a:endParaRPr lang="en-GB" dirty="0"/>
          </a:p>
          <a:p>
            <a:r>
              <a:rPr lang="et-EE"/>
              <a:t>EU-OSHA tellis uuringu „Flash Eurobarometer – OSH Pulse“, et saada ülevaade pandeemiajärgsete töökohtade tööohutuse ja töötervishoiu olukorrast.</a:t>
            </a:r>
          </a:p>
          <a:p>
            <a:r>
              <a:rPr lang="et-EE"/>
              <a:t>Aprillis ja mais 2022 intervjueeriti kõigis ELi liikmesriikides ning Islandil ja Norras üle 27 000 töötajast koosnevat representatiivset valimit. Töötajatelt küsiti vaimse ja füüsilise stressiga kokkupuute ning tööohutuse ja töötervishoiu meetmete olulisuse kohta nende töökohas.</a:t>
            </a:r>
          </a:p>
          <a:p>
            <a:r>
              <a:rPr lang="et-EE"/>
              <a:t>Uuringus küsiti ka digitehnoloogiate tööga seotud kasutamise ja selle mõju kohta töötajate heaolule.</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t-EE"/>
              <a:t>Allikas: EU-OSHA uuring „OSH Pulse – tööohutus ja töötervishoid pandeemiajärgsetel töökohtadel“, 2022 (</a:t>
            </a:r>
            <a:r>
              <a:rPr lang="et-EE">
                <a:hlinkClick r:id="rId3"/>
              </a:rPr>
              <a:t>https://osha.europa.eu/en/facts-and-figures/osh-pulse-occupational-safety-and-health-post-pandemic-workplaces</a:t>
            </a:r>
            <a:r>
              <a:rPr lang="et-EE"/>
              <a:t>).</a:t>
            </a:r>
          </a:p>
          <a:p>
            <a:pPr>
              <a:defRPr/>
            </a:pPr>
            <a:endParaRPr lang="en-GB" dirty="0"/>
          </a:p>
          <a:p>
            <a:pPr>
              <a:defRPr/>
            </a:pPr>
            <a:r>
              <a:rPr lang="et-EE"/>
              <a:t>EU-OSHA tellis uuringu „Flash Eurobarometer – OSH Pulse“, et saada ülevaade pandeemiajärgsete töökohtade tööohutuse ja töötervishoiu olukorrast.</a:t>
            </a:r>
          </a:p>
          <a:p>
            <a:pPr>
              <a:defRPr/>
            </a:pPr>
            <a:r>
              <a:rPr lang="et-EE"/>
              <a:t>Aprillis ja mais 2022 intervjueeriti kõigis ELi liikmesriikides ning Islandil ja Norras üle 27 000 töötajast koosnevat representatiivset valimit. Töötajatelt küsiti vaimse ja füüsilise stressiga kokkupuute ning tööohutuse ja töötervishoiu meetmete olulisuse kohta nende töökohas.</a:t>
            </a:r>
          </a:p>
          <a:p>
            <a:pPr>
              <a:defRPr/>
            </a:pPr>
            <a:r>
              <a:rPr lang="et-EE"/>
              <a:t>Uuringus küsiti ka digitehnoloogiate tööga seotud kasutamise ja selle mõju kohta töötajate heaolule.</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t-EE"/>
              <a:t>Allikas: EU-OSHA uuring „OSH Pulse – tööohutus ja töötervishoid pandeemiajärgsetel töökohtadel“, 2022 (</a:t>
            </a:r>
            <a:r>
              <a:rPr lang="et-EE">
                <a:hlinkClick r:id="rId3"/>
              </a:rPr>
              <a:t>https://osha.europa.eu/en/facts-and-figures/osh-pulse-occupational-safety-and-health-post-pandemic-workplaces</a:t>
            </a:r>
            <a:r>
              <a:rPr lang="et-EE"/>
              <a:t>).</a:t>
            </a:r>
          </a:p>
          <a:p>
            <a:pPr>
              <a:defRPr/>
            </a:pPr>
            <a:endParaRPr lang="it-IT" dirty="0"/>
          </a:p>
          <a:p>
            <a:pPr marL="0" marR="0" indent="0" algn="l" defTabSz="914400">
              <a:lnSpc>
                <a:spcPct val="100000"/>
              </a:lnSpc>
              <a:spcBef>
                <a:spcPts val="0"/>
              </a:spcBef>
              <a:spcAft>
                <a:spcPts val="0"/>
              </a:spcAft>
              <a:buClrTx/>
              <a:buSzTx/>
              <a:buFontTx/>
              <a:buNone/>
              <a:tabLst/>
              <a:defRPr/>
            </a:pPr>
            <a:r>
              <a:rPr lang="et-EE"/>
              <a:t>Allikas: </a:t>
            </a:r>
            <a:r>
              <a:rPr lang="et-EE" sz="1200">
                <a:solidFill>
                  <a:schemeClr val="tx1"/>
                </a:solidFill>
                <a:effectLst/>
                <a:latin typeface="+mn-lt"/>
                <a:ea typeface="+mn-ea"/>
                <a:cs typeface="+mn-cs"/>
              </a:rPr>
              <a:t>EU-OSHA, „Uute ja tekkivate riskide Euroopa ettevõtete kolmas uuring“ (ESENER 3), 2019. Avaldatud aadressil: </a:t>
            </a:r>
            <a:r>
              <a:rPr lang="et-EE"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a:t>Allikas: </a:t>
            </a:r>
            <a:r>
              <a:rPr lang="et-EE" sz="1200">
                <a:solidFill>
                  <a:schemeClr val="tx1"/>
                </a:solidFill>
                <a:effectLst/>
                <a:latin typeface="+mn-lt"/>
                <a:ea typeface="+mn-ea"/>
                <a:cs typeface="+mn-cs"/>
              </a:rPr>
              <a:t>EU-OSHA, „Uute ja tekkivate riskide Euroopa ettevõtete kolmas uuring“ (ESENER 3), 2019. Avaldatud aadressil: </a:t>
            </a:r>
            <a:r>
              <a:rPr lang="et-EE" sz="1200" u="sng">
                <a:solidFill>
                  <a:schemeClr val="tx1"/>
                </a:solidFill>
                <a:effectLst/>
                <a:latin typeface="+mn-lt"/>
                <a:ea typeface="+mn-ea"/>
                <a:cs typeface="+mn-cs"/>
                <a:hlinkClick r:id="rId3"/>
              </a:rPr>
              <a:t>https://osha.europa.eu/et/publications/third-european-survey-enterprises-new-and-emerging-risks-esener-3/view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t-EE" dirty="0">
                <a:effectLst/>
              </a:rPr>
              <a:t>Allikas:</a:t>
            </a:r>
            <a:r>
              <a:rPr lang="et-EE" dirty="0"/>
              <a:t> EU-OSHA, „Uute ja tekkivate riskide Euroopa ettevõtete kolmas uuring“ (ESENER 3), 2019. Avaldatud aadressil: </a:t>
            </a:r>
            <a:r>
              <a:rPr lang="et-EE" u="sng" dirty="0"/>
              <a:t>https://osha.europa.eu/en/publications/home-based-teleworking-and-preventive-occupational-safety-and-health-measures-european-workplaces-evidence-esener-3</a:t>
            </a:r>
          </a:p>
          <a:p>
            <a:endParaRPr lang="en-US" dirty="0"/>
          </a:p>
          <a:p>
            <a:r>
              <a:rPr lang="et-EE" dirty="0">
                <a:latin typeface="Arial"/>
                <a:ea typeface="SimSun"/>
                <a:cs typeface="Arial"/>
              </a:rPr>
              <a:t>Kaalutud</a:t>
            </a:r>
            <a:r>
              <a:rPr lang="et-EE" sz="1200" dirty="0">
                <a:effectLst/>
                <a:latin typeface="Arial"/>
                <a:ea typeface="SimSun"/>
                <a:cs typeface="Arial"/>
              </a:rPr>
              <a:t> andmed (kaal: </a:t>
            </a:r>
            <a:r>
              <a:rPr lang="et-EE" sz="1200" dirty="0" err="1">
                <a:effectLst/>
                <a:latin typeface="Arial"/>
                <a:ea typeface="SimSun"/>
                <a:cs typeface="Arial"/>
              </a:rPr>
              <a:t>estex</a:t>
            </a:r>
            <a:r>
              <a:rPr lang="et-EE"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i="1">
                <a:solidFill>
                  <a:schemeClr val="tx1"/>
                </a:solidFill>
                <a:effectLst/>
                <a:latin typeface="+mn-lt"/>
                <a:ea typeface="+mn-ea"/>
                <a:cs typeface="+mn-cs"/>
              </a:rPr>
              <a:t>Kampaania „Ohutu ja tervislik töö digiajastul“ jaguneb viieks prioriteetseks valdkonnaks, mida edendatakse kampaania kogu kestusele jaotatud eriliste suhtlus- ja edenduspakettide kaudu. Iga valdkond käsitleb üht tööohutuse ja töötervishoiu ning digiüleminekuga seotud teemat. Kampaania toimimiseks avaldatakse iga kolme-nelja kuu tagant mitmesuguseid materjale, sealhulgas aruandeid, teabelehti, infograafikuid ja juhtumiuuringuid.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i="1">
                <a:solidFill>
                  <a:schemeClr val="tx1"/>
                </a:solidFill>
                <a:effectLst/>
                <a:latin typeface="+mn-lt"/>
                <a:ea typeface="+mn-ea"/>
                <a:cs typeface="+mn-cs"/>
              </a:rPr>
              <a:t>Veel üks 2023.–2025. aasta kampaania prioriteet on käsitleda digiülemineku mõju tööjõu mitmekesisusele, haavatavate töötajate rühmadele ja soolisele mõõtmele. Kampaania keskendub ka töötajatele, kes töötavad paindliku töökorralduse alusel, mujal kui tööandja ruumides, puutuvad kokku klientidega või külastavad neid või töötavad detsentraliseeritud ruumides (nt kaugtöötajad, platvormitöötajad).</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400" b="1" baseline="0"/>
              <a:t>Platvormitöö: </a:t>
            </a:r>
            <a:r>
              <a:rPr lang="et-EE" sz="1400">
                <a:solidFill>
                  <a:schemeClr val="tx1"/>
                </a:solidFill>
                <a:effectLst/>
                <a:latin typeface="+mn-lt"/>
                <a:ea typeface="+mn-ea"/>
                <a:cs typeface="+mn-cs"/>
              </a:rPr>
              <a:t>tasustatav töö, mida pakutakse või vahendatakse veebiplatvormi kaudu</a:t>
            </a:r>
          </a:p>
          <a:p>
            <a:endParaRPr lang="en-US" sz="1400" b="1"/>
          </a:p>
          <a:p>
            <a:r>
              <a:rPr lang="et-EE" sz="1400" b="1" baseline="0"/>
              <a:t>Tööülesannete automatiseerimine: </a:t>
            </a:r>
            <a:r>
              <a:rPr lang="et-EE" sz="1400">
                <a:solidFill>
                  <a:schemeClr val="tx1"/>
                </a:solidFill>
                <a:effectLst/>
                <a:latin typeface="+mn-lt"/>
                <a:ea typeface="+mn-ea"/>
                <a:cs typeface="+mn-cs"/>
              </a:rPr>
              <a:t>tehisintellektipõhised süsteemid, mis on kas füüsilised (robootika) või mitte (nutirakendused) ja mis suudavad teatava autonoomsusega täita kas füüsilisi või kognitiivseid ülesandeid ja saavutada konkreetseid eesmärke</a:t>
            </a:r>
          </a:p>
          <a:p>
            <a:endParaRPr lang="en-US" sz="1400" b="1"/>
          </a:p>
          <a:p>
            <a:r>
              <a:rPr lang="et-EE" sz="1400" b="1"/>
              <a:t>Kaug- ja hübriidtöö: </a:t>
            </a:r>
            <a:r>
              <a:rPr lang="et-EE" sz="1400">
                <a:solidFill>
                  <a:schemeClr val="tx1"/>
                </a:solidFill>
                <a:effectLst/>
                <a:latin typeface="+mn-lt"/>
                <a:ea typeface="+mn-ea"/>
                <a:cs typeface="+mn-cs"/>
              </a:rPr>
              <a:t>töökorralduse liik, mille korral kasutatakse digitehnoloogiaid (nt personaalarvutid, nutitelefonid, sülearvutid, tarkvarapaketid ja internet), et töötada kodunt või – üldisemalt – töötada mujal kui tööandja ruumides või kindlas asukohas. </a:t>
            </a:r>
          </a:p>
          <a:p>
            <a:endParaRPr lang="en-US" sz="1400"/>
          </a:p>
          <a:p>
            <a:r>
              <a:rPr lang="et-EE" sz="1400" b="1" baseline="0"/>
              <a:t>Tehisintellektipõhine töötajahaldus: </a:t>
            </a:r>
            <a:r>
              <a:rPr lang="et-EE" sz="1400">
                <a:solidFill>
                  <a:schemeClr val="tx1"/>
                </a:solidFill>
                <a:effectLst/>
                <a:latin typeface="+mn-lt"/>
                <a:ea typeface="+mn-ea"/>
                <a:cs typeface="+mn-cs"/>
              </a:rPr>
              <a:t>haldussüsteemid ja -vahendid, mis koguvad reaalajas töötajate käitumise andmeid mitmesugustest allikatest, et teavitada juhtkonda ja toetada automaatset või poolautomaatset otsustamist, mis põhineb tehisintellekti algoritmidel või täiustatumatel vormidel</a:t>
            </a:r>
          </a:p>
          <a:p>
            <a:endParaRPr lang="en-GB" sz="1400" b="1" noProof="0"/>
          </a:p>
          <a:p>
            <a:r>
              <a:rPr lang="et-EE" sz="1400" b="1"/>
              <a:t>Nutikad digisüsteemid: </a:t>
            </a:r>
            <a:r>
              <a:rPr lang="et-EE" sz="1400">
                <a:solidFill>
                  <a:schemeClr val="tx1"/>
                </a:solidFill>
                <a:effectLst/>
                <a:latin typeface="+mn-lt"/>
                <a:ea typeface="+mn-ea"/>
                <a:cs typeface="+mn-cs"/>
              </a:rPr>
              <a:t>intelligentsed rakendused, mis kasutavad tehisintellekti, ihunutikuid, kiireid juhtmeta võrke koos andurtehnoloogiaga (nt </a:t>
            </a:r>
            <a:r>
              <a:rPr lang="et-EE" sz="1400" baseline="0">
                <a:solidFill>
                  <a:schemeClr val="tx1"/>
                </a:solidFill>
                <a:effectLst/>
                <a:latin typeface="+mn-lt"/>
                <a:ea typeface="+mn-ea"/>
                <a:cs typeface="+mn-cs"/>
              </a:rPr>
              <a:t> ihunutikud)</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t-EE" sz="675"/>
              <a:t>Tööohutus ja töötervishoid läheb korda kõigile. Hea sinule. Hea äritegevusele.</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B3838077-A678-4FD2-9580-80BDBEE190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63242"/>
            <a:ext cx="1216856" cy="311152"/>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4B2180B4-204C-4B18-BD7E-5AB019A55B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9772" y="4210493"/>
            <a:ext cx="526628" cy="45376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t-EE" sz="675"/>
              <a:t>Tööohutus ja töötervishoid läheb korda kõigile. Hea sinule. Hea äritegevusele.</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t-EE">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t-EE">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t-EE">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t-EE">
                <a:solidFill>
                  <a:schemeClr val="tx2"/>
                </a:solidFill>
                <a:ea typeface="+mj-ea"/>
                <a:cs typeface="Trebuchet MS"/>
              </a:rPr>
              <a:t>Euroopa Tööohutuse ja Töötervishoiu Amet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t-EE">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t-EE" sz="2400" b="1">
                <a:solidFill>
                  <a:schemeClr val="tx2"/>
                </a:solidFill>
                <a:ea typeface="+mj-ea"/>
              </a:rPr>
              <a:t>AITÄH!</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t-EE"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A black background with blue text&#10;&#10;Description automatically generated">
            <a:extLst>
              <a:ext uri="{FF2B5EF4-FFF2-40B4-BE49-F238E27FC236}">
                <a16:creationId xmlns:a16="http://schemas.microsoft.com/office/drawing/2014/main" id="{F92810D0-A686-4F63-8C0A-A60DD62C807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93796"/>
            <a:ext cx="1216856" cy="311152"/>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96FB1B24-48ED-4A94-AF2C-82E88B6E1FE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97041" y="4551183"/>
            <a:ext cx="526628" cy="453765"/>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et/about-topic/priority-area/smart-digital-systems" TargetMode="External"/><Relationship Id="rId7" Type="http://schemas.openxmlformats.org/officeDocument/2006/relationships/hyperlink" Target="https://healthy-workplaces.osha.europa.eu/et/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et/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et/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et/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et/campaign-partners/national-focal-points" TargetMode="External"/><Relationship Id="rId18" Type="http://schemas.openxmlformats.org/officeDocument/2006/relationships/hyperlink" Target="https://osha.europa.eu/et/themes/mainstreaming-osh-education/oshvet-project-osh-vocational-education-and-training" TargetMode="External"/><Relationship Id="rId3" Type="http://schemas.openxmlformats.org/officeDocument/2006/relationships/image" Target="../media/image29.png"/><Relationship Id="rId7" Type="http://schemas.openxmlformats.org/officeDocument/2006/relationships/hyperlink" Target="https://healthy-workplaces.osha.europa.eu/et/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et"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ean-union.europa.eu/institutions-law-budget/institutions-and-bodies/types-institutions-and-bodies_et"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et/campaign-partners/official-campaign-partners" TargetMode="External"/><Relationship Id="rId9" Type="http://schemas.openxmlformats.org/officeDocument/2006/relationships/hyperlink" Target="https://healthy-workplaces.osha.europa.eu/et/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et/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et/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et/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et/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et/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et/tools-and-publications/campaign-materials" TargetMode="External"/><Relationship Id="rId15" Type="http://schemas.openxmlformats.org/officeDocument/2006/relationships/hyperlink" Target="https://healthy-workplaces.osha.europa.eu/et/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et/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et/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et/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et/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et/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et/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et/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et/get-involved/become-campaign-partner" TargetMode="External"/><Relationship Id="rId15" Type="http://schemas.openxmlformats.org/officeDocument/2006/relationships/hyperlink" Target="https://healthy-workplaces.osha.europa.eu/et/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et/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en/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et/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et"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et-EE" sz="2400" dirty="0"/>
              <a:t>Tervislike töökohtade kampaania 2023–2025</a:t>
            </a:r>
            <a:br>
              <a:rPr lang="et-EE" sz="2400" dirty="0"/>
            </a:br>
            <a:r>
              <a:rPr lang="fi-FI" sz="2400" dirty="0"/>
              <a:t>Ohutu ja tervist säästev töö digiajastul</a:t>
            </a:r>
            <a:br>
              <a:rPr lang="et-EE" sz="2400" dirty="0"/>
            </a:br>
            <a:endParaRPr lang="et-EE"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et-EE"/>
              <a:t>Tõhusa ennetuse tagamine digitaalses töömaailmas</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2716" y="850786"/>
            <a:ext cx="7560643" cy="2060564"/>
          </a:xfrm>
        </p:spPr>
        <p:txBody>
          <a:bodyPr lIns="0" tIns="0" rIns="0" bIns="0">
            <a:spAutoFit/>
          </a:bodyPr>
          <a:lstStyle/>
          <a:p>
            <a:pPr marR="0" lvl="0">
              <a:lnSpc>
                <a:spcPct val="115000"/>
              </a:lnSpc>
              <a:spcBef>
                <a:spcPts val="0"/>
              </a:spcBef>
              <a:spcAft>
                <a:spcPts val="200"/>
              </a:spcAft>
              <a:tabLst>
                <a:tab pos="457200" algn="l"/>
              </a:tabLst>
            </a:pPr>
            <a:r>
              <a:rPr lang="et-EE" sz="1600" dirty="0">
                <a:solidFill>
                  <a:srgbClr val="003399"/>
                </a:solidFill>
              </a:rPr>
              <a:t>Kampaania eesmärgid on</a:t>
            </a:r>
          </a:p>
          <a:p>
            <a:pPr marL="342900" indent="-342900">
              <a:lnSpc>
                <a:spcPct val="115000"/>
              </a:lnSpc>
              <a:spcBef>
                <a:spcPts val="0"/>
              </a:spcBef>
              <a:spcAft>
                <a:spcPts val="200"/>
              </a:spcAft>
              <a:buFont typeface="Symbol" panose="05050102010706020507" pitchFamily="18" charset="2"/>
              <a:buChar char=""/>
              <a:tabLst>
                <a:tab pos="457200" algn="l"/>
              </a:tabLst>
            </a:pPr>
            <a:r>
              <a:rPr lang="et-EE" sz="1600" dirty="0">
                <a:solidFill>
                  <a:schemeClr val="accent1"/>
                </a:solidFill>
                <a:latin typeface="Arial" panose="020B0604020202020204" pitchFamily="34" charset="0"/>
                <a:ea typeface="Arial" panose="020B0604020202020204" pitchFamily="34" charset="0"/>
                <a:cs typeface="Arial" panose="020B0604020202020204" pitchFamily="34" charset="0"/>
              </a:rPr>
              <a:t>suurendada teadmisi digitehnoloogiate ohutust ja tootlikust kasutamisest suurendada teadlikkust digiüleminekust ning selle mõjust tööohutusele ja töötervishoiule</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t-EE" sz="1600" dirty="0">
                <a:solidFill>
                  <a:schemeClr val="accent1"/>
                </a:solidFill>
                <a:latin typeface="Arial" panose="020B0604020202020204" pitchFamily="34" charset="0"/>
                <a:ea typeface="Arial" panose="020B0604020202020204" pitchFamily="34" charset="0"/>
                <a:cs typeface="Arial" panose="020B0604020202020204" pitchFamily="34" charset="0"/>
              </a:rPr>
              <a:t>teavitada uutest riskidest ja võimalustest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t-EE" sz="1600" dirty="0">
                <a:solidFill>
                  <a:schemeClr val="accent1"/>
                </a:solidFill>
                <a:latin typeface="Arial" panose="020B0604020202020204" pitchFamily="34" charset="0"/>
                <a:ea typeface="Arial" panose="020B0604020202020204" pitchFamily="34" charset="0"/>
                <a:cs typeface="Arial" panose="020B0604020202020204" pitchFamily="34" charset="0"/>
              </a:rPr>
              <a:t>Edendada</a:t>
            </a: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 </a:t>
            </a:r>
            <a:r>
              <a:rPr lang="et-EE" sz="1600" dirty="0">
                <a:solidFill>
                  <a:schemeClr val="accent1"/>
                </a:solidFill>
                <a:latin typeface="Arial" panose="020B0604020202020204" pitchFamily="34" charset="0"/>
                <a:ea typeface="Arial" panose="020B0604020202020204" pitchFamily="34" charset="0"/>
                <a:cs typeface="Arial" panose="020B0604020202020204" pitchFamily="34" charset="0"/>
              </a:rPr>
              <a:t>digiülemineku riskihindamist ning tervislikku ja ohutut juhtimist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t-EE" sz="1600" dirty="0">
                <a:solidFill>
                  <a:schemeClr val="accent1"/>
                </a:solidFill>
                <a:latin typeface="Arial" panose="020B0604020202020204" pitchFamily="34" charset="0"/>
                <a:ea typeface="Arial" panose="020B0604020202020204" pitchFamily="34" charset="0"/>
                <a:cs typeface="Arial" panose="020B0604020202020204" pitchFamily="34" charset="0"/>
              </a:rPr>
              <a:t>soodustada teabe ja heade tavade vahetamist</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2400"/>
              <a:t>Kampaania eesmärgid</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et-EE" sz="2400"/>
              <a:t>Prioriteetsed valdkonnad</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et-EE" sz="1200" b="1" dirty="0">
                <a:solidFill>
                  <a:schemeClr val="accent1"/>
                </a:solidFill>
                <a:latin typeface="+mj-lt"/>
                <a:ea typeface="+mj-ea"/>
                <a:cs typeface="Trebuchet MS"/>
                <a:hlinkClick r:id="rId3"/>
              </a:rPr>
              <a:t>Nutikad digisüsteemid</a:t>
            </a:r>
            <a:endParaRPr lang="et-EE"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et-EE" sz="1200" b="1" dirty="0">
                <a:solidFill>
                  <a:schemeClr val="accent1"/>
                </a:solidFill>
                <a:cs typeface="Trebuchet MS"/>
                <a:hlinkClick r:id="rId5"/>
              </a:rPr>
              <a:t>Tehisintellektipõhine töötajahaldus</a:t>
            </a:r>
            <a:endParaRPr lang="et-EE"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7"/>
              </a:rPr>
              <a:t>Platvormitöö</a:t>
            </a:r>
            <a:endParaRPr lang="et-EE"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et-EE" sz="1200" b="1" dirty="0">
                <a:solidFill>
                  <a:schemeClr val="accent1"/>
                </a:solidFill>
                <a:latin typeface="+mj-lt"/>
                <a:ea typeface="+mj-ea"/>
                <a:cs typeface="Trebuchet MS"/>
                <a:hlinkClick r:id="rId9"/>
              </a:rPr>
              <a:t>Tööülesannete automatiseerimine</a:t>
            </a:r>
            <a:endParaRPr lang="et-EE"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et-EE" sz="1200" b="1" dirty="0">
                <a:solidFill>
                  <a:schemeClr val="accent1"/>
                </a:solidFill>
                <a:latin typeface="+mj-lt"/>
                <a:ea typeface="+mj-ea"/>
                <a:cs typeface="Trebuchet MS"/>
                <a:hlinkClick r:id="rId17"/>
              </a:rPr>
              <a:t>Kaug- ja hübriidtöö</a:t>
            </a:r>
            <a:endParaRPr lang="et-EE"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solidFill>
                  <a:srgbClr val="003399"/>
                </a:solidFill>
              </a:rPr>
              <a:t>Prioriteetne valdkond: platvormitöö</a:t>
            </a: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„Platvormitöö hõlmab sageli töökohti kutsealadel ja sektorites, kus esineb suur risk ja mida seostatakse halvemate töötingimustega.“</a:t>
            </a:r>
            <a:r>
              <a:rPr lang="et-EE" sz="1400" b="1" i="1" dirty="0">
                <a:solidFill>
                  <a:srgbClr val="E64715"/>
                </a:solidFill>
              </a:rPr>
              <a:t> </a:t>
            </a:r>
            <a:r>
              <a:rPr lang="et-EE"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et-EE" sz="1500" b="1" dirty="0">
                <a:solidFill>
                  <a:srgbClr val="003399"/>
                </a:solidFill>
              </a:rPr>
              <a:t>Veebiruum või -kauplemiskoht, mis toimib digitehnoloogiate abil (sh mobiilirakenduste kasutamine), mida ettevõtte omab ja käitab ning mis hõlbustavad platvormitöötajate tööjõu nõudluse ja pakkumise sobitamist.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t-EE" sz="2000" b="1" u="sng">
                <a:solidFill>
                  <a:srgbClr val="ACC700"/>
                </a:solidFill>
              </a:rPr>
              <a:t>MÄÄRATLUS</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solidFill>
                  <a:srgbClr val="003399"/>
                </a:solidFill>
              </a:rPr>
              <a:t>Prioriteetne valdkond: platvormitöö</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et-EE" b="1" dirty="0">
                <a:solidFill>
                  <a:srgbClr val="ACC700"/>
                </a:solidFill>
              </a:rPr>
              <a:t>VÕIMALUSED </a:t>
            </a:r>
          </a:p>
          <a:p>
            <a:pPr marL="285750" lvl="0" indent="-285750">
              <a:buFont typeface="Arial" panose="020B0604020202020204" pitchFamily="34" charset="0"/>
              <a:buChar char="•"/>
            </a:pPr>
            <a:r>
              <a:rPr lang="et-EE" sz="1600" b="1" dirty="0">
                <a:solidFill>
                  <a:srgbClr val="003399"/>
                </a:solidFill>
              </a:rPr>
              <a:t>Töötajate iseseisvus</a:t>
            </a:r>
          </a:p>
          <a:p>
            <a:pPr marL="285750" lvl="0" indent="-285750">
              <a:buFont typeface="Arial" panose="020B0604020202020204" pitchFamily="34" charset="0"/>
              <a:buChar char="•"/>
            </a:pPr>
            <a:r>
              <a:rPr lang="et-EE" sz="1600" b="1" dirty="0">
                <a:solidFill>
                  <a:srgbClr val="003399"/>
                </a:solidFill>
              </a:rPr>
              <a:t>Paindlik tööaeg</a:t>
            </a:r>
          </a:p>
          <a:p>
            <a:pPr marL="285750" lvl="0" indent="-285750">
              <a:buFont typeface="Arial" panose="020B0604020202020204" pitchFamily="34" charset="0"/>
              <a:buChar char="•"/>
            </a:pPr>
            <a:r>
              <a:rPr lang="et-EE" sz="1600" b="1" dirty="0">
                <a:solidFill>
                  <a:srgbClr val="003399"/>
                </a:solidFill>
              </a:rPr>
              <a:t>Ebasoodsas olukorras olevate töötajate parem juurdepääs tööturule </a:t>
            </a:r>
          </a:p>
          <a:p>
            <a:pPr lvl="0"/>
            <a:endParaRPr lang="en-US" sz="2000" b="1" dirty="0">
              <a:solidFill>
                <a:srgbClr val="003399"/>
              </a:solidFill>
            </a:endParaRPr>
          </a:p>
          <a:p>
            <a:pPr lvl="0" defTabSz="342900">
              <a:spcBef>
                <a:spcPts val="450"/>
              </a:spcBef>
              <a:buClr>
                <a:srgbClr val="003399"/>
              </a:buClr>
            </a:pPr>
            <a:r>
              <a:rPr lang="et-EE" b="1" dirty="0">
                <a:solidFill>
                  <a:srgbClr val="ACC700"/>
                </a:solidFill>
              </a:rPr>
              <a:t>RISKID JA PROBLEEMID</a:t>
            </a:r>
          </a:p>
          <a:p>
            <a:pPr marL="285750" lvl="0" indent="-285750">
              <a:buFont typeface="Arial" panose="020B0604020202020204" pitchFamily="34" charset="0"/>
              <a:buChar char="•"/>
            </a:pPr>
            <a:r>
              <a:rPr lang="et-EE" sz="1600" b="1" dirty="0">
                <a:solidFill>
                  <a:srgbClr val="003399"/>
                </a:solidFill>
              </a:rPr>
              <a:t>Eraldatus</a:t>
            </a:r>
          </a:p>
          <a:p>
            <a:pPr marL="285750" lvl="0" indent="-285750">
              <a:buFont typeface="Arial" panose="020B0604020202020204" pitchFamily="34" charset="0"/>
              <a:buChar char="•"/>
            </a:pPr>
            <a:r>
              <a:rPr lang="et-EE" sz="1600" b="1" dirty="0">
                <a:solidFill>
                  <a:srgbClr val="003399"/>
                </a:solidFill>
              </a:rPr>
              <a:t>Pikk või korrapäratu tööaeg</a:t>
            </a:r>
          </a:p>
          <a:p>
            <a:pPr marL="285750" lvl="0" indent="-285750">
              <a:buFont typeface="Arial" panose="020B0604020202020204" pitchFamily="34" charset="0"/>
              <a:buChar char="•"/>
            </a:pPr>
            <a:r>
              <a:rPr lang="et-EE" sz="1600" b="1" dirty="0" err="1">
                <a:solidFill>
                  <a:srgbClr val="003399"/>
                </a:solidFill>
              </a:rPr>
              <a:t>Algoritmiline</a:t>
            </a:r>
            <a:r>
              <a:rPr lang="et-EE" sz="1600" b="1" dirty="0">
                <a:solidFill>
                  <a:srgbClr val="003399"/>
                </a:solidFill>
              </a:rPr>
              <a:t> juhtimine</a:t>
            </a:r>
          </a:p>
          <a:p>
            <a:pPr marL="285750" lvl="0" indent="-285750">
              <a:buFont typeface="Arial" panose="020B0604020202020204" pitchFamily="34" charset="0"/>
              <a:buChar char="•"/>
            </a:pPr>
            <a:r>
              <a:rPr lang="et-EE" sz="1600" b="1" dirty="0">
                <a:solidFill>
                  <a:srgbClr val="003399"/>
                </a:solidFill>
              </a:rPr>
              <a:t>Digitaalne seire/järelevalve</a:t>
            </a:r>
          </a:p>
          <a:p>
            <a:pPr marL="285750" lvl="0" indent="-285750">
              <a:buFont typeface="Arial" panose="020B0604020202020204" pitchFamily="34" charset="0"/>
              <a:buChar char="•"/>
            </a:pPr>
            <a:r>
              <a:rPr lang="et-EE" sz="1600" b="1" dirty="0">
                <a:solidFill>
                  <a:srgbClr val="003399"/>
                </a:solidFill>
              </a:rPr>
              <a:t>Piiratud tööohutuse ja töötervishoiu juhised</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42479" cy="461665"/>
          </a:xfrm>
        </p:spPr>
        <p:txBody>
          <a:bodyPr wrap="square">
            <a:spAutoFit/>
          </a:bodyPr>
          <a:lstStyle/>
          <a:p>
            <a:r>
              <a:rPr lang="et-EE" sz="2400" dirty="0">
                <a:solidFill>
                  <a:srgbClr val="003399"/>
                </a:solidFill>
              </a:rPr>
              <a:t>Prioriteetne valdkond: ülesannete automatiseerimine</a:t>
            </a:r>
          </a:p>
        </p:txBody>
      </p:sp>
      <p:sp>
        <p:nvSpPr>
          <p:cNvPr id="4" name="TextBox 3"/>
          <p:cNvSpPr txBox="1"/>
          <p:nvPr/>
        </p:nvSpPr>
        <p:spPr>
          <a:xfrm>
            <a:off x="3557164" y="663535"/>
            <a:ext cx="4350200" cy="1692771"/>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„Digitehnoloogiate kasutamisega automatiseerimisprotsessides kaasneb palju võimalusi, kuid ka võimalikke riske, nt liigne tuginemine tehnoloogiale ja töötajate erioskuste võimalik kadumine.“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86755"/>
            <a:ext cx="7200280" cy="830997"/>
          </a:xfrm>
          <a:prstGeom prst="rect">
            <a:avLst/>
          </a:prstGeom>
          <a:noFill/>
        </p:spPr>
        <p:txBody>
          <a:bodyPr wrap="square" rtlCol="0">
            <a:spAutoFit/>
          </a:bodyPr>
          <a:lstStyle/>
          <a:p>
            <a:pPr lvl="0"/>
            <a:r>
              <a:rPr lang="et-EE" sz="1600" b="1" dirty="0">
                <a:solidFill>
                  <a:srgbClr val="003399"/>
                </a:solidFill>
              </a:rPr>
              <a:t>Süsteemide või tehniliste vahendite kasutamine, mis võimaldavad seadmel või süsteemil täita (osaliselt või täielikult) funktsiooni, mida enne täitis või võis täita inimene.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25305" y="3561284"/>
            <a:ext cx="1800200" cy="400110"/>
          </a:xfrm>
          <a:prstGeom prst="rect">
            <a:avLst/>
          </a:prstGeom>
          <a:noFill/>
        </p:spPr>
        <p:txBody>
          <a:bodyPr wrap="square" rtlCol="0">
            <a:spAutoFit/>
          </a:bodyPr>
          <a:lstStyle/>
          <a:p>
            <a:pPr lvl="0"/>
            <a:r>
              <a:rPr lang="et-EE" sz="2000" b="1" u="sng" dirty="0">
                <a:solidFill>
                  <a:srgbClr val="ACC700"/>
                </a:solidFill>
              </a:rPr>
              <a:t>MÄÄRATLUS</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84844" cy="461665"/>
          </a:xfrm>
        </p:spPr>
        <p:txBody>
          <a:bodyPr wrap="square">
            <a:spAutoFit/>
          </a:bodyPr>
          <a:lstStyle/>
          <a:p>
            <a:r>
              <a:rPr lang="et-EE" sz="2400" dirty="0">
                <a:solidFill>
                  <a:srgbClr val="003399"/>
                </a:solidFill>
              </a:rPr>
              <a:t>Prioriteetne valdkond: ülesannete automatiseerimine</a:t>
            </a: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et-EE" b="1" dirty="0">
                <a:solidFill>
                  <a:srgbClr val="ACC700"/>
                </a:solidFill>
              </a:rPr>
              <a:t>VÕIMALUSED </a:t>
            </a:r>
          </a:p>
          <a:p>
            <a:pPr marL="342900" lvl="0" indent="-342900">
              <a:buFont typeface="Arial" panose="020B0604020202020204" pitchFamily="34" charset="0"/>
              <a:buChar char="•"/>
            </a:pPr>
            <a:r>
              <a:rPr lang="et-EE" sz="1600" b="1" dirty="0">
                <a:solidFill>
                  <a:srgbClr val="003399"/>
                </a:solidFill>
              </a:rPr>
              <a:t>Suure riskiga või korduvate tööülesannete automatiseerimine </a:t>
            </a:r>
          </a:p>
          <a:p>
            <a:pPr marL="342900" lvl="0" indent="-342900">
              <a:buFont typeface="Arial" panose="020B0604020202020204" pitchFamily="34" charset="0"/>
              <a:buChar char="•"/>
            </a:pPr>
            <a:r>
              <a:rPr lang="et-EE" sz="1600" b="1" dirty="0">
                <a:solidFill>
                  <a:srgbClr val="003399"/>
                </a:solidFill>
              </a:rPr>
              <a:t>Rohkem aega töötajatele õppimiseks/loovuseks </a:t>
            </a:r>
          </a:p>
          <a:p>
            <a:pPr marL="342900" lvl="0" indent="-342900">
              <a:buFont typeface="Arial" panose="020B0604020202020204" pitchFamily="34" charset="0"/>
              <a:buChar char="•"/>
            </a:pPr>
            <a:r>
              <a:rPr lang="et-EE" sz="1600" b="1" dirty="0">
                <a:solidFill>
                  <a:srgbClr val="003399"/>
                </a:solidFill>
              </a:rPr>
              <a:t>Väiksem kokkupuude ohtlike keskkondadega</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et-EE" b="1" dirty="0">
                <a:solidFill>
                  <a:srgbClr val="ACC700"/>
                </a:solidFill>
              </a:rPr>
              <a:t>RISKID JA PROBLEEMID</a:t>
            </a:r>
          </a:p>
          <a:p>
            <a:pPr marL="285750" lvl="0" indent="-285750">
              <a:buFont typeface="Arial" panose="020B0604020202020204" pitchFamily="34" charset="0"/>
              <a:buChar char="•"/>
            </a:pPr>
            <a:r>
              <a:rPr lang="et-EE" sz="1600" b="1" dirty="0">
                <a:solidFill>
                  <a:srgbClr val="003399"/>
                </a:solidFill>
              </a:rPr>
              <a:t>Liigne tuginemine tehnoloogiale </a:t>
            </a:r>
          </a:p>
          <a:p>
            <a:pPr marL="285750" lvl="0" indent="-285750">
              <a:buFont typeface="Arial" panose="020B0604020202020204" pitchFamily="34" charset="0"/>
              <a:buChar char="•"/>
            </a:pPr>
            <a:r>
              <a:rPr lang="et-EE" sz="1600" b="1" dirty="0">
                <a:solidFill>
                  <a:srgbClr val="003399"/>
                </a:solidFill>
              </a:rPr>
              <a:t>Töötajate erioskuste võimalik kadumine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Prioriteetne valdkond: kaug- ja hübriidtöö</a:t>
            </a:r>
          </a:p>
        </p:txBody>
      </p:sp>
      <p:sp>
        <p:nvSpPr>
          <p:cNvPr id="4" name="TextBox 3"/>
          <p:cNvSpPr txBox="1"/>
          <p:nvPr/>
        </p:nvSpPr>
        <p:spPr>
          <a:xfrm>
            <a:off x="3491880" y="978041"/>
            <a:ext cx="4350200" cy="738664"/>
          </a:xfrm>
          <a:prstGeom prst="rect">
            <a:avLst/>
          </a:prstGeom>
          <a:noFill/>
        </p:spPr>
        <p:txBody>
          <a:bodyPr wrap="square" rtlCol="0">
            <a:spAutoFit/>
          </a:bodyPr>
          <a:lstStyle/>
          <a:p>
            <a:endPar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endParaRPr>
          </a:p>
          <a:p>
            <a:r>
              <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Riskihindamine peab sisaldama ka kaugtöökohtade riskide hindamist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3039011"/>
            <a:ext cx="7502549" cy="1323439"/>
          </a:xfrm>
          <a:prstGeom prst="rect">
            <a:avLst/>
          </a:prstGeom>
          <a:noFill/>
        </p:spPr>
        <p:txBody>
          <a:bodyPr wrap="square" rtlCol="0">
            <a:spAutoFit/>
          </a:bodyPr>
          <a:lstStyle/>
          <a:p>
            <a:pPr lvl="0"/>
            <a:r>
              <a:rPr lang="et-EE" sz="1600" b="1" i="1" dirty="0">
                <a:solidFill>
                  <a:srgbClr val="003399"/>
                </a:solidFill>
              </a:rPr>
              <a:t>Kaugtööd </a:t>
            </a:r>
            <a:r>
              <a:rPr lang="et-EE" sz="1600" b="1" dirty="0">
                <a:solidFill>
                  <a:srgbClr val="003399"/>
                </a:solidFill>
              </a:rPr>
              <a:t>saab määratleda kui töökorralduse liiki, mille korral kasutatakse digitehnoloogiaid (nt arvuteid, nutitelefone, tarkvarapa ja internetti), et töötada kodunt või töötada enamik või osa tööajast mujal kui tööandja ruumides. Kaugtöö kombineerimist tööandja ruumides töötamisega nimetatakse ka </a:t>
            </a:r>
            <a:r>
              <a:rPr lang="et-EE" sz="1600" b="1" i="1" dirty="0">
                <a:solidFill>
                  <a:srgbClr val="003399"/>
                </a:solidFill>
              </a:rPr>
              <a:t>hübriidtööks</a:t>
            </a:r>
            <a:r>
              <a:rPr lang="et-EE" sz="1600" b="1" dirty="0">
                <a:solidFill>
                  <a:srgbClr val="003399"/>
                </a:solidFill>
              </a:rPr>
              <a:t>. </a:t>
            </a:r>
            <a:endParaRPr lang="et-EE" sz="1600" b="1" strike="sngStrike" dirty="0">
              <a:solidFill>
                <a:srgbClr val="003399"/>
              </a:solidFill>
            </a:endParaRP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88485" y="3509443"/>
            <a:ext cx="1800200" cy="400110"/>
          </a:xfrm>
          <a:prstGeom prst="rect">
            <a:avLst/>
          </a:prstGeom>
          <a:noFill/>
        </p:spPr>
        <p:txBody>
          <a:bodyPr wrap="square" rtlCol="0">
            <a:spAutoFit/>
          </a:bodyPr>
          <a:lstStyle/>
          <a:p>
            <a:pPr lvl="0"/>
            <a:r>
              <a:rPr lang="et-EE" sz="2000" b="1" u="sng" dirty="0">
                <a:solidFill>
                  <a:srgbClr val="ACC700"/>
                </a:solidFill>
              </a:rPr>
              <a:t>MÄÄRATLUS</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Prioriteetne valdkond: kaug- ja hübriidtöö</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et-EE" b="1" dirty="0">
                <a:solidFill>
                  <a:srgbClr val="ACC700"/>
                </a:solidFill>
              </a:rPr>
              <a:t>VÕIMALUSED </a:t>
            </a:r>
          </a:p>
          <a:p>
            <a:pPr marL="285750" indent="-285750">
              <a:buFont typeface="Arial" panose="020B0604020202020204" pitchFamily="34" charset="0"/>
              <a:buChar char="•"/>
            </a:pPr>
            <a:r>
              <a:rPr lang="et-EE" sz="1600" b="1" dirty="0">
                <a:solidFill>
                  <a:schemeClr val="accent1"/>
                </a:solidFill>
              </a:rPr>
              <a:t>Suurem autonoomia ja paindlikkus</a:t>
            </a:r>
          </a:p>
          <a:p>
            <a:pPr marL="285750" indent="-285750">
              <a:buFont typeface="Arial" panose="020B0604020202020204" pitchFamily="34" charset="0"/>
              <a:buChar char="•"/>
            </a:pPr>
            <a:r>
              <a:rPr lang="et-EE" sz="1600" b="1" dirty="0">
                <a:solidFill>
                  <a:schemeClr val="accent1"/>
                </a:solidFill>
              </a:rPr>
              <a:t>Parem töö- ja eraelu tasakaal</a:t>
            </a:r>
          </a:p>
          <a:p>
            <a:pPr marL="285750" indent="-285750">
              <a:buFont typeface="Arial" panose="020B0604020202020204" pitchFamily="34" charset="0"/>
              <a:buChar char="•"/>
            </a:pPr>
            <a:r>
              <a:rPr lang="et-EE" sz="1600" b="1" dirty="0">
                <a:solidFill>
                  <a:schemeClr val="accent1"/>
                </a:solidFill>
              </a:rPr>
              <a:t>Suurem motivatsioon ja tootlikkus</a:t>
            </a:r>
          </a:p>
          <a:p>
            <a:pPr marL="285750" indent="-285750">
              <a:buFont typeface="Arial" panose="020B0604020202020204" pitchFamily="34" charset="0"/>
              <a:buChar char="•"/>
            </a:pPr>
            <a:r>
              <a:rPr lang="et-EE" sz="1600" b="1" dirty="0">
                <a:solidFill>
                  <a:schemeClr val="accent1"/>
                </a:solidFill>
              </a:rPr>
              <a:t>Töölesõidu aja vähenemine</a:t>
            </a:r>
          </a:p>
          <a:p>
            <a:pPr marL="285750" indent="-285750">
              <a:buFont typeface="Arial" panose="020B0604020202020204" pitchFamily="34" charset="0"/>
              <a:buChar char="•"/>
            </a:pPr>
            <a:r>
              <a:rPr lang="et-EE" sz="1600" b="1" dirty="0">
                <a:solidFill>
                  <a:schemeClr val="accent1"/>
                </a:solidFill>
              </a:rPr>
              <a:t>Ohutus tänu eemalviibimisele suure riskiga keskkondadest</a:t>
            </a:r>
          </a:p>
          <a:p>
            <a:endParaRPr lang="en-US" sz="2000" b="1" dirty="0">
              <a:solidFill>
                <a:schemeClr val="accent1"/>
              </a:solidFill>
            </a:endParaRPr>
          </a:p>
          <a:p>
            <a:pPr lvl="0" defTabSz="342900">
              <a:spcBef>
                <a:spcPts val="450"/>
              </a:spcBef>
              <a:buClr>
                <a:srgbClr val="003399"/>
              </a:buClr>
            </a:pPr>
            <a:r>
              <a:rPr lang="et-EE" b="1" dirty="0">
                <a:solidFill>
                  <a:srgbClr val="ACC700"/>
                </a:solidFill>
              </a:rPr>
              <a:t>RISKID JA PROBLEEMID</a:t>
            </a:r>
          </a:p>
          <a:p>
            <a:pPr marL="285750" lvl="0" indent="-285750">
              <a:buFont typeface="Arial" panose="020B0604020202020204" pitchFamily="34" charset="0"/>
              <a:buChar char="•"/>
            </a:pPr>
            <a:r>
              <a:rPr lang="et-EE" sz="1600" b="1" dirty="0">
                <a:solidFill>
                  <a:srgbClr val="003399"/>
                </a:solidFill>
              </a:rPr>
              <a:t>Eraldatus ja üksi töötamine</a:t>
            </a:r>
          </a:p>
          <a:p>
            <a:pPr marL="285750" lvl="0" indent="-285750">
              <a:buFont typeface="Arial" panose="020B0604020202020204" pitchFamily="34" charset="0"/>
              <a:buChar char="•"/>
            </a:pPr>
            <a:r>
              <a:rPr lang="et-EE" sz="1600" b="1" dirty="0">
                <a:solidFill>
                  <a:srgbClr val="003399"/>
                </a:solidFill>
              </a:rPr>
              <a:t>Töö intensiivistumine</a:t>
            </a:r>
          </a:p>
          <a:p>
            <a:pPr marL="285750" lvl="0" indent="-285750">
              <a:buFont typeface="Arial" panose="020B0604020202020204" pitchFamily="34" charset="0"/>
              <a:buChar char="•"/>
            </a:pPr>
            <a:r>
              <a:rPr lang="et-EE" sz="1600" b="1" dirty="0">
                <a:solidFill>
                  <a:srgbClr val="003399"/>
                </a:solidFill>
              </a:rPr>
              <a:t>Pikk või korrapäratu tööaeg</a:t>
            </a:r>
          </a:p>
          <a:p>
            <a:pPr marL="285750" lvl="0" indent="-285750">
              <a:buFont typeface="Arial" panose="020B0604020202020204" pitchFamily="34" charset="0"/>
              <a:buChar char="•"/>
            </a:pPr>
            <a:r>
              <a:rPr lang="et-EE" sz="1600" b="1" dirty="0">
                <a:solidFill>
                  <a:srgbClr val="003399"/>
                </a:solidFill>
              </a:rPr>
              <a:t>Era- ja tööelu vastuolud</a:t>
            </a:r>
          </a:p>
          <a:p>
            <a:pPr marL="285750" lvl="0" indent="-285750">
              <a:buFont typeface="Arial" panose="020B0604020202020204" pitchFamily="34" charset="0"/>
              <a:buChar char="•"/>
            </a:pPr>
            <a:r>
              <a:rPr lang="et-EE" sz="1600" b="1" dirty="0">
                <a:solidFill>
                  <a:srgbClr val="003399"/>
                </a:solidFill>
              </a:rPr>
              <a:t>Puudulikud töövahendid</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517354" cy="461665"/>
          </a:xfrm>
        </p:spPr>
        <p:txBody>
          <a:bodyPr wrap="square">
            <a:spAutoFit/>
          </a:bodyPr>
          <a:lstStyle/>
          <a:p>
            <a:r>
              <a:rPr lang="et-EE" sz="2400" dirty="0">
                <a:solidFill>
                  <a:srgbClr val="003399"/>
                </a:solidFill>
              </a:rPr>
              <a:t>Prioriteetne valdkond: tehisintellektipõhine töötajahaldus</a:t>
            </a:r>
          </a:p>
        </p:txBody>
      </p:sp>
      <p:sp>
        <p:nvSpPr>
          <p:cNvPr id="4" name="TextBox 3"/>
          <p:cNvSpPr txBox="1"/>
          <p:nvPr/>
        </p:nvSpPr>
        <p:spPr>
          <a:xfrm>
            <a:off x="3491880" y="978041"/>
            <a:ext cx="4350200" cy="1169551"/>
          </a:xfrm>
          <a:prstGeom prst="rect">
            <a:avLst/>
          </a:prstGeom>
          <a:noFill/>
        </p:spPr>
        <p:txBody>
          <a:bodyPr wrap="square" rtlCol="0">
            <a:spAutoFit/>
          </a:bodyPr>
          <a:lstStyle/>
          <a:p>
            <a:pPr lvl="0"/>
            <a:endParaRPr lang="en-US" sz="1400" b="1" dirty="0">
              <a:solidFill>
                <a:srgbClr val="003399"/>
              </a:solidFill>
            </a:endParaRPr>
          </a:p>
          <a:p>
            <a:r>
              <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„On oluline suurendada usaldust nende süsteemide vastu teavitades, nõustades töötajaid ja võimaldades neil osaleda süsteemide kavandamisel ja rakendamisel.“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88117"/>
            <a:ext cx="7664787" cy="1323439"/>
          </a:xfrm>
          <a:prstGeom prst="rect">
            <a:avLst/>
          </a:prstGeom>
          <a:noFill/>
        </p:spPr>
        <p:txBody>
          <a:bodyPr wrap="square" rtlCol="0">
            <a:spAutoFit/>
          </a:bodyPr>
          <a:lstStyle/>
          <a:p>
            <a:pPr lvl="0"/>
            <a:r>
              <a:rPr lang="et-EE" sz="1600" b="1" dirty="0">
                <a:solidFill>
                  <a:srgbClr val="003399"/>
                </a:solidFill>
              </a:rPr>
              <a:t>Töötajahalduse süsteem, mis kogub (sageli reaalajas) töökeskkonna, töötajate ja nende töö andmeid. Need sisestatakse seejärel tehisintellektipõhisesse mudelisse, mis teeb automaatseid või poolautomaatseid otsuseid või annab otsustajatele teavet töötajahalduse küsimustes.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512472"/>
            <a:ext cx="1800200" cy="400110"/>
          </a:xfrm>
          <a:prstGeom prst="rect">
            <a:avLst/>
          </a:prstGeom>
          <a:noFill/>
        </p:spPr>
        <p:txBody>
          <a:bodyPr wrap="square" rtlCol="0">
            <a:spAutoFit/>
          </a:bodyPr>
          <a:lstStyle/>
          <a:p>
            <a:pPr lvl="0"/>
            <a:r>
              <a:rPr lang="et-EE" sz="2000" b="1" u="sng" dirty="0">
                <a:solidFill>
                  <a:srgbClr val="ACC700"/>
                </a:solidFill>
              </a:rPr>
              <a:t>MÄÄRATLUS</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870644" cy="461665"/>
          </a:xfrm>
        </p:spPr>
        <p:txBody>
          <a:bodyPr wrap="square">
            <a:spAutoFit/>
          </a:bodyPr>
          <a:lstStyle/>
          <a:p>
            <a:r>
              <a:rPr lang="et-EE" sz="2400" dirty="0">
                <a:solidFill>
                  <a:srgbClr val="003399"/>
                </a:solidFill>
              </a:rPr>
              <a:t>Prioriteetne valdkond: tehisintellektipõhine töötajahaldus</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et-EE" b="1" dirty="0">
                <a:solidFill>
                  <a:srgbClr val="ACC700"/>
                </a:solidFill>
              </a:rPr>
              <a:t>VÕIMALUSED </a:t>
            </a:r>
          </a:p>
          <a:p>
            <a:pPr marL="285750" lvl="0" indent="-285750">
              <a:buFont typeface="Arial" panose="020B0604020202020204" pitchFamily="34" charset="0"/>
              <a:buChar char="•"/>
            </a:pPr>
            <a:r>
              <a:rPr lang="et-EE" sz="1600" b="1" dirty="0">
                <a:solidFill>
                  <a:srgbClr val="003399"/>
                </a:solidFill>
              </a:rPr>
              <a:t>Parem tööaja planeerimine ja ülesannete määramine</a:t>
            </a:r>
          </a:p>
          <a:p>
            <a:pPr marL="285750" lvl="0" indent="-285750">
              <a:buFont typeface="Arial" panose="020B0604020202020204" pitchFamily="34" charset="0"/>
              <a:buChar char="•"/>
            </a:pPr>
            <a:r>
              <a:rPr lang="et-EE" sz="1600" b="1" dirty="0">
                <a:solidFill>
                  <a:srgbClr val="003399"/>
                </a:solidFill>
              </a:rPr>
              <a:t>Optimaalne töökorraldus</a:t>
            </a:r>
          </a:p>
          <a:p>
            <a:pPr marL="285750" lvl="0" indent="-285750">
              <a:buFont typeface="Arial" panose="020B0604020202020204" pitchFamily="34" charset="0"/>
              <a:buChar char="•"/>
            </a:pPr>
            <a:r>
              <a:rPr lang="et-EE" sz="1600" b="1" dirty="0">
                <a:solidFill>
                  <a:srgbClr val="003399"/>
                </a:solidFill>
              </a:rPr>
              <a:t>Teave tööohutuse ja töötervishoiu probleemide tuvastamiseks</a:t>
            </a:r>
          </a:p>
          <a:p>
            <a:pPr lvl="0"/>
            <a:endParaRPr lang="es-ES" sz="2000" b="1" dirty="0">
              <a:solidFill>
                <a:srgbClr val="003399"/>
              </a:solidFill>
            </a:endParaRPr>
          </a:p>
          <a:p>
            <a:pPr lvl="0" defTabSz="342900">
              <a:spcBef>
                <a:spcPts val="450"/>
              </a:spcBef>
              <a:buClr>
                <a:srgbClr val="003399"/>
              </a:buClr>
            </a:pPr>
            <a:r>
              <a:rPr lang="et-EE" b="1" dirty="0">
                <a:solidFill>
                  <a:srgbClr val="ACC700"/>
                </a:solidFill>
              </a:rPr>
              <a:t>RISKID JA PROBLEEMID</a:t>
            </a:r>
          </a:p>
          <a:p>
            <a:pPr marL="285750" lvl="0" indent="-285750">
              <a:buFont typeface="Arial" panose="020B0604020202020204" pitchFamily="34" charset="0"/>
              <a:buChar char="•"/>
            </a:pPr>
            <a:r>
              <a:rPr lang="et-EE" sz="1600" b="1" dirty="0">
                <a:solidFill>
                  <a:srgbClr val="003399"/>
                </a:solidFill>
              </a:rPr>
              <a:t>Töötajate iseseisvuse ja kontrolli vähenemine</a:t>
            </a:r>
          </a:p>
          <a:p>
            <a:pPr marL="285750" indent="-285750">
              <a:buFont typeface="Arial" panose="020B0604020202020204" pitchFamily="34" charset="0"/>
              <a:buChar char="•"/>
            </a:pPr>
            <a:r>
              <a:rPr lang="et-EE" sz="1600" b="1" dirty="0">
                <a:solidFill>
                  <a:srgbClr val="003399"/>
                </a:solidFill>
              </a:rPr>
              <a:t>Suurem surve töötada kiiremini</a:t>
            </a:r>
          </a:p>
          <a:p>
            <a:pPr marL="285750" indent="-285750">
              <a:buFont typeface="Arial" panose="020B0604020202020204" pitchFamily="34" charset="0"/>
              <a:buChar char="•"/>
            </a:pPr>
            <a:r>
              <a:rPr lang="et-EE" sz="1600" b="1" dirty="0">
                <a:solidFill>
                  <a:srgbClr val="003399"/>
                </a:solidFill>
              </a:rPr>
              <a:t>Privaatsuse rikkumine</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5682" y="866750"/>
            <a:ext cx="5706173" cy="2418611"/>
          </a:xfrm>
        </p:spPr>
        <p:txBody>
          <a:bodyPr lIns="0" tIns="0" rIns="0" bIns="0">
            <a:spAutoFit/>
          </a:bodyPr>
          <a:lstStyle/>
          <a:p>
            <a:r>
              <a:rPr lang="et-EE" sz="1600" dirty="0"/>
              <a:t>Mida kampaania käsitleb?</a:t>
            </a:r>
          </a:p>
          <a:p>
            <a:r>
              <a:rPr lang="et-EE" sz="1600" dirty="0"/>
              <a:t>Faktid ja arvud</a:t>
            </a:r>
          </a:p>
          <a:p>
            <a:r>
              <a:rPr lang="et-EE" sz="1600" dirty="0"/>
              <a:t>Kampaania eesmärgid</a:t>
            </a:r>
          </a:p>
          <a:p>
            <a:r>
              <a:rPr lang="et-EE" sz="1600" dirty="0"/>
              <a:t>Prioriteetsed valdkonnad</a:t>
            </a:r>
          </a:p>
          <a:p>
            <a:r>
              <a:rPr lang="et-EE" sz="1600" dirty="0"/>
              <a:t>Riskiennetus</a:t>
            </a:r>
          </a:p>
          <a:p>
            <a:r>
              <a:rPr lang="et-EE" sz="1600" dirty="0"/>
              <a:t>EU-OSHA ja kampaaniapartnerid</a:t>
            </a:r>
          </a:p>
          <a:p>
            <a:r>
              <a:rPr lang="et-EE" sz="1600" dirty="0"/>
              <a:t>Kampaania vahendid ja ressursid </a:t>
            </a:r>
          </a:p>
          <a:p>
            <a:r>
              <a:rPr lang="et-EE" sz="1600" dirty="0"/>
              <a:t>Kuidas osaleda?</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2400"/>
              <a:t>Ülevaade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257781" y="1543765"/>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solidFill>
                  <a:srgbClr val="003399"/>
                </a:solidFill>
              </a:rPr>
              <a:t>Prioriteetne valdkond: nutikad digisüsteemid</a:t>
            </a:r>
          </a:p>
        </p:txBody>
      </p:sp>
      <p:sp>
        <p:nvSpPr>
          <p:cNvPr id="4" name="TextBox 3"/>
          <p:cNvSpPr txBox="1"/>
          <p:nvPr/>
        </p:nvSpPr>
        <p:spPr>
          <a:xfrm>
            <a:off x="3491880" y="870319"/>
            <a:ext cx="4517994" cy="1600438"/>
          </a:xfrm>
          <a:prstGeom prst="rect">
            <a:avLst/>
          </a:prstGeom>
          <a:noFill/>
        </p:spPr>
        <p:txBody>
          <a:bodyPr wrap="square" rtlCol="0">
            <a:spAutoFit/>
          </a:bodyPr>
          <a:lstStyle/>
          <a:p>
            <a:pPr lvl="0"/>
            <a:endParaRPr lang="en-US" sz="1400" b="1" dirty="0">
              <a:solidFill>
                <a:srgbClr val="003399"/>
              </a:solidFill>
            </a:endParaRPr>
          </a:p>
          <a:p>
            <a:r>
              <a:rPr lang="et-E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„Need uued süsteemid kasutavad digitehnoloogiat andmete või signaalide kogumiseks ja analüüsimiseks, et tuvastada ja hinnata töötervishoiu ja tööohutuse riske, ennetades ja/või minimeerides seeläbi kahju ning edendades tööohutust ja -tervishoidu.“</a:t>
            </a:r>
          </a:p>
        </p:txBody>
      </p:sp>
      <p:sp>
        <p:nvSpPr>
          <p:cNvPr id="6" name="TextBox 5">
            <a:extLst>
              <a:ext uri="{FF2B5EF4-FFF2-40B4-BE49-F238E27FC236}">
                <a16:creationId xmlns:a16="http://schemas.microsoft.com/office/drawing/2014/main" id="{83AF539D-CAF8-41D3-8FB6-3D01F5F13DEB}"/>
              </a:ext>
            </a:extLst>
          </p:cNvPr>
          <p:cNvSpPr txBox="1"/>
          <p:nvPr/>
        </p:nvSpPr>
        <p:spPr>
          <a:xfrm>
            <a:off x="1005478" y="2858601"/>
            <a:ext cx="7848872" cy="1708160"/>
          </a:xfrm>
          <a:prstGeom prst="rect">
            <a:avLst/>
          </a:prstGeom>
          <a:noFill/>
        </p:spPr>
        <p:txBody>
          <a:bodyPr wrap="square" lIns="91440" tIns="45720" rIns="91440" bIns="45720" rtlCol="0" anchor="t">
            <a:spAutoFit/>
          </a:bodyPr>
          <a:lstStyle/>
          <a:p>
            <a:r>
              <a:rPr lang="et-EE" sz="1450" b="1" dirty="0">
                <a:solidFill>
                  <a:srgbClr val="003399"/>
                </a:solidFill>
              </a:rPr>
              <a:t>Töötajate ohutuse ja tervise seire ning tõhustamise digisüsteemid, sh nutikad isikukaitsevahendid (suudavad määrata gaaside, toksiliste ainete, müra taset ja suure riskiga temperatuure), ihunutikud (on võimelised vastastiktoimeks töötajatega, nt andurite abil, mis võivad olla sisseehitatud kiivritesse või kaitseprillidesse), kaameraid või sensoreid kasutavad mobiilsed või paiksed süsteemid (nt droonid, mis pääsevad kergesti töökohtade ohtlikele aladele ja jälgivad neid</a:t>
            </a:r>
            <a:r>
              <a:rPr lang="et-EE" sz="1450" b="1" strike="sngStrike" dirty="0">
                <a:solidFill>
                  <a:srgbClr val="003399"/>
                </a:solidFill>
              </a:rPr>
              <a:t>,</a:t>
            </a:r>
            <a:r>
              <a:rPr lang="et-EE" sz="1450" b="1" dirty="0">
                <a:solidFill>
                  <a:srgbClr val="003399"/>
                </a:solidFill>
              </a:rPr>
              <a:t> vältides inimeste ohustamist ehitus- ja kaevandustööstuses).</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250044" y="3558646"/>
            <a:ext cx="1800200" cy="400110"/>
          </a:xfrm>
          <a:prstGeom prst="rect">
            <a:avLst/>
          </a:prstGeom>
          <a:noFill/>
        </p:spPr>
        <p:txBody>
          <a:bodyPr wrap="square" rtlCol="0">
            <a:spAutoFit/>
          </a:bodyPr>
          <a:lstStyle/>
          <a:p>
            <a:pPr lvl="0"/>
            <a:r>
              <a:rPr lang="et-EE" sz="2000" b="1" u="sng" dirty="0">
                <a:solidFill>
                  <a:srgbClr val="ACC700"/>
                </a:solidFill>
              </a:rPr>
              <a:t>MÄÄRATLUS</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solidFill>
                  <a:srgbClr val="003399"/>
                </a:solidFill>
              </a:rPr>
              <a:t>Prioriteetne valdkond: nutikad digisüsteemid</a:t>
            </a:r>
          </a:p>
        </p:txBody>
      </p:sp>
      <p:sp>
        <p:nvSpPr>
          <p:cNvPr id="4" name="TextBox 3"/>
          <p:cNvSpPr txBox="1"/>
          <p:nvPr/>
        </p:nvSpPr>
        <p:spPr>
          <a:xfrm>
            <a:off x="450001" y="927577"/>
            <a:ext cx="5976466" cy="3234219"/>
          </a:xfrm>
          <a:prstGeom prst="rect">
            <a:avLst/>
          </a:prstGeom>
          <a:noFill/>
        </p:spPr>
        <p:txBody>
          <a:bodyPr wrap="square" rtlCol="0">
            <a:spAutoFit/>
          </a:bodyPr>
          <a:lstStyle/>
          <a:p>
            <a:pPr lvl="0"/>
            <a:r>
              <a:rPr lang="et-EE" b="1" dirty="0">
                <a:solidFill>
                  <a:srgbClr val="ACC700"/>
                </a:solidFill>
              </a:rPr>
              <a:t>VÕIMALUSED </a:t>
            </a:r>
          </a:p>
          <a:p>
            <a:pPr marL="285750" lvl="0" indent="-285750">
              <a:buFont typeface="Arial" panose="020B0604020202020204" pitchFamily="34" charset="0"/>
              <a:buChar char="•"/>
            </a:pPr>
            <a:r>
              <a:rPr lang="et-EE" sz="1600" b="1" dirty="0">
                <a:solidFill>
                  <a:srgbClr val="003399"/>
                </a:solidFill>
              </a:rPr>
              <a:t>Töötajate tervise kahjustamise ennetamine ja minimeerimine</a:t>
            </a:r>
          </a:p>
          <a:p>
            <a:pPr marL="285750" lvl="0" indent="-285750">
              <a:buFont typeface="Arial" panose="020B0604020202020204" pitchFamily="34" charset="0"/>
              <a:buChar char="•"/>
            </a:pPr>
            <a:r>
              <a:rPr lang="et-EE" sz="1600" b="1" dirty="0">
                <a:solidFill>
                  <a:srgbClr val="003399"/>
                </a:solidFill>
              </a:rPr>
              <a:t>Vastavus tööohutuse ja töötervishoiu nõuetele</a:t>
            </a:r>
          </a:p>
          <a:p>
            <a:pPr marL="285750" indent="-285750">
              <a:buFont typeface="Arial" panose="020B0604020202020204" pitchFamily="34" charset="0"/>
              <a:buChar char="•"/>
            </a:pPr>
            <a:r>
              <a:rPr lang="et-EE" sz="1600" b="1" dirty="0">
                <a:solidFill>
                  <a:srgbClr val="003399"/>
                </a:solidFill>
              </a:rPr>
              <a:t>Teadlik otsustamine</a:t>
            </a:r>
          </a:p>
          <a:p>
            <a:pPr marL="285750" lvl="0" indent="-285750">
              <a:buFont typeface="Arial" panose="020B0604020202020204" pitchFamily="34" charset="0"/>
              <a:buChar char="•"/>
            </a:pPr>
            <a:r>
              <a:rPr lang="et-EE" sz="1600" b="1" dirty="0">
                <a:solidFill>
                  <a:srgbClr val="003399"/>
                </a:solidFill>
              </a:rPr>
              <a:t>Tõhus jõustamine</a:t>
            </a:r>
          </a:p>
          <a:p>
            <a:pPr marL="285750" lvl="0" indent="-285750">
              <a:buFont typeface="Arial" panose="020B0604020202020204" pitchFamily="34" charset="0"/>
              <a:buChar char="•"/>
            </a:pPr>
            <a:r>
              <a:rPr lang="et-EE" sz="1600" b="1" dirty="0">
                <a:solidFill>
                  <a:srgbClr val="003399"/>
                </a:solidFill>
              </a:rPr>
              <a:t>Rohkem koolitusvõimalusi virtuaalses keskkonnas</a:t>
            </a:r>
          </a:p>
          <a:p>
            <a:pPr lvl="0"/>
            <a:endParaRPr lang="en-US" sz="2000" b="1" dirty="0">
              <a:solidFill>
                <a:srgbClr val="003399"/>
              </a:solidFill>
            </a:endParaRPr>
          </a:p>
          <a:p>
            <a:pPr lvl="0" defTabSz="342900">
              <a:spcBef>
                <a:spcPts val="450"/>
              </a:spcBef>
              <a:buClr>
                <a:srgbClr val="003399"/>
              </a:buClr>
            </a:pPr>
            <a:r>
              <a:rPr lang="et-EE" b="1" dirty="0">
                <a:solidFill>
                  <a:srgbClr val="ACC700"/>
                </a:solidFill>
              </a:rPr>
              <a:t>RISKID JA PROBLEEMID</a:t>
            </a:r>
          </a:p>
          <a:p>
            <a:pPr marL="285750" lvl="0" indent="-285750">
              <a:buFont typeface="Arial" panose="020B0604020202020204" pitchFamily="34" charset="0"/>
              <a:buChar char="•"/>
            </a:pPr>
            <a:r>
              <a:rPr lang="et-EE" sz="1600" b="1" dirty="0">
                <a:solidFill>
                  <a:srgbClr val="003399"/>
                </a:solidFill>
              </a:rPr>
              <a:t>Ebatäpsed andmed või nende väärtõlgendamine</a:t>
            </a:r>
          </a:p>
          <a:p>
            <a:pPr marL="285750" lvl="0" indent="-285750">
              <a:buFont typeface="Arial" panose="020B0604020202020204" pitchFamily="34" charset="0"/>
              <a:buChar char="•"/>
            </a:pPr>
            <a:r>
              <a:rPr lang="et-EE" sz="1600" b="1" dirty="0">
                <a:solidFill>
                  <a:srgbClr val="003399"/>
                </a:solidFill>
              </a:rPr>
              <a:t>Liigne tuginemine tehnoloogiale</a:t>
            </a:r>
          </a:p>
          <a:p>
            <a:pPr marL="285750" lvl="0" indent="-285750">
              <a:buFont typeface="Arial" panose="020B0604020202020204" pitchFamily="34" charset="0"/>
              <a:buChar char="•"/>
            </a:pPr>
            <a:r>
              <a:rPr lang="et-EE" sz="1600" b="1" dirty="0">
                <a:solidFill>
                  <a:srgbClr val="003399"/>
                </a:solidFill>
              </a:rPr>
              <a:t>Kontrolli kaotamine tööülesannete üle</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et-EE" sz="2400">
                <a:solidFill>
                  <a:schemeClr val="accent1"/>
                </a:solidFill>
              </a:rPr>
              <a:t>Riskiennetus</a:t>
            </a:r>
          </a:p>
        </p:txBody>
      </p:sp>
      <p:sp>
        <p:nvSpPr>
          <p:cNvPr id="2" name="TextBox 1"/>
          <p:cNvSpPr txBox="1"/>
          <p:nvPr/>
        </p:nvSpPr>
        <p:spPr>
          <a:xfrm>
            <a:off x="439408" y="824546"/>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et-EE" sz="1600" b="1" dirty="0">
                <a:solidFill>
                  <a:schemeClr val="accent1"/>
                </a:solidFill>
              </a:rPr>
              <a:t>Inimkeskne lähenemisviis </a:t>
            </a:r>
          </a:p>
          <a:p>
            <a:pPr lvl="0"/>
            <a:endParaRPr lang="el-GR" sz="1600" b="1" dirty="0">
              <a:solidFill>
                <a:schemeClr val="accent1"/>
              </a:solidFill>
            </a:endParaRPr>
          </a:p>
          <a:p>
            <a:pPr marL="285750" lvl="0" indent="-285750">
              <a:buFont typeface="Arial" panose="020B0604020202020204" pitchFamily="34" charset="0"/>
              <a:buChar char="•"/>
            </a:pPr>
            <a:r>
              <a:rPr lang="et-EE" sz="1600" b="1" dirty="0">
                <a:solidFill>
                  <a:schemeClr val="accent1"/>
                </a:solidFill>
              </a:rPr>
              <a:t>Võrdne juurdepääs kõigi sidusrühmade teabele</a:t>
            </a:r>
          </a:p>
          <a:p>
            <a:pPr lvl="0"/>
            <a:endParaRPr lang="el-GR" sz="1600" b="1" dirty="0">
              <a:solidFill>
                <a:schemeClr val="accent1"/>
              </a:solidFill>
            </a:endParaRPr>
          </a:p>
          <a:p>
            <a:pPr marL="285750" lvl="0" indent="-285750">
              <a:buFont typeface="Arial" panose="020B0604020202020204" pitchFamily="34" charset="0"/>
              <a:buChar char="•"/>
            </a:pPr>
            <a:r>
              <a:rPr lang="et-EE" sz="1600" b="1" dirty="0">
                <a:solidFill>
                  <a:schemeClr val="accent1"/>
                </a:solidFill>
              </a:rPr>
              <a:t>Töötajatega konsulteerimine / nende osalemine digitehnoloogiate ja -süsteemide väljatöötamisel, rakendamisel ja kasutamisel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et-EE" sz="1600" b="1" dirty="0">
                <a:solidFill>
                  <a:schemeClr val="accent1"/>
                </a:solidFill>
              </a:rPr>
              <a:t>Digivahendi toimimise läbipaistvus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et-EE" sz="1600" b="1" dirty="0">
                <a:solidFill>
                  <a:schemeClr val="accent1"/>
                </a:solidFill>
              </a:rPr>
              <a:t>Terviklik lähenemisviis digitehnoloogiate ja -süsteemide hindamisele</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96773" y="639997"/>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et-EE" sz="2400"/>
              <a:t>EU-OSHA ja kampaaniapartnerid</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306964" y="996262"/>
            <a:ext cx="8225513" cy="3058540"/>
            <a:chOff x="200357" y="1121555"/>
            <a:chExt cx="8225513" cy="305854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200357" y="3386108"/>
              <a:ext cx="2592533"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t-EE" sz="1000" b="1" dirty="0">
                  <a:solidFill>
                    <a:schemeClr val="tx2"/>
                  </a:solidFill>
                  <a:hlinkClick r:id="rId4"/>
                </a:rPr>
                <a:t>AMETLIKUD KAMPAANIAPARTNERID</a:t>
              </a:r>
              <a:endParaRPr lang="et-EE" sz="10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t-EE" sz="1000" b="1" dirty="0">
                  <a:solidFill>
                    <a:schemeClr val="tx2"/>
                  </a:solidFill>
                  <a:hlinkClick r:id="rId6"/>
                </a:rPr>
                <a:t>EUROOPA SOTSIAALPARTNERID</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t-EE" sz="1000" b="1" dirty="0">
                  <a:solidFill>
                    <a:schemeClr val="tx2"/>
                  </a:solidFill>
                  <a:hlinkClick r:id="rId7"/>
                </a:rPr>
                <a:t>EUROOPA ETTEVÕTLUSVÕRGUSTIK</a:t>
              </a:r>
              <a:endParaRPr lang="et-EE" sz="10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t-EE" sz="1000" b="1" dirty="0">
                  <a:solidFill>
                    <a:schemeClr val="tx2"/>
                  </a:solidFill>
                  <a:hlinkClick r:id="rId9"/>
                </a:rPr>
                <a:t>MEEDIAPARTNERID</a:t>
              </a:r>
              <a:endParaRPr lang="et-EE" sz="11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613218" y="3033229"/>
              <a:ext cx="162740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t-EE" sz="1000" b="1" dirty="0">
                  <a:solidFill>
                    <a:schemeClr val="tx2"/>
                  </a:solidFill>
                  <a:hlinkClick r:id="rId11"/>
                </a:rPr>
                <a:t>ELi INSTITUTSIOONID</a:t>
              </a:r>
              <a:endParaRPr lang="et-EE" sz="10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61465"/>
              <a:ext cx="2240781" cy="318630"/>
            </a:xfrm>
            <a:prstGeom prst="roundRect">
              <a:avLst>
                <a:gd name="adj" fmla="val 50000"/>
              </a:avLst>
            </a:prstGeom>
            <a:solidFill>
              <a:srgbClr val="E64715">
                <a:alpha val="40000"/>
              </a:srgbClr>
            </a:solidFill>
          </p:spPr>
          <p:txBody>
            <a:bodyPr wrap="none" lIns="108000" tIns="36000" rIns="108000" bIns="36000" rtlCol="0" anchor="ctr" anchorCtr="0">
              <a:noAutofit/>
            </a:bodyPr>
            <a:lstStyle/>
            <a:p>
              <a:pPr algn="ctr"/>
              <a:r>
                <a:rPr lang="et-EE" sz="1000" b="1" dirty="0">
                  <a:solidFill>
                    <a:schemeClr val="tx2"/>
                  </a:solidFill>
                  <a:latin typeface="+mj-lt"/>
                  <a:ea typeface="+mj-ea"/>
                  <a:hlinkClick r:id="rId13"/>
                </a:rPr>
                <a:t>EU-OSHA RIIKLIKUD</a:t>
              </a:r>
              <a:br>
                <a:rPr lang="fr-FR" sz="1000" b="1" dirty="0">
                  <a:solidFill>
                    <a:schemeClr val="tx2"/>
                  </a:solidFill>
                  <a:latin typeface="+mj-lt"/>
                  <a:ea typeface="+mj-ea"/>
                  <a:hlinkClick r:id="rId13"/>
                </a:rPr>
              </a:br>
              <a:r>
                <a:rPr lang="et-EE" sz="1000" b="1" dirty="0">
                  <a:solidFill>
                    <a:schemeClr val="tx2"/>
                  </a:solidFill>
                  <a:latin typeface="+mj-lt"/>
                  <a:ea typeface="+mj-ea"/>
                  <a:hlinkClick r:id="rId13"/>
                </a:rPr>
                <a:t>KOORDINATSIOONIKESKUSED</a:t>
              </a:r>
              <a:endParaRPr lang="et-EE" sz="10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35409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t-EE" sz="1100" b="1" dirty="0">
                  <a:solidFill>
                    <a:schemeClr val="tx2"/>
                  </a:solidFill>
                  <a:hlinkClick r:id="rId15"/>
                </a:rPr>
                <a:t>ELi ASUTUSED</a:t>
              </a:r>
              <a:endParaRPr lang="et-EE" sz="11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20674" y="1968900"/>
              <a:ext cx="6115645"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283799" y="4020780"/>
              <a:ext cx="2352520"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496624" y="3386108"/>
              <a:ext cx="6139695" cy="76692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496624" y="1461825"/>
              <a:ext cx="5116594" cy="192428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1496624" y="3203364"/>
              <a:ext cx="5116594" cy="18274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6887" cy="202724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97722" y="1291690"/>
              <a:ext cx="3162520"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20674" y="2309170"/>
              <a:ext cx="2642735"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496624" y="3386108"/>
              <a:ext cx="3787175" cy="63467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813701"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p:cNvCxnSpPr>
            <p:nvPr/>
          </p:nvCxnSpPr>
          <p:spPr>
            <a:xfrm flipH="1" flipV="1">
              <a:off x="2803486" y="1136920"/>
              <a:ext cx="443622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97722" y="2139035"/>
              <a:ext cx="4415496"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3794062"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283799" y="3203364"/>
              <a:ext cx="1329419"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p:cNvCxnSpPr>
            <p:nvPr/>
          </p:nvCxnSpPr>
          <p:spPr>
            <a:xfrm flipH="1">
              <a:off x="5881264"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707985"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613218" y="3203364"/>
              <a:ext cx="1812652"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8" name="Connettore 1 23">
              <a:extLst>
                <a:ext uri="{FF2B5EF4-FFF2-40B4-BE49-F238E27FC236}">
                  <a16:creationId xmlns:a16="http://schemas.microsoft.com/office/drawing/2014/main" id="{976C93DE-5C37-4D59-ACD5-399D6B4749B4}"/>
                </a:ext>
              </a:extLst>
            </p:cNvPr>
            <p:cNvCxnSpPr>
              <a:cxnSpLocks/>
            </p:cNvCxnSpPr>
            <p:nvPr/>
          </p:nvCxnSpPr>
          <p:spPr>
            <a:xfrm flipH="1" flipV="1">
              <a:off x="1411186" y="1892102"/>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9" name="Connettore 1 31">
              <a:extLst>
                <a:ext uri="{FF2B5EF4-FFF2-40B4-BE49-F238E27FC236}">
                  <a16:creationId xmlns:a16="http://schemas.microsoft.com/office/drawing/2014/main" id="{49BCDE7B-055B-4487-A5B8-A3BE7D06CF86}"/>
                </a:ext>
              </a:extLst>
            </p:cNvPr>
            <p:cNvCxnSpPr>
              <a:cxnSpLocks/>
            </p:cNvCxnSpPr>
            <p:nvPr/>
          </p:nvCxnSpPr>
          <p:spPr>
            <a:xfrm flipH="1" flipV="1">
              <a:off x="1744477" y="3036255"/>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A black background with blue text&#10;&#10;Description automatically generated">
            <a:extLst>
              <a:ext uri="{FF2B5EF4-FFF2-40B4-BE49-F238E27FC236}">
                <a16:creationId xmlns:a16="http://schemas.microsoft.com/office/drawing/2014/main" id="{D09A5408-285A-4A0C-AE6D-6CADE24083C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49083" y="2227433"/>
            <a:ext cx="2832977" cy="724397"/>
          </a:xfrm>
          <a:prstGeom prst="rect">
            <a:avLst/>
          </a:prstGeom>
        </p:spPr>
      </p:pic>
      <p:sp>
        <p:nvSpPr>
          <p:cNvPr id="41" name="CasellaDiTesto 16">
            <a:extLst>
              <a:ext uri="{FF2B5EF4-FFF2-40B4-BE49-F238E27FC236}">
                <a16:creationId xmlns:a16="http://schemas.microsoft.com/office/drawing/2014/main" id="{3F315A22-F83C-4354-863F-C26231BBE9FE}"/>
              </a:ext>
            </a:extLst>
          </p:cNvPr>
          <p:cNvSpPr txBox="1"/>
          <p:nvPr/>
        </p:nvSpPr>
        <p:spPr>
          <a:xfrm>
            <a:off x="5821718" y="2121899"/>
            <a:ext cx="24227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8"/>
              </a:rPr>
              <a:t>PROJEKTI OSHVET SAADIKUD</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t-EE" sz="2400"/>
              <a:t>Kampaaniamaterjalid</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7036" y="2460470"/>
            <a:ext cx="1440001"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3"/>
              </a:rPr>
              <a:t>Väljaanded</a:t>
            </a:r>
            <a:endParaRPr lang="et-EE"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5"/>
              </a:rPr>
              <a:t>Kampaaniamaterjalid</a:t>
            </a:r>
            <a:endParaRPr lang="et-EE"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779912" y="2454073"/>
            <a:ext cx="1484211"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7"/>
              </a:rPr>
              <a:t>Kampaaniajuhend</a:t>
            </a:r>
            <a:endParaRPr lang="et-EE"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244790" y="2451549"/>
            <a:ext cx="1594133"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9"/>
              </a:rPr>
              <a:t>Napo filmid</a:t>
            </a:r>
            <a:endParaRPr lang="et-EE"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942583" y="4175665"/>
            <a:ext cx="1440000"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1"/>
              </a:rPr>
              <a:t>OSHwiki</a:t>
            </a:r>
            <a:endParaRPr lang="et-EE"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547195" y="2454073"/>
            <a:ext cx="1484211"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5"/>
              </a:rPr>
              <a:t>Ühismeedia</a:t>
            </a:r>
            <a:endParaRPr lang="et-EE" sz="1200" b="1" strike="sngStrike"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66652"/>
            <a:ext cx="1484211"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7"/>
              </a:rPr>
              <a:t>Juhtumiuuringud</a:t>
            </a:r>
            <a:endParaRPr lang="et-EE"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42078" y="4175453"/>
            <a:ext cx="1667796"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9"/>
              </a:rPr>
              <a:t>Õigusaktid ja eeskirjad</a:t>
            </a:r>
            <a:endParaRPr lang="et-EE"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53524" y="4169932"/>
            <a:ext cx="1522333"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29"/>
              </a:rPr>
              <a:t>Infograafikud</a:t>
            </a:r>
            <a:endParaRPr lang="et-EE"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DA583231-880F-4BB5-A155-DCABA8832F1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E829CE5D-614F-4A7E-8D98-454B0FAF614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et-EE" sz="2400"/>
              <a:t>Kuidas osaleda?</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19107"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3"/>
              </a:rPr>
              <a:t>Euroopa nädal</a:t>
            </a:r>
            <a:endParaRPr lang="et-EE"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5"/>
              </a:rPr>
              <a:t>Kampaaniapartnerlus</a:t>
            </a:r>
            <a:endParaRPr lang="et-EE"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68769" y="2208402"/>
            <a:ext cx="1514794"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7"/>
              </a:rPr>
              <a:t>Hea tava auhinnad</a:t>
            </a:r>
            <a:endParaRPr lang="et-EE"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514792"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9"/>
              </a:rPr>
              <a:t>Kampaaniajuhend</a:t>
            </a:r>
            <a:endParaRPr lang="et-EE"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64005" y="3978455"/>
            <a:ext cx="1667796"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1"/>
              </a:rPr>
              <a:t>Kampaaniamaterjalid</a:t>
            </a:r>
            <a:endParaRPr lang="et-EE"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628359" y="3978455"/>
            <a:ext cx="1514793" cy="184666"/>
          </a:xfrm>
          <a:prstGeom prst="rect">
            <a:avLst/>
          </a:prstGeom>
          <a:noFill/>
        </p:spPr>
        <p:txBody>
          <a:bodyPr wrap="square" lIns="0" tIns="0" rIns="0" bIns="0" rtlCol="0" anchor="ctr" anchorCtr="0">
            <a:spAutoFit/>
          </a:bodyPr>
          <a:lstStyle/>
          <a:p>
            <a:pPr algn="ctr"/>
            <a:r>
              <a:rPr lang="et-EE" sz="1200" b="1" dirty="0">
                <a:solidFill>
                  <a:schemeClr val="accent1"/>
                </a:solidFill>
                <a:cs typeface="Trebuchet MS"/>
                <a:hlinkClick r:id="rId13"/>
              </a:rPr>
              <a:t>Üritused</a:t>
            </a:r>
            <a:endParaRPr lang="et-EE"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548966" y="3978455"/>
            <a:ext cx="1514793" cy="184666"/>
          </a:xfrm>
          <a:prstGeom prst="rect">
            <a:avLst/>
          </a:prstGeom>
          <a:noFill/>
        </p:spPr>
        <p:txBody>
          <a:bodyPr wrap="square" lIns="0" tIns="0" rIns="0" bIns="0" rtlCol="0" anchor="ctr" anchorCtr="0">
            <a:spAutoFit/>
          </a:bodyPr>
          <a:lstStyle/>
          <a:p>
            <a:pPr algn="ctr"/>
            <a:r>
              <a:rPr lang="en-US" sz="1200" b="1" dirty="0">
                <a:solidFill>
                  <a:schemeClr val="accent1"/>
                </a:solidFill>
                <a:cs typeface="Trebuchet MS"/>
                <a:hlinkClick r:id="rId15"/>
              </a:rPr>
              <a:t>T</a:t>
            </a:r>
            <a:r>
              <a:rPr lang="et-EE" sz="1200" b="1" dirty="0">
                <a:solidFill>
                  <a:schemeClr val="accent1"/>
                </a:solidFill>
                <a:cs typeface="Trebuchet MS"/>
                <a:hlinkClick r:id="rId15"/>
              </a:rPr>
              <a:t>unnistus</a:t>
            </a:r>
            <a:endParaRPr lang="et-EE" sz="1200" b="1" dirty="0">
              <a:solidFill>
                <a:schemeClr val="accent1"/>
              </a:solidFill>
              <a:cs typeface="Trebuchet MS"/>
              <a:hlinkClick r:id="rId16"/>
            </a:endParaRPr>
          </a:p>
        </p:txBody>
      </p:sp>
      <p:sp>
        <p:nvSpPr>
          <p:cNvPr id="4" name="TextBox 3"/>
          <p:cNvSpPr txBox="1"/>
          <p:nvPr/>
        </p:nvSpPr>
        <p:spPr>
          <a:xfrm>
            <a:off x="2669629" y="3928277"/>
            <a:ext cx="1449506" cy="276999"/>
          </a:xfrm>
          <a:prstGeom prst="rect">
            <a:avLst/>
          </a:prstGeom>
          <a:noFill/>
        </p:spPr>
        <p:txBody>
          <a:bodyPr wrap="square" rtlCol="0">
            <a:spAutoFit/>
          </a:bodyPr>
          <a:lstStyle/>
          <a:p>
            <a:pPr algn="ctr"/>
            <a:r>
              <a:rPr lang="et-EE" sz="1200" b="1" u="sng" dirty="0">
                <a:solidFill>
                  <a:schemeClr val="accent1"/>
                </a:solidFill>
                <a:hlinkClick r:id="rId17"/>
              </a:rPr>
              <a:t>Ühismeedia</a:t>
            </a:r>
            <a:endParaRPr lang="et-EE" sz="1200" b="1" u="sng" strike="sngStrike"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83617"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6D567C58-226B-4CE0-9263-DE7E141B6FE8}"/>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BB8BB261-28BD-4BF3-8D9E-24A61E240A14}"/>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628CA7E6-7883-4638-966A-E5A834D927B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et-EE" sz="2400">
                <a:solidFill>
                  <a:schemeClr val="accent1"/>
                </a:solidFill>
              </a:rPr>
              <a:t>Liituge meiega, et mõista enamat kui bitid ja baidid!</a:t>
            </a:r>
          </a:p>
        </p:txBody>
      </p:sp>
      <p:sp>
        <p:nvSpPr>
          <p:cNvPr id="3" name="Content Placeholder 2"/>
          <p:cNvSpPr>
            <a:spLocks noGrp="1"/>
          </p:cNvSpPr>
          <p:nvPr>
            <p:ph sz="half" idx="1"/>
          </p:nvPr>
        </p:nvSpPr>
        <p:spPr>
          <a:xfrm>
            <a:off x="450000" y="843558"/>
            <a:ext cx="7559873" cy="3367589"/>
          </a:xfrm>
        </p:spPr>
        <p:txBody>
          <a:bodyPr wrap="square">
            <a:spAutoFit/>
          </a:bodyPr>
          <a:lstStyle/>
          <a:p>
            <a:pPr>
              <a:buSzPct val="120000"/>
              <a:buBlip>
                <a:blip r:embed="rId3"/>
              </a:buBlip>
            </a:pPr>
            <a:r>
              <a:rPr lang="et-EE" sz="1600" dirty="0">
                <a:solidFill>
                  <a:schemeClr val="accent1"/>
                </a:solidFill>
              </a:rPr>
              <a:t>Lisateave on kampaania veebilehel:</a:t>
            </a:r>
          </a:p>
          <a:p>
            <a:pPr marL="189000" lvl="1" indent="0">
              <a:buSzPct val="120000"/>
              <a:buNone/>
            </a:pPr>
            <a:r>
              <a:rPr lang="et-EE" sz="1600" b="1" dirty="0">
                <a:solidFill>
                  <a:srgbClr val="003399"/>
                </a:solidFill>
                <a:hlinkClick r:id="rId4">
                  <a:extLst>
                    <a:ext uri="{A12FA001-AC4F-418D-AE19-62706E023703}">
                      <ahyp:hlinkClr xmlns:ahyp="http://schemas.microsoft.com/office/drawing/2018/hyperlinkcolor" val="tx"/>
                    </a:ext>
                  </a:extLst>
                </a:hlinkClick>
              </a:rPr>
              <a:t>www.healthy-workplaces.eu</a:t>
            </a:r>
            <a:endParaRPr lang="et-EE" sz="1600" b="1" dirty="0">
              <a:solidFill>
                <a:srgbClr val="003399"/>
              </a:solidFill>
              <a:hlinkClick r:id="rId5">
                <a:extLst>
                  <a:ext uri="{A12FA001-AC4F-418D-AE19-62706E023703}">
                    <ahyp:hlinkClr xmlns:ahyp="http://schemas.microsoft.com/office/drawing/2018/hyperlinkcolor" val="tx"/>
                  </a:ext>
                </a:extLst>
              </a:hlinkClick>
            </a:endParaRPr>
          </a:p>
          <a:p>
            <a:pPr lvl="1">
              <a:buSzPct val="120000"/>
              <a:buBlip>
                <a:blip r:embed="rId3"/>
              </a:buBlip>
            </a:pPr>
            <a:endParaRPr lang="en-US" sz="1600" dirty="0">
              <a:solidFill>
                <a:schemeClr val="accent1"/>
              </a:solidFill>
            </a:endParaRPr>
          </a:p>
          <a:p>
            <a:pPr>
              <a:buSzPct val="120000"/>
              <a:buBlip>
                <a:blip r:embed="rId3"/>
              </a:buBlip>
            </a:pPr>
            <a:r>
              <a:rPr lang="et-EE" sz="1600" dirty="0">
                <a:solidFill>
                  <a:schemeClr val="accent1"/>
                </a:solidFill>
              </a:rPr>
              <a:t>Tellige kampaania uudiskiri:</a:t>
            </a:r>
          </a:p>
          <a:p>
            <a:pPr marL="189000" lvl="1" indent="0">
              <a:buSzPct val="120000"/>
              <a:buNone/>
            </a:pPr>
            <a:r>
              <a:rPr lang="et-EE" sz="1600" b="1" u="sng" dirty="0">
                <a:solidFill>
                  <a:schemeClr val="accent1"/>
                </a:solidFill>
                <a:hlinkClick r:id="rId6"/>
              </a:rPr>
              <a:t>https://healthy-workplaces.osha.europa.eu/e</a:t>
            </a:r>
            <a:r>
              <a:rPr lang="en-US" sz="1600" b="1" u="sng" dirty="0">
                <a:solidFill>
                  <a:schemeClr val="accent1"/>
                </a:solidFill>
                <a:hlinkClick r:id="rId6"/>
              </a:rPr>
              <a:t>t</a:t>
            </a:r>
            <a:r>
              <a:rPr lang="et-EE" sz="1600" b="1" u="sng" dirty="0">
                <a:solidFill>
                  <a:schemeClr val="accent1"/>
                </a:solidFill>
                <a:hlinkClick r:id="rId6"/>
              </a:rPr>
              <a:t>/media-centre/newsletter</a:t>
            </a:r>
            <a:endParaRPr lang="en-US"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et-EE" sz="1600" dirty="0">
                <a:solidFill>
                  <a:schemeClr val="accent1"/>
                </a:solidFill>
              </a:rPr>
              <a:t>Hoidke end tegevuste ja üritustega kursis </a:t>
            </a:r>
            <a:r>
              <a:rPr lang="et-EE" sz="1600" dirty="0">
                <a:solidFill>
                  <a:srgbClr val="003399"/>
                </a:solidFill>
              </a:rPr>
              <a:t>sotsiaalmee</a:t>
            </a:r>
            <a:r>
              <a:rPr lang="et-EE" sz="1600" dirty="0">
                <a:solidFill>
                  <a:schemeClr val="accent1"/>
                </a:solidFill>
              </a:rPr>
              <a:t>dia kaudu:</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et-EE" sz="1600" dirty="0">
                <a:solidFill>
                  <a:schemeClr val="accent1"/>
                </a:solidFill>
              </a:rPr>
              <a:t>Küsige ürituste kohta oma riigi</a:t>
            </a:r>
            <a:r>
              <a:rPr lang="et-EE" sz="1600" strike="sngStrike" dirty="0">
                <a:solidFill>
                  <a:schemeClr val="accent1"/>
                </a:solidFill>
              </a:rPr>
              <a:t>s</a:t>
            </a:r>
            <a:r>
              <a:rPr lang="et-EE" sz="1600" dirty="0">
                <a:solidFill>
                  <a:schemeClr val="accent1"/>
                </a:solidFill>
              </a:rPr>
              <a:t> riiklikust teabekeskusest:</a:t>
            </a:r>
          </a:p>
          <a:p>
            <a:pPr marL="189000" lvl="1" indent="0">
              <a:buSzPct val="120000"/>
              <a:buNone/>
            </a:pPr>
            <a:r>
              <a:rPr lang="et-EE" sz="1600" b="1" u="sng" dirty="0">
                <a:solidFill>
                  <a:schemeClr val="accent1"/>
                </a:solidFill>
                <a:hlinkClick r:id="rId7"/>
              </a:rPr>
              <a:t>https://healthy-workplaces.osha.europa.eu/en/campaign-partners/national-focal-points</a:t>
            </a:r>
            <a:endParaRPr lang="et-EE"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294562" y="2160615"/>
            <a:ext cx="1699955" cy="1785428"/>
            <a:chOff x="4921269" y="-1388224"/>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4"/>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et-EE" sz="1200" b="1">
                  <a:solidFill>
                    <a:schemeClr val="accent1"/>
                  </a:solidFill>
                </a:rPr>
                <a:t>2023</a:t>
              </a:r>
            </a:p>
            <a:p>
              <a:pPr algn="ctr"/>
              <a:r>
                <a:rPr lang="et-EE" b="1">
                  <a:solidFill>
                    <a:schemeClr val="accent1"/>
                  </a:solidFill>
                </a:rPr>
                <a:t>oktoober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et-EE" sz="1400" b="1">
                  <a:solidFill>
                    <a:srgbClr val="ACC700"/>
                  </a:solidFill>
                </a:rPr>
                <a:t>KAMPAANIA ALGUS</a:t>
              </a:r>
            </a:p>
          </p:txBody>
        </p:sp>
      </p:grpSp>
      <p:sp>
        <p:nvSpPr>
          <p:cNvPr id="4" name="Rectangle 3"/>
          <p:cNvSpPr/>
          <p:nvPr/>
        </p:nvSpPr>
        <p:spPr>
          <a:xfrm>
            <a:off x="2949434" y="2899441"/>
            <a:ext cx="2183611" cy="307777"/>
          </a:xfrm>
          <a:prstGeom prst="rect">
            <a:avLst/>
          </a:prstGeom>
        </p:spPr>
        <p:txBody>
          <a:bodyPr wrap="none">
            <a:spAutoFit/>
          </a:bodyPr>
          <a:lstStyle/>
          <a:p>
            <a:r>
              <a:rPr lang="et-EE"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DCC209F1-A5A0-43D7-B368-AD127AC482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D749423C-C09A-4B0F-A8E2-58E5F8376E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D6E1FDD9-457D-4CFE-A1ED-C3FF5A47383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C2F10FFC-97A7-41C4-B586-7047ABD2C1E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Mida kampaania käsitleb?</a:t>
            </a:r>
          </a:p>
        </p:txBody>
      </p:sp>
      <p:sp>
        <p:nvSpPr>
          <p:cNvPr id="6" name="TextBox 5"/>
          <p:cNvSpPr txBox="1"/>
          <p:nvPr/>
        </p:nvSpPr>
        <p:spPr>
          <a:xfrm>
            <a:off x="450003" y="817512"/>
            <a:ext cx="7793885" cy="1154162"/>
          </a:xfrm>
          <a:prstGeom prst="rect">
            <a:avLst/>
          </a:prstGeom>
          <a:noFill/>
        </p:spPr>
        <p:txBody>
          <a:bodyPr wrap="square" lIns="91440" tIns="45720" rIns="91440" bIns="45720" rtlCol="0" anchor="t">
            <a:spAutoFit/>
          </a:bodyPr>
          <a:lstStyle/>
          <a:p>
            <a:pPr marL="342900" indent="-342900" defTabSz="257175">
              <a:spcBef>
                <a:spcPts val="338"/>
              </a:spcBef>
              <a:buClr>
                <a:srgbClr val="003399"/>
              </a:buClr>
              <a:buFont typeface="Arial" panose="020B0604020202020204" pitchFamily="34" charset="0"/>
              <a:buChar char="•"/>
            </a:pPr>
            <a:r>
              <a:rPr lang="et-EE" sz="1600" b="1" dirty="0">
                <a:solidFill>
                  <a:srgbClr val="003399"/>
                </a:solidFill>
              </a:rPr>
              <a:t>Digitehnoloogiad muudavad kiiresti seda, kuidas, kus ja millal töötame.</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et-EE" sz="1600" b="1" dirty="0">
                <a:solidFill>
                  <a:srgbClr val="003399"/>
                </a:solidFill>
              </a:rPr>
              <a:t>Digitehnoloogia pakub töötajatele ja tööandjatele</a:t>
            </a:r>
            <a:r>
              <a:rPr lang="es-ES" sz="1600" b="1" strike="sngStrike" dirty="0">
                <a:solidFill>
                  <a:srgbClr val="003399"/>
                </a:solidFill>
              </a:rPr>
              <a:t> </a:t>
            </a:r>
            <a:r>
              <a:rPr lang="et-EE" sz="1600" b="1" dirty="0">
                <a:solidFill>
                  <a:srgbClr val="003399"/>
                </a:solidFill>
              </a:rPr>
              <a:t>lisavõimalusi, kuid põhjustab ka</a:t>
            </a:r>
            <a:r>
              <a:rPr lang="es-ES" sz="1600" b="1" dirty="0">
                <a:solidFill>
                  <a:srgbClr val="003399"/>
                </a:solidFill>
              </a:rPr>
              <a:t> </a:t>
            </a:r>
            <a:r>
              <a:rPr lang="et-EE" sz="1600" b="1" dirty="0">
                <a:solidFill>
                  <a:srgbClr val="003399"/>
                </a:solidFill>
              </a:rPr>
              <a:t>riske seoses töötervishoiu ja tööohutusega.</a:t>
            </a:r>
            <a:endParaRPr lang="et-EE" sz="1600" b="1" dirty="0">
              <a:solidFill>
                <a:srgbClr val="003399"/>
              </a:solidFill>
              <a:cs typeface="Arial"/>
            </a:endParaRP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Faktid ja arvud: digitehnoloogiate kasutamine</a:t>
            </a:r>
          </a:p>
        </p:txBody>
      </p:sp>
      <p:sp>
        <p:nvSpPr>
          <p:cNvPr id="5" name="TextBox 4">
            <a:extLst>
              <a:ext uri="{FF2B5EF4-FFF2-40B4-BE49-F238E27FC236}">
                <a16:creationId xmlns:a16="http://schemas.microsoft.com/office/drawing/2014/main" id="{3C508B51-6793-4B7F-899B-364A2A5D82C4}"/>
              </a:ext>
            </a:extLst>
          </p:cNvPr>
          <p:cNvSpPr txBox="1"/>
          <p:nvPr/>
        </p:nvSpPr>
        <p:spPr>
          <a:xfrm>
            <a:off x="435933" y="822037"/>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et-EE" sz="1600" b="1" dirty="0">
                <a:solidFill>
                  <a:srgbClr val="ACC700"/>
                </a:solidFill>
              </a:rPr>
              <a:t>EU-OSHA, OSH </a:t>
            </a:r>
            <a:r>
              <a:rPr lang="et-EE" sz="1600" b="1" dirty="0" err="1">
                <a:solidFill>
                  <a:srgbClr val="ACC700"/>
                </a:solidFill>
              </a:rPr>
              <a:t>Pulse</a:t>
            </a:r>
            <a:r>
              <a:rPr lang="et-EE" sz="1600" b="1" dirty="0">
                <a:solidFill>
                  <a:srgbClr val="ACC700"/>
                </a:solidFill>
              </a:rPr>
              <a:t> 2022</a:t>
            </a:r>
          </a:p>
          <a:p>
            <a:pPr lvl="1"/>
            <a:r>
              <a:rPr lang="et-EE" sz="1600" b="1" dirty="0">
                <a:solidFill>
                  <a:srgbClr val="003399"/>
                </a:solidFill>
              </a:rPr>
              <a:t>ELi töötajate töökohtadel kasutatakse:</a:t>
            </a:r>
          </a:p>
          <a:p>
            <a:pPr marL="800100" lvl="1" indent="-342900">
              <a:buFont typeface="Arial" panose="020B0604020202020204" pitchFamily="34" charset="0"/>
              <a:buChar char="•"/>
            </a:pPr>
            <a:r>
              <a:rPr lang="et-EE" sz="1600" b="1" dirty="0">
                <a:solidFill>
                  <a:srgbClr val="003399"/>
                </a:solidFill>
              </a:rPr>
              <a:t>sülearvuteid, tahvelarvuteid, nutitelefone (73%) </a:t>
            </a:r>
          </a:p>
          <a:p>
            <a:pPr marL="800100" lvl="1" indent="-342900">
              <a:buFont typeface="Arial" panose="020B0604020202020204" pitchFamily="34" charset="0"/>
              <a:buChar char="•"/>
            </a:pPr>
            <a:r>
              <a:rPr lang="et-EE" sz="1600" b="1" dirty="0">
                <a:solidFill>
                  <a:srgbClr val="003399"/>
                </a:solidFill>
              </a:rPr>
              <a:t>ihunutikuid (11%)</a:t>
            </a:r>
          </a:p>
          <a:p>
            <a:pPr marL="800100" lvl="1" indent="-342900">
              <a:buFont typeface="Arial" panose="020B0604020202020204" pitchFamily="34" charset="0"/>
              <a:buChar char="•"/>
            </a:pPr>
            <a:r>
              <a:rPr lang="et-EE" sz="1600" b="1" dirty="0">
                <a:solidFill>
                  <a:srgbClr val="003399"/>
                </a:solidFill>
              </a:rPr>
              <a:t>tehisintellektiga masinaid või roboteid (5%)</a:t>
            </a:r>
          </a:p>
          <a:p>
            <a:pPr marL="800100" lvl="1" indent="-342900">
              <a:buFont typeface="Arial" panose="020B0604020202020204" pitchFamily="34" charset="0"/>
              <a:buChar char="•"/>
            </a:pPr>
            <a:r>
              <a:rPr lang="et-EE" sz="1600" b="1" dirty="0">
                <a:solidFill>
                  <a:srgbClr val="003399"/>
                </a:solidFill>
              </a:rPr>
              <a:t>töötajaga vastastiktoimes olevaid roboteid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t-EE" sz="1600" b="1" dirty="0">
                <a:solidFill>
                  <a:srgbClr val="ACC700"/>
                </a:solidFill>
              </a:rPr>
              <a:t>EU-OSHA, ESENER 2019</a:t>
            </a:r>
          </a:p>
          <a:p>
            <a:pPr marL="800100" lvl="1" indent="-342900">
              <a:buFont typeface="Arial" panose="020B0604020202020204" pitchFamily="34" charset="0"/>
              <a:buChar char="•"/>
            </a:pPr>
            <a:r>
              <a:rPr lang="et-EE" sz="1600" b="1" dirty="0">
                <a:solidFill>
                  <a:schemeClr val="accent1"/>
                </a:solidFill>
              </a:rPr>
              <a:t>Euroopas üle 80%</a:t>
            </a:r>
            <a:r>
              <a:rPr lang="es-ES" sz="1600" b="1" dirty="0">
                <a:solidFill>
                  <a:schemeClr val="accent1"/>
                </a:solidFill>
              </a:rPr>
              <a:t> </a:t>
            </a:r>
            <a:r>
              <a:rPr lang="et-EE" sz="1600" b="1" dirty="0">
                <a:solidFill>
                  <a:schemeClr val="accent1"/>
                </a:solidFill>
              </a:rPr>
              <a:t>töökohtadest kasutatakse arvuteid, tahvelarvuteid, nutitelefone ja muid mobiilseadmeid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et-EE" sz="2400"/>
              <a:t>Faktid ja arvud: digitehnoloogiate kasutamine</a:t>
            </a:r>
          </a:p>
        </p:txBody>
      </p:sp>
      <p:pic>
        <p:nvPicPr>
          <p:cNvPr id="5" name="Content Placeholder 3"/>
          <p:cNvPicPr>
            <a:picLocks noGrp="1" noChangeAspect="1"/>
          </p:cNvPicPr>
          <p:nvPr>
            <p:ph sz="half" idx="1"/>
          </p:nvPr>
        </p:nvPicPr>
        <p:blipFill rotWithShape="1">
          <a:blip r:embed="rId3"/>
          <a:srcRect l="28027" t="29331" r="7029" b="3055"/>
          <a:stretch/>
        </p:blipFill>
        <p:spPr>
          <a:xfrm>
            <a:off x="3482788" y="2007997"/>
            <a:ext cx="4910586"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933" y="819397"/>
            <a:ext cx="7653766" cy="869469"/>
          </a:xfrm>
          <a:prstGeom prst="rect">
            <a:avLst/>
          </a:prstGeom>
          <a:noFill/>
        </p:spPr>
        <p:txBody>
          <a:bodyPr wrap="square" rtlCol="0">
            <a:spAutoFit/>
          </a:bodyPr>
          <a:lstStyle/>
          <a:p>
            <a:pPr lvl="0" defTabSz="257175">
              <a:spcBef>
                <a:spcPts val="338"/>
              </a:spcBef>
              <a:buClr>
                <a:srgbClr val="003399"/>
              </a:buClr>
            </a:pPr>
            <a:r>
              <a:rPr lang="et-EE" sz="1600" b="1" dirty="0">
                <a:solidFill>
                  <a:srgbClr val="ACC700"/>
                </a:solidFill>
              </a:rPr>
              <a:t>EU-OSHA, OSH Pulse 2022</a:t>
            </a:r>
          </a:p>
          <a:p>
            <a:pPr lvl="0" defTabSz="257175">
              <a:spcBef>
                <a:spcPts val="338"/>
              </a:spcBef>
              <a:buClr>
                <a:srgbClr val="003399"/>
              </a:buClr>
            </a:pPr>
            <a:r>
              <a:rPr lang="et-E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Kas teie teada kasutab organisatsioon, kus töötate, digiseadmeid, nt tahvelarvutit, nutitelefoni, arvutit, sülearvutit, rakendust või andurit, et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1979875"/>
            <a:ext cx="1944216" cy="507831"/>
          </a:xfrm>
          <a:prstGeom prst="rect">
            <a:avLst/>
          </a:prstGeom>
          <a:noFill/>
        </p:spPr>
        <p:txBody>
          <a:bodyPr wrap="square" rtlCol="0">
            <a:spAutoFit/>
          </a:bodyPr>
          <a:lstStyle/>
          <a:p>
            <a:r>
              <a:rPr lang="et-EE" sz="900" dirty="0"/>
              <a:t>määrata automaatselt teie tööülesandeid ja tööaega või koostada vahetuste ajakava</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et-EE" sz="900" dirty="0"/>
              <a:t>lasta teie tulemuslikkust hinnata kolmandatel isikutel (nt klientidel)</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7" y="3073218"/>
            <a:ext cx="2081129" cy="369332"/>
          </a:xfrm>
          <a:prstGeom prst="rect">
            <a:avLst/>
          </a:prstGeom>
          <a:noFill/>
        </p:spPr>
        <p:txBody>
          <a:bodyPr wrap="square" rtlCol="0">
            <a:spAutoFit/>
          </a:bodyPr>
          <a:lstStyle/>
          <a:p>
            <a:r>
              <a:rPr lang="et-EE" sz="900" dirty="0"/>
              <a:t>juhendada või jälgida teie tööd ja käitumist</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et-EE" sz="900" dirty="0"/>
              <a:t>teha töökeskkonna müra, kemikaalide, tolmu, gaaside jne seiret</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2069272" cy="369332"/>
          </a:xfrm>
          <a:prstGeom prst="rect">
            <a:avLst/>
          </a:prstGeom>
          <a:noFill/>
        </p:spPr>
        <p:txBody>
          <a:bodyPr wrap="square" rtlCol="0">
            <a:spAutoFit/>
          </a:bodyPr>
          <a:lstStyle/>
          <a:p>
            <a:r>
              <a:rPr lang="et-EE" sz="900" dirty="0"/>
              <a:t>Jälgida</a:t>
            </a:r>
            <a:r>
              <a:rPr lang="es-ES" sz="900" dirty="0"/>
              <a:t> </a:t>
            </a:r>
            <a:r>
              <a:rPr lang="et-EE" sz="900" dirty="0"/>
              <a:t>teie südame löögisagedust, vererõhku, tööasendit jne</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et-EE" sz="900" b="1">
                <a:solidFill>
                  <a:srgbClr val="003399"/>
                </a:solidFill>
              </a:rPr>
              <a:t>Jah</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et-EE" sz="900" b="1">
                <a:solidFill>
                  <a:srgbClr val="F6A400"/>
                </a:solidFill>
              </a:rPr>
              <a:t>Ei</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et-EE" sz="900" b="1">
                <a:solidFill>
                  <a:srgbClr val="B1B3B4"/>
                </a:solidFill>
              </a:rPr>
              <a:t>Ei tea</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et-EE" sz="1200" b="0" i="0">
                <a:solidFill>
                  <a:srgbClr val="ACC700"/>
                </a:solidFill>
                <a:effectLst/>
                <a:latin typeface="Corbel" panose="020B0503020204020204" pitchFamily="34" charset="0"/>
              </a:rPr>
              <a:t>Alus: kõik vastajad, EL 27 (n = 25 683)</a:t>
            </a:r>
            <a:r>
              <a:rPr lang="et-EE"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Faktid ja arvud: digitehnoloogiate kasutamine</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933" y="818319"/>
            <a:ext cx="7653766" cy="623248"/>
          </a:xfrm>
          <a:prstGeom prst="rect">
            <a:avLst/>
          </a:prstGeom>
          <a:noFill/>
        </p:spPr>
        <p:txBody>
          <a:bodyPr wrap="square" rtlCol="0">
            <a:spAutoFit/>
          </a:bodyPr>
          <a:lstStyle/>
          <a:p>
            <a:pPr lvl="0" defTabSz="257175">
              <a:spcBef>
                <a:spcPts val="338"/>
              </a:spcBef>
              <a:buClr>
                <a:srgbClr val="003399"/>
              </a:buClr>
            </a:pPr>
            <a:r>
              <a:rPr lang="et-EE" sz="1600" b="1" dirty="0">
                <a:solidFill>
                  <a:srgbClr val="ACC700"/>
                </a:solidFill>
              </a:rPr>
              <a:t>EU-OSHA, OSH Pulse 2022</a:t>
            </a:r>
          </a:p>
          <a:p>
            <a:pPr lvl="0" defTabSz="257175">
              <a:spcBef>
                <a:spcPts val="338"/>
              </a:spcBef>
              <a:buClr>
                <a:srgbClr val="003399"/>
              </a:buClr>
            </a:pPr>
            <a:r>
              <a:rPr lang="et-E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Kas ütleksite, et digitehnoloogia kasutamine teie töökohal…?</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et-EE" sz="900" b="1">
                <a:solidFill>
                  <a:srgbClr val="003399"/>
                </a:solidFill>
              </a:rPr>
              <a:t>Jah</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et-EE" sz="900" b="1">
                <a:solidFill>
                  <a:srgbClr val="F6A400"/>
                </a:solidFill>
              </a:rPr>
              <a:t>Ei</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et-EE" sz="900" b="1">
                <a:solidFill>
                  <a:srgbClr val="B1B3B4"/>
                </a:solidFill>
              </a:rPr>
              <a:t>Ei tea</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230832"/>
          </a:xfrm>
          <a:prstGeom prst="rect">
            <a:avLst/>
          </a:prstGeom>
          <a:noFill/>
        </p:spPr>
        <p:txBody>
          <a:bodyPr wrap="square" rtlCol="0">
            <a:spAutoFit/>
          </a:bodyPr>
          <a:lstStyle/>
          <a:p>
            <a:r>
              <a:rPr lang="et-EE" sz="900" dirty="0"/>
              <a:t>määrab töö tempo</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et-EE" sz="900"/>
              <a:t>põhjustab üksi töötamist</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et-EE" sz="900"/>
              <a:t>suurendab teie jälgimist töökohal</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et-EE" sz="900"/>
              <a:t>suurendab teie töökoormust</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369332"/>
          </a:xfrm>
          <a:prstGeom prst="rect">
            <a:avLst/>
          </a:prstGeom>
          <a:noFill/>
        </p:spPr>
        <p:txBody>
          <a:bodyPr wrap="square" rtlCol="0">
            <a:spAutoFit/>
          </a:bodyPr>
          <a:lstStyle/>
          <a:p>
            <a:r>
              <a:rPr lang="et-EE" sz="900" dirty="0"/>
              <a:t>vähendab teie iseseisvust töökohal</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2709583" cy="276999"/>
          </a:xfrm>
          <a:prstGeom prst="rect">
            <a:avLst/>
          </a:prstGeom>
          <a:noFill/>
        </p:spPr>
        <p:txBody>
          <a:bodyPr wrap="square">
            <a:spAutoFit/>
          </a:bodyPr>
          <a:lstStyle/>
          <a:p>
            <a:r>
              <a:rPr lang="et-EE" sz="1200" b="0" i="0">
                <a:solidFill>
                  <a:srgbClr val="ACC700"/>
                </a:solidFill>
                <a:effectLst/>
                <a:latin typeface="Corbel" panose="020B0503020204020204" pitchFamily="34" charset="0"/>
              </a:rPr>
              <a:t>Alus: kõik vastajad, EL 27 (n = 25 683)</a:t>
            </a:r>
            <a:r>
              <a:rPr lang="et-EE" sz="120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a:t>Faktid ja arvud: kaugtöötamine kodus</a:t>
            </a:r>
          </a:p>
        </p:txBody>
      </p:sp>
      <p:sp>
        <p:nvSpPr>
          <p:cNvPr id="5" name="TextBox 4">
            <a:extLst>
              <a:ext uri="{FF2B5EF4-FFF2-40B4-BE49-F238E27FC236}">
                <a16:creationId xmlns:a16="http://schemas.microsoft.com/office/drawing/2014/main" id="{B8654F7D-FE3F-4E66-ADCC-E6D31662FD2C}"/>
              </a:ext>
            </a:extLst>
          </p:cNvPr>
          <p:cNvSpPr txBox="1"/>
          <p:nvPr/>
        </p:nvSpPr>
        <p:spPr>
          <a:xfrm>
            <a:off x="435932" y="817092"/>
            <a:ext cx="7329433" cy="3085460"/>
          </a:xfrm>
          <a:prstGeom prst="rect">
            <a:avLst/>
          </a:prstGeom>
          <a:noFill/>
        </p:spPr>
        <p:txBody>
          <a:bodyPr wrap="square" rtlCol="0">
            <a:spAutoFit/>
          </a:bodyPr>
          <a:lstStyle/>
          <a:p>
            <a:r>
              <a:rPr lang="et-EE" sz="1600" b="1" dirty="0">
                <a:solidFill>
                  <a:srgbClr val="ACC700"/>
                </a:solidFill>
              </a:rPr>
              <a:t>EU-OSHA, OSH </a:t>
            </a:r>
            <a:r>
              <a:rPr lang="et-EE" sz="1600" b="1" dirty="0" err="1">
                <a:solidFill>
                  <a:srgbClr val="ACC700"/>
                </a:solidFill>
              </a:rPr>
              <a:t>Pulse</a:t>
            </a:r>
            <a:r>
              <a:rPr lang="et-EE" sz="1600" b="1" dirty="0">
                <a:solidFill>
                  <a:srgbClr val="ACC700"/>
                </a:solidFill>
              </a:rPr>
              <a:t> 2022</a:t>
            </a:r>
          </a:p>
          <a:p>
            <a:pPr marL="342900" indent="-342900">
              <a:buFont typeface="Arial" panose="020B0604020202020204" pitchFamily="34" charset="0"/>
              <a:buChar char="•"/>
            </a:pPr>
            <a:r>
              <a:rPr lang="et-EE" sz="1600" b="1" dirty="0">
                <a:solidFill>
                  <a:schemeClr val="accent1"/>
                </a:solidFill>
              </a:rPr>
              <a:t>2022. aastal töötas 17% </a:t>
            </a:r>
            <a:r>
              <a:rPr lang="et-EE" sz="1600" b="1" dirty="0">
                <a:solidFill>
                  <a:srgbClr val="003399"/>
                </a:solidFill>
              </a:rPr>
              <a:t>töötajatest peamiselt kodus </a:t>
            </a:r>
          </a:p>
          <a:p>
            <a:pPr marL="342900" indent="-342900">
              <a:buFont typeface="Arial" panose="020B0604020202020204" pitchFamily="34" charset="0"/>
              <a:buChar char="•"/>
            </a:pPr>
            <a:r>
              <a:rPr lang="et-EE" sz="1600" b="1" dirty="0">
                <a:solidFill>
                  <a:srgbClr val="003399"/>
                </a:solidFill>
              </a:rPr>
              <a:t>90% neist kasutas sülearvuteid, tahvelarvuteid, nutitelefone </a:t>
            </a:r>
          </a:p>
          <a:p>
            <a:pPr marL="342900" indent="-342900">
              <a:buFont typeface="Arial" panose="020B0604020202020204" pitchFamily="34" charset="0"/>
              <a:buChar char="•"/>
            </a:pPr>
            <a:r>
              <a:rPr lang="et-EE" sz="1600" b="1" dirty="0">
                <a:solidFill>
                  <a:srgbClr val="003399"/>
                </a:solidFill>
              </a:rPr>
              <a:t>Kõigi töötajatega võrreldes teatavad kodus töötavad töötajad väiksema tõenäosusega otsustusõiguse puudumisest </a:t>
            </a:r>
            <a:r>
              <a:rPr lang="et-EE" sz="1600" b="1" dirty="0">
                <a:solidFill>
                  <a:schemeClr val="accent1"/>
                </a:solidFill>
              </a:rPr>
              <a:t>või mõju puudumisest töötempole või tööprotsessidele (14,4%).</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et-EE" sz="1600" b="1" dirty="0">
                <a:solidFill>
                  <a:srgbClr val="ACC700"/>
                </a:solidFill>
              </a:rPr>
              <a:t>EU-OSHA, ESENER 2019</a:t>
            </a:r>
          </a:p>
          <a:p>
            <a:pPr marL="800100" lvl="1" indent="-342900">
              <a:buFont typeface="Arial" panose="020B0604020202020204" pitchFamily="34" charset="0"/>
              <a:buChar char="•"/>
            </a:pPr>
            <a:r>
              <a:rPr lang="et-EE" sz="1600" b="1" dirty="0">
                <a:solidFill>
                  <a:schemeClr val="accent1"/>
                </a:solidFill>
              </a:rPr>
              <a:t>2019. aastal võimaldas 12% ELi töökohtadest töötajatel töötada kodunt, </a:t>
            </a:r>
            <a:r>
              <a:rPr lang="et-EE" sz="1600" b="1" dirty="0">
                <a:solidFill>
                  <a:srgbClr val="003399"/>
                </a:solidFill>
              </a:rPr>
              <a:t>kasutades digitehnoloogiaid</a:t>
            </a:r>
          </a:p>
          <a:p>
            <a:pPr marL="800100" lvl="1" indent="-342900">
              <a:buFont typeface="Arial" panose="020B0604020202020204" pitchFamily="34" charset="0"/>
              <a:buChar char="•"/>
            </a:pPr>
            <a:r>
              <a:rPr lang="et-EE" sz="1600" b="1" dirty="0">
                <a:solidFill>
                  <a:srgbClr val="003399"/>
                </a:solidFill>
              </a:rPr>
              <a:t>75% ELi töökohtadest hindab riske korrapäraselt, kuid ainult 31% neist võimaldavad kaugtöötamist ja hindab riske ka kodudes</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t-EE" sz="2400" dirty="0"/>
              <a:t>Faktid ja arvud: psühhosotsiaalsed riskid</a:t>
            </a:r>
          </a:p>
        </p:txBody>
      </p:sp>
      <p:sp>
        <p:nvSpPr>
          <p:cNvPr id="4" name="TextBox 3"/>
          <p:cNvSpPr txBox="1"/>
          <p:nvPr/>
        </p:nvSpPr>
        <p:spPr>
          <a:xfrm>
            <a:off x="435933" y="817514"/>
            <a:ext cx="6768752" cy="2008242"/>
          </a:xfrm>
          <a:prstGeom prst="rect">
            <a:avLst/>
          </a:prstGeom>
          <a:noFill/>
        </p:spPr>
        <p:txBody>
          <a:bodyPr wrap="square" rtlCol="0">
            <a:spAutoFit/>
          </a:bodyPr>
          <a:lstStyle/>
          <a:p>
            <a:pPr lvl="0" defTabSz="257175">
              <a:spcBef>
                <a:spcPts val="338"/>
              </a:spcBef>
              <a:buClr>
                <a:srgbClr val="003399"/>
              </a:buClr>
            </a:pPr>
            <a:r>
              <a:rPr lang="et-EE"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et-EE" sz="1600" b="1" dirty="0">
                <a:solidFill>
                  <a:srgbClr val="003399"/>
                </a:solidFill>
                <a:latin typeface="Arial" panose="020B0604020202020204" pitchFamily="34" charset="0"/>
                <a:ea typeface="SimSun" panose="02010600030101010101" pitchFamily="2" charset="-122"/>
                <a:cs typeface="Arial" panose="020B0604020202020204" pitchFamily="34" charset="0"/>
              </a:rPr>
              <a:t>Psühhosotsiaalsed riskid, mida kõige sagedamini seostatakse digitehnoloogiatega: </a:t>
            </a:r>
          </a:p>
          <a:p>
            <a:pPr marL="342900" lvl="0" indent="-342900" defTabSz="257175">
              <a:spcBef>
                <a:spcPts val="338"/>
              </a:spcBef>
              <a:buClr>
                <a:srgbClr val="003399"/>
              </a:buClr>
              <a:buFont typeface="Arial" panose="020B0604020202020204" pitchFamily="34" charset="0"/>
              <a:buChar char="•"/>
            </a:pPr>
            <a:r>
              <a:rPr lang="et-EE" sz="1600" b="1" dirty="0">
                <a:solidFill>
                  <a:srgbClr val="003399"/>
                </a:solidFill>
              </a:rPr>
              <a:t>ajasurve</a:t>
            </a:r>
          </a:p>
          <a:p>
            <a:pPr marL="342900" lvl="0" indent="-342900" defTabSz="257175">
              <a:spcBef>
                <a:spcPts val="338"/>
              </a:spcBef>
              <a:buClr>
                <a:srgbClr val="003399"/>
              </a:buClr>
              <a:buFont typeface="Arial" panose="020B0604020202020204" pitchFamily="34" charset="0"/>
              <a:buChar char="•"/>
            </a:pPr>
            <a:r>
              <a:rPr lang="et-EE" sz="1600" b="1" dirty="0">
                <a:solidFill>
                  <a:srgbClr val="003399"/>
                </a:solidFill>
              </a:rPr>
              <a:t>pikk või korrapäratu tööaeg</a:t>
            </a:r>
          </a:p>
          <a:p>
            <a:pPr marL="342900" lvl="0" indent="-342900" defTabSz="257175">
              <a:spcBef>
                <a:spcPts val="338"/>
              </a:spcBef>
              <a:buClr>
                <a:srgbClr val="003399"/>
              </a:buClr>
              <a:buFont typeface="Arial" panose="020B0604020202020204" pitchFamily="34" charset="0"/>
              <a:buChar char="•"/>
            </a:pPr>
            <a:r>
              <a:rPr lang="et-EE" sz="1600" b="1" dirty="0">
                <a:solidFill>
                  <a:srgbClr val="003399"/>
                </a:solidFill>
              </a:rPr>
              <a:t>puudulik suhtlemine/koostöö</a:t>
            </a:r>
          </a:p>
          <a:p>
            <a:pPr marL="342900" lvl="0" indent="-342900" defTabSz="257175">
              <a:spcBef>
                <a:spcPts val="338"/>
              </a:spcBef>
              <a:buClr>
                <a:srgbClr val="003399"/>
              </a:buClr>
              <a:buFont typeface="Arial" panose="020B0604020202020204" pitchFamily="34" charset="0"/>
              <a:buChar char="•"/>
            </a:pPr>
            <a:r>
              <a:rPr lang="et-EE" sz="1600" b="1" dirty="0">
                <a:solidFill>
                  <a:srgbClr val="003399"/>
                </a:solidFill>
              </a:rPr>
              <a:t>töökoha ebakindlus</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3049" y="816228"/>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t-EE" sz="1600" dirty="0">
                <a:solidFill>
                  <a:srgbClr val="ACC700"/>
                </a:solidFill>
              </a:rPr>
              <a:t>EU-OSHA, ESENER 2019</a:t>
            </a:r>
          </a:p>
          <a:p>
            <a:pPr>
              <a:spcBef>
                <a:spcPts val="0"/>
              </a:spcBef>
            </a:pPr>
            <a:r>
              <a:rPr lang="et-EE" sz="1100" dirty="0">
                <a:latin typeface="Arial" panose="020B0604020202020204" pitchFamily="34" charset="0"/>
                <a:ea typeface="SimSun" panose="02010600030101010101" pitchFamily="2" charset="-122"/>
                <a:cs typeface="Times New Roman" panose="02020603050405020304" pitchFamily="18" charset="0"/>
              </a:rPr>
              <a:t>Psühhosotsiaalsetest riskidest digitehnoloogia olemasolu järgi teatavad töökohad, EL 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278547411"/>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et-EE" sz="900" b="1" u="none" strike="sngStrike" baseline="0" dirty="0">
                          <a:effectLst/>
                        </a:rPr>
                        <a:t>Personaal</a:t>
                      </a:r>
                      <a:r>
                        <a:rPr lang="et-EE" sz="900" b="1" u="none" strike="noStrike" dirty="0">
                          <a:effectLst/>
                        </a:rPr>
                        <a:t>arvutid paiksetes töökohtades</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t-EE" sz="900" u="none" strike="noStrike">
                          <a:effectLst/>
                        </a:rPr>
                        <a:t>Olemas</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t-EE" sz="900" b="1" u="none" strike="noStrike" dirty="0">
                          <a:effectLst/>
                        </a:rPr>
                        <a:t>Sülearvutid, tahvelarvutid, nutitelefonid või muud arvutipõhised </a:t>
                      </a:r>
                      <a:r>
                        <a:rPr lang="et-EE" sz="900" b="1" u="none" strike="sngStrike" baseline="0" dirty="0">
                          <a:effectLst/>
                        </a:rPr>
                        <a:t>mobiil</a:t>
                      </a:r>
                      <a:r>
                        <a:rPr lang="et-EE" sz="900" b="1" u="none" strike="noStrike" dirty="0">
                          <a:effectLst/>
                        </a:rPr>
                        <a:t>seadmed</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t-EE" sz="900" u="none" strike="noStrike">
                          <a:effectLst/>
                        </a:rPr>
                        <a:t>Olemas</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t-EE" sz="900" b="1" u="none" strike="noStrike">
                          <a:effectLst/>
                        </a:rPr>
                        <a:t>Töötajatega vastastiktoimivad robotid</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t-EE" sz="900" u="none" strike="noStrike">
                          <a:effectLst/>
                        </a:rPr>
                        <a:t>Olemas</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t-EE" sz="900" b="1" u="none" strike="noStrike">
                          <a:effectLst/>
                        </a:rPr>
                        <a:t>Töö sisu või tempot määravad masinad, süsteemid või arvutid</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t-EE" sz="900" u="none" strike="noStrike">
                          <a:effectLst/>
                        </a:rPr>
                        <a:t>Olemas</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t-EE" sz="900" b="1" u="none" strike="noStrike">
                          <a:effectLst/>
                        </a:rPr>
                        <a:t>Töötajate töö tulemuslikkust jälgivad masinad, süsteemid või arvutid</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t-EE" sz="900" u="none" strike="noStrike">
                          <a:effectLst/>
                        </a:rPr>
                        <a:t>Olemas</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t-EE" sz="900" b="1" u="none" strike="noStrike">
                          <a:effectLst/>
                        </a:rPr>
                        <a:t>Ihunutikud</a:t>
                      </a:r>
                    </a:p>
                  </a:txBody>
                  <a:tcPr marL="9525" marR="9525" marT="9525" marB="0" anchor="ctr"/>
                </a:tc>
                <a:tc>
                  <a:txBody>
                    <a:bodyPr/>
                    <a:lstStyle/>
                    <a:p>
                      <a:pPr algn="ctr" fontAlgn="ctr"/>
                      <a:r>
                        <a:rPr lang="et-EE" sz="900" u="none" strike="noStrike">
                          <a:effectLst/>
                        </a:rPr>
                        <a:t>Puuduvad</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t-EE" sz="900" u="none" strike="noStrike" dirty="0">
                          <a:effectLst/>
                        </a:rPr>
                        <a:t>Olemas</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et-EE" sz="900"/>
              <a:t>Ajasurve</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et-EE" sz="900"/>
              <a:t>Halb suhtlus või koostöö</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et-EE" sz="900"/>
              <a:t>Pikk või korrapäratu tööaeg</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et-EE" sz="900"/>
              <a:t>Töökoha ebakindlus</a:t>
            </a:r>
          </a:p>
        </p:txBody>
      </p:sp>
      <p:sp>
        <p:nvSpPr>
          <p:cNvPr id="10" name="Τίτλος 1">
            <a:extLst>
              <a:ext uri="{FF2B5EF4-FFF2-40B4-BE49-F238E27FC236}">
                <a16:creationId xmlns:a16="http://schemas.microsoft.com/office/drawing/2014/main" id="{9AFF976D-29A0-4062-9B4C-830F1E397148}"/>
              </a:ext>
            </a:extLst>
          </p:cNvPr>
          <p:cNvSpPr>
            <a:spLocks noGrp="1"/>
          </p:cNvSpPr>
          <p:nvPr>
            <p:ph type="title"/>
          </p:nvPr>
        </p:nvSpPr>
        <p:spPr>
          <a:xfrm>
            <a:off x="450001" y="87768"/>
            <a:ext cx="7559873" cy="461665"/>
          </a:xfrm>
        </p:spPr>
        <p:txBody>
          <a:bodyPr>
            <a:spAutoFit/>
          </a:bodyPr>
          <a:lstStyle/>
          <a:p>
            <a:r>
              <a:rPr lang="et-EE" sz="2400" dirty="0"/>
              <a:t>Faktid ja arvud: psühhosotsiaalsed riskid</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customXml/itemProps3.xml><?xml version="1.0" encoding="utf-8"?>
<ds:datastoreItem xmlns:ds="http://schemas.openxmlformats.org/officeDocument/2006/customXml" ds:itemID="{D1748523-D389-4445-82C2-4822C55B6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5393</TotalTime>
  <Words>2679</Words>
  <Application>Microsoft Office PowerPoint</Application>
  <PresentationFormat>On-screen Show (16:9)</PresentationFormat>
  <Paragraphs>375</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Tervislike töökohtade kampaania 2023–2025 Ohutu ja tervist säästev töö digiajastul </vt:lpstr>
      <vt:lpstr>PowerPoint Presentation</vt:lpstr>
      <vt:lpstr>Mida kampaania käsitleb?</vt:lpstr>
      <vt:lpstr>Faktid ja arvud: digitehnoloogiate kasutamine</vt:lpstr>
      <vt:lpstr>Faktid ja arvud: digitehnoloogiate kasutamine</vt:lpstr>
      <vt:lpstr>Faktid ja arvud: digitehnoloogiate kasutamine</vt:lpstr>
      <vt:lpstr>Faktid ja arvud: kaugtöötamine kodus</vt:lpstr>
      <vt:lpstr>Faktid ja arvud: psühhosotsiaalsed riskid</vt:lpstr>
      <vt:lpstr>Faktid ja arvud: psühhosotsiaalsed riskid</vt:lpstr>
      <vt:lpstr>PowerPoint Presentation</vt:lpstr>
      <vt:lpstr>Prioriteetsed valdkonnad</vt:lpstr>
      <vt:lpstr>Prioriteetne valdkond: platvormitöö</vt:lpstr>
      <vt:lpstr>Prioriteetne valdkond: platvormitöö</vt:lpstr>
      <vt:lpstr>Prioriteetne valdkond: ülesannete automatiseerimine</vt:lpstr>
      <vt:lpstr>Prioriteetne valdkond: ülesannete automatiseerimine</vt:lpstr>
      <vt:lpstr>Prioriteetne valdkond: kaug- ja hübriidtöö</vt:lpstr>
      <vt:lpstr>Prioriteetne valdkond: kaug- ja hübriidtöö</vt:lpstr>
      <vt:lpstr>Prioriteetne valdkond: tehisintellektipõhine töötajahaldus</vt:lpstr>
      <vt:lpstr>Prioriteetne valdkond: tehisintellektipõhine töötajahaldus</vt:lpstr>
      <vt:lpstr>Prioriteetne valdkond: nutikad digisüsteemid</vt:lpstr>
      <vt:lpstr>Prioriteetne valdkond: nutikad digisüsteemid</vt:lpstr>
      <vt:lpstr>Riskiennetus</vt:lpstr>
      <vt:lpstr>EU-OSHA ja kampaaniapartnerid</vt:lpstr>
      <vt:lpstr>Kampaaniamaterjalid</vt:lpstr>
      <vt:lpstr>Kuidas osaleda?</vt:lpstr>
      <vt:lpstr>Liituge meiega, et mõista enamat kui bitid ja baidid!</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143</cp:revision>
  <cp:lastPrinted>2019-10-04T15:07:06Z</cp:lastPrinted>
  <dcterms:created xsi:type="dcterms:W3CDTF">2015-10-14T15:05:30Z</dcterms:created>
  <dcterms:modified xsi:type="dcterms:W3CDTF">2023-07-21T11:08:19Z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y fmtid="{D5CDD505-2E9C-101B-9397-08002B2CF9AE}" pid="4" name="_AdHocReviewCycleID">
    <vt:i4>-1347144513</vt:i4>
  </property>
  <property fmtid="{D5CDD505-2E9C-101B-9397-08002B2CF9AE}" pid="5" name="_NewReviewCycle">
    <vt:lpwstr/>
  </property>
  <property fmtid="{D5CDD505-2E9C-101B-9397-08002B2CF9AE}" pid="6" name="_EmailSubject">
    <vt:lpwstr>Healthy Workplaces Campaign - PowerPoint presentation</vt:lpwstr>
  </property>
  <property fmtid="{D5CDD505-2E9C-101B-9397-08002B2CF9AE}" pid="7" name="_AuthorEmail">
    <vt:lpwstr>Piret.Kaljula@ti.ee</vt:lpwstr>
  </property>
  <property fmtid="{D5CDD505-2E9C-101B-9397-08002B2CF9AE}" pid="8" name="_AuthorEmailDisplayName">
    <vt:lpwstr>Piret Kaljula</vt:lpwstr>
  </property>
  <property fmtid="{D5CDD505-2E9C-101B-9397-08002B2CF9AE}" pid="9" name="_PreviousAdHocReviewCycleID">
    <vt:i4>-945724329</vt:i4>
  </property>
</Properties>
</file>