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1"/>
  </p:sldMasterIdLst>
  <p:notesMasterIdLst>
    <p:notesMasterId r:id="rId23"/>
  </p:notesMasterIdLst>
  <p:handoutMasterIdLst>
    <p:handoutMasterId r:id="rId24"/>
  </p:handoutMasterIdLst>
  <p:sldIdLst>
    <p:sldId id="348" r:id="rId2"/>
    <p:sldId id="351" r:id="rId3"/>
    <p:sldId id="290" r:id="rId4"/>
    <p:sldId id="259" r:id="rId5"/>
    <p:sldId id="353" r:id="rId6"/>
    <p:sldId id="349" r:id="rId7"/>
    <p:sldId id="334" r:id="rId8"/>
    <p:sldId id="277" r:id="rId9"/>
    <p:sldId id="274" r:id="rId10"/>
    <p:sldId id="265" r:id="rId11"/>
    <p:sldId id="276" r:id="rId12"/>
    <p:sldId id="286" r:id="rId13"/>
    <p:sldId id="339" r:id="rId14"/>
    <p:sldId id="346" r:id="rId15"/>
    <p:sldId id="343" r:id="rId16"/>
    <p:sldId id="347" r:id="rId17"/>
    <p:sldId id="280" r:id="rId18"/>
    <p:sldId id="345" r:id="rId19"/>
    <p:sldId id="288" r:id="rId20"/>
    <p:sldId id="352" r:id="rId21"/>
    <p:sldId id="354" r:id="rId22"/>
  </p:sldIdLst>
  <p:sldSz cx="9144000" cy="5143500" type="screen16x9"/>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796">
          <p15:clr>
            <a:srgbClr val="A4A3A4"/>
          </p15:clr>
        </p15:guide>
        <p15:guide id="2" orient="horz" pos="577">
          <p15:clr>
            <a:srgbClr val="A4A3A4"/>
          </p15:clr>
        </p15:guide>
        <p15:guide id="3" pos="5193">
          <p15:clr>
            <a:srgbClr val="A4A3A4"/>
          </p15:clr>
        </p15:guide>
        <p15:guide id="4" pos="2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1EBFF"/>
    <a:srgbClr val="FBE0D7"/>
    <a:srgbClr val="EAF8E8"/>
    <a:srgbClr val="FFFFFF"/>
    <a:srgbClr val="ACC700"/>
    <a:srgbClr val="89C14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1127" autoAdjust="0"/>
  </p:normalViewPr>
  <p:slideViewPr>
    <p:cSldViewPr snapToGrid="0">
      <p:cViewPr varScale="1">
        <p:scale>
          <a:sx n="129" d="100"/>
          <a:sy n="129" d="100"/>
        </p:scale>
        <p:origin x="1146" y="126"/>
      </p:cViewPr>
      <p:guideLst>
        <p:guide orient="horz" pos="2796"/>
        <p:guide orient="horz" pos="577"/>
        <p:guide pos="5193"/>
        <p:guide pos="288"/>
      </p:guideLst>
    </p:cSldViewPr>
  </p:slideViewPr>
  <p:outlineViewPr>
    <p:cViewPr>
      <p:scale>
        <a:sx n="33" d="100"/>
        <a:sy n="33" d="100"/>
      </p:scale>
      <p:origin x="0" y="-11349"/>
    </p:cViewPr>
  </p:outlineViewPr>
  <p:notesTextViewPr>
    <p:cViewPr>
      <p:scale>
        <a:sx n="1" d="1"/>
        <a:sy n="1" d="1"/>
      </p:scale>
      <p:origin x="0" y="0"/>
    </p:cViewPr>
  </p:notesTextViewPr>
  <p:sorterViewPr>
    <p:cViewPr>
      <p:scale>
        <a:sx n="100" d="100"/>
        <a:sy n="100" d="100"/>
      </p:scale>
      <p:origin x="0" y="-4474"/>
    </p:cViewPr>
  </p:sorterViewPr>
  <p:notesViewPr>
    <p:cSldViewPr snapToGrid="0">
      <p:cViewPr>
        <p:scale>
          <a:sx n="1" d="2"/>
          <a:sy n="1" d="2"/>
        </p:scale>
        <p:origin x="2102" y="-4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curtama\Documents\11.%20DIGITALISATION\PRESENTATION%20FOR%20SEPTEMBER%2022\Presentations%20for%20WOS\Platform%20work.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curtama\Documents\02.%20DIGITALISATION\PRESENTATION%20FOR%20SEPTEMBER%2022\Presentations%20for%20WOS\Platform%20work.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curtama\Documents\11.%20DIGITALISATION\PRESENTATION%20FOR%20SEPTEMBER%2022\Presentations%20for%20WOS\Platform%20work.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54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63"/>
                  <c:y val="-5.465636094114501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6.0980759675403542</c:v>
                </c:pt>
                <c:pt idx="1">
                  <c:v>93.901924032459618</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44"/>
          <c:y val="0.80168761094382979"/>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81E-2"/>
                  <c:y val="2.6059300297527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0.15762603701340144</c:v>
                </c:pt>
                <c:pt idx="3">
                  <c:v>0.10848755583918315</c:v>
                </c:pt>
                <c:pt idx="4">
                  <c:v>8.2322910019144768E-2</c:v>
                </c:pt>
                <c:pt idx="5">
                  <c:v>6.892150606253987E-2</c:v>
                </c:pt>
                <c:pt idx="6">
                  <c:v>6.8283343969368221E-2</c:v>
                </c:pt>
                <c:pt idx="7">
                  <c:v>5.0414805360561567E-2</c:v>
                </c:pt>
                <c:pt idx="8">
                  <c:v>3.5737077217613329E-2</c:v>
                </c:pt>
                <c:pt idx="9">
                  <c:v>2.1697511167836636E-2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20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39E-2"/>
                  <c:y val="2.60593002975274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05E-2"/>
                  <c:y val="-4.77748319798646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412E-3"/>
                  <c:y val="-1.3029650148763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0.13821273066556097</c:v>
                </c:pt>
                <c:pt idx="1">
                  <c:v>0.15836616213974716</c:v>
                </c:pt>
                <c:pt idx="2">
                  <c:v>0.13642960812772148</c:v>
                </c:pt>
                <c:pt idx="3">
                  <c:v>0.12270371138295671</c:v>
                </c:pt>
                <c:pt idx="4">
                  <c:v>9.1934480613725902E-2</c:v>
                </c:pt>
                <c:pt idx="5">
                  <c:v>7.7959776072983614E-2</c:v>
                </c:pt>
                <c:pt idx="6">
                  <c:v>9.6537424839311645E-2</c:v>
                </c:pt>
                <c:pt idx="7">
                  <c:v>8.434584283640896E-2</c:v>
                </c:pt>
                <c:pt idx="8">
                  <c:v>3.7652913124611269E-2</c:v>
                </c:pt>
                <c:pt idx="9">
                  <c:v>2.2600041467966035E-2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56249344"/>
        <c:axId val="56255232"/>
      </c:barChart>
      <c:catAx>
        <c:axId val="56249344"/>
        <c:scaling>
          <c:orientation val="minMax"/>
        </c:scaling>
        <c:delete val="1"/>
        <c:axPos val="b"/>
        <c:numFmt formatCode="General" sourceLinked="1"/>
        <c:majorTickMark val="none"/>
        <c:minorTickMark val="none"/>
        <c:tickLblPos val="none"/>
        <c:crossAx val="56255232"/>
        <c:crosses val="autoZero"/>
        <c:auto val="1"/>
        <c:lblAlgn val="ctr"/>
        <c:lblOffset val="100"/>
        <c:tickLblSkip val="1"/>
        <c:noMultiLvlLbl val="0"/>
      </c:catAx>
      <c:valAx>
        <c:axId val="56255232"/>
        <c:scaling>
          <c:orientation val="minMax"/>
        </c:scaling>
        <c:delete val="1"/>
        <c:axPos val="l"/>
        <c:numFmt formatCode="###0.0%" sourceLinked="1"/>
        <c:majorTickMark val="none"/>
        <c:minorTickMark val="none"/>
        <c:tickLblPos val="none"/>
        <c:crossAx val="5624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81"/>
          <c:y val="2.1026818299434192E-2"/>
          <c:w val="0.83755260657051911"/>
          <c:h val="0.86798303852425363"/>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71E-3"/>
                  <c:y val="3.0038311856334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82E-3"/>
                  <c:y val="3.0038311856334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71E-3"/>
                  <c:y val="3.0038311856334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14E-3"/>
                  <c:y val="9.0114935569003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14E-3"/>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5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6.4495530012771446E-2</c:v>
                </c:pt>
                <c:pt idx="1">
                  <c:v>0.93550446998722803</c:v>
                </c:pt>
                <c:pt idx="2">
                  <c:v>0.5559125964010283</c:v>
                </c:pt>
                <c:pt idx="3">
                  <c:v>0.44408740359897181</c:v>
                </c:pt>
                <c:pt idx="4">
                  <c:v>0.10919540229885068</c:v>
                </c:pt>
                <c:pt idx="5">
                  <c:v>0.24010217113665389</c:v>
                </c:pt>
                <c:pt idx="6">
                  <c:v>0.19412515964240101</c:v>
                </c:pt>
                <c:pt idx="7">
                  <c:v>0.22924648786717786</c:v>
                </c:pt>
                <c:pt idx="8">
                  <c:v>0.19093231162196692</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71E-3"/>
                  <c:y val="-1.2015324742533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433E-3"/>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14E-3"/>
                  <c:y val="-3.0038311856334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26E-3"/>
                  <c:y val="-6.00766237126697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26E-3"/>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26E-3"/>
                  <c:y val="-6.0076623712669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237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131E-17"/>
                  <c:y val="-6.0076623712669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0.5347216426007857</c:v>
                </c:pt>
                <c:pt idx="3">
                  <c:v>0.46527835739921575</c:v>
                </c:pt>
                <c:pt idx="4">
                  <c:v>7.3931251814073104E-2</c:v>
                </c:pt>
                <c:pt idx="5">
                  <c:v>0.20450304764274171</c:v>
                </c:pt>
                <c:pt idx="6">
                  <c:v>0.25073599535597296</c:v>
                </c:pt>
                <c:pt idx="7">
                  <c:v>0.26155823692830776</c:v>
                </c:pt>
                <c:pt idx="8">
                  <c:v>0.18368785504001328</c:v>
                </c:pt>
                <c:pt idx="9">
                  <c:v>2.558361321889125E-2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56496512"/>
        <c:axId val="56498048"/>
      </c:barChart>
      <c:catAx>
        <c:axId val="564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498048"/>
        <c:crosses val="autoZero"/>
        <c:auto val="1"/>
        <c:lblAlgn val="ctr"/>
        <c:lblOffset val="100"/>
        <c:noMultiLvlLbl val="0"/>
      </c:catAx>
      <c:valAx>
        <c:axId val="56498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crossAx val="56496512"/>
        <c:crosses val="autoZero"/>
        <c:crossBetween val="between"/>
      </c:valAx>
      <c:spPr>
        <a:noFill/>
        <a:ln>
          <a:noFill/>
        </a:ln>
        <a:effectLst/>
      </c:spPr>
    </c:plotArea>
    <c:legend>
      <c:legendPos val="b"/>
      <c:layout>
        <c:manualLayout>
          <c:xMode val="edge"/>
          <c:yMode val="edge"/>
          <c:x val="9.6594026640150751E-2"/>
          <c:y val="0.91304050630875555"/>
          <c:w val="0.50108534085739809"/>
          <c:h val="5.39173506492769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2F5BEB-9A08-4C0E-8DE0-875201D127C7}" type="datetimeFigureOut">
              <a:rPr lang="en-GB"/>
              <a:pPr>
                <a:defRPr/>
              </a:pPr>
              <a:t>01/02/2024</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808327-5183-4846-8158-D008A03FB27E}"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73CDED-E7EB-4095-8E28-894A44F14381}" type="datetimeFigureOut">
              <a:rPr lang="en-GB"/>
              <a:pPr>
                <a:defRPr/>
              </a:pPr>
              <a:t>01/02/2024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A41E30F-1657-48E0-923F-963B62F51F8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C34356-27D6-48D9-A1A9-BBEBCAACD61C}"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sz="1800">
                <a:ea typeface="Yu Mincho"/>
                <a:cs typeface="Times New Roman" pitchFamily="18" charset="0"/>
              </a:rPr>
              <a:t>Platformele digitale de muncă tind să califice lucrătorii pe platforme drept lucrători independenți, ceea ce poate să nu fie în concordanță cu condițiile de fapt în care lucrează aceștia.</a:t>
            </a:r>
          </a:p>
          <a:p>
            <a:pPr eaLnBrk="1" hangingPunct="1">
              <a:spcBef>
                <a:spcPct val="0"/>
              </a:spcBef>
            </a:pPr>
            <a:r>
              <a:rPr lang="ro-RO" sz="1800">
                <a:ea typeface="Yu Mincho"/>
                <a:cs typeface="Times New Roman" pitchFamily="18" charset="0"/>
              </a:rPr>
              <a:t>Lucrătorii independenți sunt, în general, responsabili pentru propria lor securitate și sănătate, iar aplicabilitatea legislației în materie de SSM este limitată.</a:t>
            </a:r>
          </a:p>
          <a:p>
            <a:pPr marL="0" lvl="2" eaLnBrk="1" hangingPunct="1">
              <a:spcBef>
                <a:spcPts val="450"/>
              </a:spcBef>
              <a:buClr>
                <a:schemeClr val="tx2"/>
              </a:buClr>
            </a:pPr>
            <a:endParaRPr lang="en-US" sz="1500">
              <a:ea typeface="Yu Mincho"/>
              <a:cs typeface="Times New Roman" pitchFamily="18" charset="0"/>
            </a:endParaRPr>
          </a:p>
          <a:p>
            <a:pPr marL="0" lvl="2" eaLnBrk="1" hangingPunct="1">
              <a:spcBef>
                <a:spcPts val="450"/>
              </a:spcBef>
              <a:buClr>
                <a:schemeClr val="tx2"/>
              </a:buClr>
            </a:pPr>
            <a:r>
              <a:rPr lang="ro-RO" sz="1500">
                <a:solidFill>
                  <a:schemeClr val="tx2"/>
                </a:solidFill>
                <a:ea typeface="Yu Mincho"/>
                <a:cs typeface="Times New Roman" pitchFamily="18" charset="0"/>
              </a:rPr>
              <a:t>Gestionarea algoritmică utilizează</a:t>
            </a:r>
            <a:r>
              <a:rPr lang="ro-RO" sz="1500">
                <a:ea typeface="Yu Mincho"/>
                <a:cs typeface="Times New Roman" pitchFamily="18" charset="0"/>
              </a:rPr>
              <a:t> algoritmi pentru a aloca sarcini, a monitoriza și a evalua performanța și comportamentul lucrătorilor (de exemplu, urmărirea, mecanisme de evaluare, procese decizionale automatizate).</a:t>
            </a:r>
          </a:p>
          <a:p>
            <a:pPr eaLnBrk="1" hangingPunct="1">
              <a:spcBef>
                <a:spcPct val="0"/>
              </a:spcBef>
            </a:pPr>
            <a:endParaRPr lang="en-GB">
              <a:ea typeface="Yu Mincho"/>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2" eaLnBrk="1" fontAlgn="auto" hangingPunct="1">
              <a:spcBef>
                <a:spcPts val="0"/>
              </a:spcBef>
              <a:spcAft>
                <a:spcPts val="0"/>
              </a:spcAft>
              <a:defRPr/>
            </a:pPr>
            <a:endParaRPr lang="en-GB" sz="1500" b="1" dirty="0">
              <a:highlight>
                <a:srgbClr val="FFFF00"/>
              </a:highlight>
            </a:endParaRPr>
          </a:p>
          <a:p>
            <a:pPr eaLnBrk="1" fontAlgn="auto" hangingPunct="1">
              <a:spcBef>
                <a:spcPts val="0"/>
              </a:spcBef>
              <a:spcAft>
                <a:spcPts val="0"/>
              </a:spcAft>
              <a:defRPr/>
            </a:pPr>
            <a:r>
              <a:rPr lang="ro-RO" sz="1800">
                <a:ea typeface="Yu Mincho" panose="02020400000000000000" pitchFamily="18" charset="-128"/>
                <a:cs typeface="Times New Roman" panose="02020603050405020304" pitchFamily="18" charset="0"/>
              </a:rPr>
              <a:t>Exemplu de instrument care îi ajută pe lucrătorii de pe platforme să-și descarce propriile date privind reputația și tranzacțiile ca dovadă a experienței profesionale și a competențelor: GigCV </a:t>
            </a:r>
            <a:r>
              <a:rPr lang="ro-RO" sz="1800" u="sng">
                <a:solidFill>
                  <a:srgbClr val="0563C1"/>
                </a:solidFill>
                <a:ea typeface="Yu Mincho" panose="02020400000000000000" pitchFamily="18" charset="-128"/>
                <a:cs typeface="Times New Roman" panose="02020603050405020304" pitchFamily="18" charset="0"/>
                <a:hlinkClick r:id="rId3"/>
              </a:rPr>
              <a:t>https://gigcv.org/</a:t>
            </a:r>
            <a:r>
              <a:rPr lang="ro-RO" sz="1800">
                <a:ea typeface="Yu Mincho" panose="02020400000000000000" pitchFamily="18" charset="-128"/>
                <a:cs typeface="Times New Roman" panose="02020603050405020304" pitchFamily="18" charset="0"/>
              </a:rPr>
              <a:t>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5BA95-510E-481F-8FB1-DDD2F42F323D}" type="slidenum">
              <a:rPr lang="en-GB">
                <a:cs typeface="Arial" charset="0"/>
              </a:rPr>
              <a:pPr fontAlgn="base">
                <a:spcBef>
                  <a:spcPct val="0"/>
                </a:spcBef>
                <a:spcAft>
                  <a:spcPct val="0"/>
                </a:spcAft>
                <a:defRPr/>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EFCFDA-FE96-4DA5-9383-9FBD22DA4659}" type="slidenum">
              <a:rPr lang="en-GB">
                <a:cs typeface="Arial" charset="0"/>
              </a:rPr>
              <a:pPr fontAlgn="base">
                <a:spcBef>
                  <a:spcPct val="0"/>
                </a:spcBef>
                <a:spcAft>
                  <a:spcPct val="0"/>
                </a:spcAft>
                <a:defRPr/>
              </a:pPr>
              <a:t>13</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noTextEdit="1"/>
          </p:cNvSpPr>
          <p:nvPr>
            <p:ph type="sldImg"/>
          </p:nvPr>
        </p:nvSpPr>
        <p:spPr bwMode="auto">
          <a:noFill/>
          <a:ln>
            <a:solidFill>
              <a:srgbClr val="000000"/>
            </a:solidFill>
            <a:miter lim="800000"/>
            <a:headEnd/>
            <a:tailEnd/>
          </a:ln>
        </p:spPr>
      </p:sp>
      <p:sp>
        <p:nvSpPr>
          <p:cNvPr id="450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en-US">
              <a:latin typeface="Times New Roman" pitchFamily="18" charset="0"/>
            </a:endParaRPr>
          </a:p>
        </p:txBody>
      </p:sp>
      <p:sp>
        <p:nvSpPr>
          <p:cNvPr id="450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C58EA-417B-4A38-B76B-F4DFDEAD6955}" type="slidenum">
              <a:rPr lang="en-GB" altLang="en-US" smtClean="0">
                <a:latin typeface="Times New Roman" pitchFamily="18" charset="0"/>
                <a:ea typeface="ＭＳ Ｐゴシック" pitchFamily="34" charset="-128"/>
                <a:cs typeface="Arial" charset="0"/>
              </a:rPr>
              <a:pPr fontAlgn="base">
                <a:spcBef>
                  <a:spcPct val="0"/>
                </a:spcBef>
                <a:spcAft>
                  <a:spcPct val="0"/>
                </a:spcAft>
              </a:pPr>
              <a:t>14</a:t>
            </a:fld>
            <a:endParaRPr lang="en-GB" altLang="en-US">
              <a:latin typeface="Times New Roman" pitchFamily="18" charset="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lienbildplatzhalter 1"/>
          <p:cNvSpPr>
            <a:spLocks noGrp="1" noRot="1" noChangeAspect="1" noTextEdit="1"/>
          </p:cNvSpPr>
          <p:nvPr>
            <p:ph type="sldImg"/>
          </p:nvPr>
        </p:nvSpPr>
        <p:spPr bwMode="auto">
          <a:noFill/>
          <a:ln>
            <a:solidFill>
              <a:srgbClr val="000000"/>
            </a:solidFill>
            <a:miter lim="800000"/>
            <a:headEnd/>
            <a:tailEnd/>
          </a:ln>
        </p:spPr>
      </p:sp>
      <p:sp>
        <p:nvSpPr>
          <p:cNvPr id="471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en-US">
              <a:latin typeface="Times New Roman" pitchFamily="18" charset="0"/>
            </a:endParaRPr>
          </a:p>
        </p:txBody>
      </p:sp>
      <p:sp>
        <p:nvSpPr>
          <p:cNvPr id="4710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078F7B-CE3E-4220-98F6-439CD8FEE5FD}" type="slidenum">
              <a:rPr lang="en-GB" altLang="en-US" smtClean="0">
                <a:latin typeface="Times New Roman" pitchFamily="18" charset="0"/>
                <a:ea typeface="ＭＳ Ｐゴシック" pitchFamily="34" charset="-128"/>
                <a:cs typeface="Arial" charset="0"/>
              </a:rPr>
              <a:pPr fontAlgn="base">
                <a:spcBef>
                  <a:spcPct val="0"/>
                </a:spcBef>
                <a:spcAft>
                  <a:spcPct val="0"/>
                </a:spcAft>
              </a:pPr>
              <a:t>15</a:t>
            </a:fld>
            <a:endParaRPr lang="en-GB" altLang="en-US">
              <a:latin typeface="Times New Roman" pitchFamily="18" charset="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en-US">
              <a:latin typeface="Times New Roman" pitchFamily="18" charset="0"/>
            </a:endParaRPr>
          </a:p>
        </p:txBody>
      </p:sp>
      <p:sp>
        <p:nvSpPr>
          <p:cNvPr id="491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75C238-4B16-491D-824F-1A11AAEBE22D}" type="slidenum">
              <a:rPr lang="en-GB" altLang="en-US" smtClean="0">
                <a:latin typeface="Times New Roman" pitchFamily="18" charset="0"/>
                <a:ea typeface="ＭＳ Ｐゴシック" pitchFamily="34" charset="-128"/>
                <a:cs typeface="Arial" charset="0"/>
              </a:rPr>
              <a:pPr fontAlgn="base">
                <a:spcBef>
                  <a:spcPct val="0"/>
                </a:spcBef>
                <a:spcAft>
                  <a:spcPct val="0"/>
                </a:spcAft>
              </a:pPr>
              <a:t>16</a:t>
            </a:fld>
            <a:endParaRPr lang="en-GB" altLang="en-US">
              <a:latin typeface="Times New Roman" pitchFamily="18" charset="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Propunere publicată la 9 decembrie 2021.</a:t>
            </a:r>
          </a:p>
          <a:p>
            <a:pPr eaLnBrk="1" hangingPunct="1">
              <a:spcBef>
                <a:spcPct val="0"/>
              </a:spcBef>
            </a:pPr>
            <a:r>
              <a:rPr lang="ro-RO"/>
              <a:t>Împreună cu propunerea de directivă, a fost publicat un proiect de ghid privind aplicarea legislației UE în materie de concurență în cazul contractelor colective ale lucrătorilor independenți.</a:t>
            </a:r>
          </a:p>
          <a:p>
            <a:pPr eaLnBrk="1" hangingPunct="1">
              <a:spcBef>
                <a:spcPct val="0"/>
              </a:spcBef>
            </a:pPr>
            <a:endParaRPr lang="en-US"/>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1B9E5-981D-4018-922F-D0A62843A15E}" type="slidenum">
              <a:rPr lang="en-GB">
                <a:cs typeface="Arial" charset="0"/>
              </a:rPr>
              <a:pPr fontAlgn="base">
                <a:spcBef>
                  <a:spcPct val="0"/>
                </a:spcBef>
                <a:spcAft>
                  <a:spcPct val="0"/>
                </a:spcAft>
                <a:defRPr/>
              </a:pPr>
              <a:t>17</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a:t>În ciuda incertitudinii legate de munca pe platforme digitale – dacă aceasta intră sau nu în sfera de competență a inspectoratelor de muncă și de securitate socială – au fost identificate unele acțiuni ale inspectoratelor în Polonia, Belgia și Spania.</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B72C31-1875-461D-A3B2-198694A1AAC0}" type="slidenum">
              <a:rPr lang="en-GB">
                <a:cs typeface="Arial" charset="0"/>
              </a:rPr>
              <a:pPr fontAlgn="base">
                <a:spcBef>
                  <a:spcPct val="0"/>
                </a:spcBef>
                <a:spcAft>
                  <a:spcPct val="0"/>
                </a:spcAft>
                <a:defRPr/>
              </a:pPr>
              <a:t>18</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02AA7-D936-45A7-85FE-2735FBD6F8C2}" type="slidenum">
              <a:rPr lang="en-GB">
                <a:cs typeface="Arial" charset="0"/>
              </a:rPr>
              <a:pPr fontAlgn="base">
                <a:spcBef>
                  <a:spcPct val="0"/>
                </a:spcBef>
                <a:spcAft>
                  <a:spcPct val="0"/>
                </a:spcAft>
                <a:defRPr/>
              </a:pPr>
              <a:t>19</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AA2171-09D5-4E76-8F8A-7A756E67590B}"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sz="2800">
                <a:latin typeface="Helvetica Neue"/>
              </a:rPr>
              <a:t>Gestionarea algoritmică este utilizată pentru a aloca, monitoriza și evalua comportamentul și performanța lucrătorilor.</a:t>
            </a:r>
          </a:p>
          <a:p>
            <a:pPr eaLnBrk="1" hangingPunct="1">
              <a:spcBef>
                <a:spcPct val="0"/>
              </a:spcBef>
            </a:pPr>
            <a:r>
              <a:rPr lang="ro-RO" sz="2800">
                <a:latin typeface="Helvetica Neue"/>
              </a:rPr>
              <a:t>Cu o prevalență a formelor de lucru neconvenționale, platformele digitale de muncă tind să clasifice lucrătorii ca lucrători independenți în termenele și condițiile lor, ceea ce conduce la transferul riscurilor, obligațiilor și responsabilităților, inclusiv în domeniul securității și sănătății, către lucrători.</a:t>
            </a:r>
          </a:p>
          <a:p>
            <a:pPr eaLnBrk="1" hangingPunct="1">
              <a:spcBef>
                <a:spcPct val="0"/>
              </a:spcBef>
            </a:pPr>
            <a:endParaRPr lang="nl-BE" sz="1800">
              <a:latin typeface="Arial" charset="0"/>
              <a:cs typeface="Times New Roman" pitchFamily="18"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63979-4853-4080-89BA-44B46F7C7A59}" type="slidenum">
              <a:rPr lang="nl-BE">
                <a:cs typeface="Arial" charset="0"/>
              </a:rPr>
              <a:pPr fontAlgn="base">
                <a:spcBef>
                  <a:spcPct val="0"/>
                </a:spcBef>
                <a:spcAft>
                  <a:spcPct val="0"/>
                </a:spcAft>
                <a:defRPr/>
              </a:pPr>
              <a:t>3</a:t>
            </a:fld>
            <a:endParaRPr lang="nl-B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lnSpc>
                <a:spcPct val="106000"/>
              </a:lnSpc>
              <a:spcBef>
                <a:spcPts val="600"/>
              </a:spcBef>
              <a:spcAft>
                <a:spcPts val="600"/>
              </a:spcAft>
            </a:pPr>
            <a:r>
              <a:rPr lang="ro-RO" sz="1800" dirty="0">
                <a:cs typeface="Times New Roman" pitchFamily="18" charset="0"/>
              </a:rPr>
              <a:t>Pe baza unei analize a literaturii de specialitate existente, a fost elaborată o taxonomie care se bazează pe trei dimensiuni și conține patru tipuri de muncă prin intermediul platformelor digitale, după cum se arată în tabel. Cele trei dimensiuni sunt:</a:t>
            </a:r>
          </a:p>
          <a:p>
            <a:pPr algn="just" eaLnBrk="1" hangingPunct="1">
              <a:lnSpc>
                <a:spcPct val="106000"/>
              </a:lnSpc>
              <a:spcBef>
                <a:spcPts val="600"/>
              </a:spcBef>
              <a:spcAft>
                <a:spcPts val="600"/>
              </a:spcAft>
            </a:pPr>
            <a:r>
              <a:rPr lang="ro-RO" sz="1800" b="1" dirty="0">
                <a:cs typeface="Times New Roman" pitchFamily="18" charset="0"/>
              </a:rPr>
              <a:t> </a:t>
            </a:r>
          </a:p>
          <a:p>
            <a:pPr algn="just" eaLnBrk="1" hangingPunct="1">
              <a:lnSpc>
                <a:spcPct val="106000"/>
              </a:lnSpc>
              <a:spcBef>
                <a:spcPts val="600"/>
              </a:spcBef>
              <a:spcAft>
                <a:spcPts val="600"/>
              </a:spcAft>
            </a:pPr>
            <a:r>
              <a:rPr lang="ro-RO" sz="1800" b="1" dirty="0">
                <a:cs typeface="Times New Roman" pitchFamily="18" charset="0"/>
              </a:rPr>
              <a:t>Dimensiunea 1: Forma muncii prestate (online sau la fața locului)</a:t>
            </a:r>
            <a:r>
              <a:rPr lang="ro-RO" sz="1800" dirty="0">
                <a:cs typeface="Times New Roman" pitchFamily="18" charset="0"/>
              </a:rPr>
              <a:t> </a:t>
            </a:r>
          </a:p>
          <a:p>
            <a:pPr algn="just" eaLnBrk="1" hangingPunct="1">
              <a:lnSpc>
                <a:spcPts val="1200"/>
              </a:lnSpc>
              <a:spcBef>
                <a:spcPts val="600"/>
              </a:spcBef>
              <a:spcAft>
                <a:spcPts val="600"/>
              </a:spcAft>
            </a:pPr>
            <a:r>
              <a:rPr lang="ro-RO" sz="1800" u="sng" dirty="0">
                <a:cs typeface="Times New Roman" pitchFamily="18" charset="0"/>
              </a:rPr>
              <a:t>Munca pe platforme desfășurată online</a:t>
            </a:r>
            <a:r>
              <a:rPr lang="ro-RO" sz="1800" dirty="0">
                <a:cs typeface="Times New Roman" pitchFamily="18" charset="0"/>
              </a:rPr>
              <a:t> se referă la sarcinile alocate lucrătorilor online și efectuate exclusiv sau în mare parte virtual, pe un dispozitiv electronic, în orice loc, deși cel mai frecvent utilizat este domiciliul lucrătorului. </a:t>
            </a:r>
            <a:r>
              <a:rPr lang="ro-RO" sz="1800" u="sng" dirty="0">
                <a:cs typeface="Times New Roman" pitchFamily="18" charset="0"/>
              </a:rPr>
              <a:t>Munca pe platforme desfășurată la fața locului</a:t>
            </a:r>
            <a:r>
              <a:rPr lang="ro-RO" sz="1800" dirty="0">
                <a:cs typeface="Times New Roman" pitchFamily="18" charset="0"/>
              </a:rPr>
              <a:t> se referă la sarcinile care se desfășoară exclusiv sau în mare parte în lumea fizică, fie în spații publice, pe drum sau la sediul clientului, chiar dacă procesul de alocare a sarcinilor către lucrători se desfășoară online. Această dimensiune este relevantă, deoarece, din perspectiva SSM, mediul fizic determină în mare măsură (chiar dacă nu în mod exhaustiv) riscurile la care sunt expuși lucrătorii de pe platformele digitale în materie de SSM, precum și dificultățile specifice legate de modul în care sunt gestionate aceste riscuri în practică. </a:t>
            </a:r>
          </a:p>
          <a:p>
            <a:pPr algn="just" eaLnBrk="1" hangingPunct="1">
              <a:lnSpc>
                <a:spcPts val="1200"/>
              </a:lnSpc>
              <a:spcBef>
                <a:spcPts val="600"/>
              </a:spcBef>
              <a:spcAft>
                <a:spcPts val="600"/>
              </a:spcAft>
            </a:pPr>
            <a:endParaRPr lang="nl-BE" sz="1800" dirty="0">
              <a:latin typeface="Arial" charset="0"/>
              <a:cs typeface="Times New Roman" pitchFamily="18" charset="0"/>
            </a:endParaRPr>
          </a:p>
          <a:p>
            <a:pPr algn="just" eaLnBrk="1" hangingPunct="1">
              <a:lnSpc>
                <a:spcPct val="106000"/>
              </a:lnSpc>
              <a:spcBef>
                <a:spcPts val="600"/>
              </a:spcBef>
              <a:spcAft>
                <a:spcPts val="600"/>
              </a:spcAft>
            </a:pPr>
            <a:r>
              <a:rPr lang="ro-RO" sz="1800" b="1" dirty="0">
                <a:cs typeface="Times New Roman" pitchFamily="18" charset="0"/>
              </a:rPr>
              <a:t>Dimensiunea 2: Nivelul de competențe necesar (slab calificat/înalt calificat)</a:t>
            </a:r>
          </a:p>
          <a:p>
            <a:pPr algn="just" eaLnBrk="1" hangingPunct="1">
              <a:lnSpc>
                <a:spcPts val="1200"/>
              </a:lnSpc>
              <a:spcBef>
                <a:spcPts val="600"/>
              </a:spcBef>
              <a:spcAft>
                <a:spcPts val="600"/>
              </a:spcAft>
            </a:pPr>
            <a:r>
              <a:rPr lang="ro-RO" sz="1800" u="sng" dirty="0">
                <a:cs typeface="Times New Roman" pitchFamily="18" charset="0"/>
              </a:rPr>
              <a:t>Nivelul de competențe</a:t>
            </a:r>
            <a:r>
              <a:rPr lang="ro-RO" sz="1800" dirty="0">
                <a:cs typeface="Times New Roman" pitchFamily="18" charset="0"/>
              </a:rPr>
              <a:t> servește drept indicator pentru natura, amploarea și complexitatea sarcinii. Acesta determină dacă o sarcină poate fi alocată oricărei persoane active pe platformă sau unei persoane selectate. Nivelul de competențe necesar pentru a executa o sarcină nu dezvăluie nimic despre competențele generale de care are nevoie un lucrător pe platforma digitală (de exemplu, strategii pentru a găsi un loc de muncă) sau pe care le deține (de exemplu, nivelul de educație). Scara sarcinilor variază de la microsarcini, de exemplu, munca în care e nevoie de doar câteva clicuri, în care o singură sarcină durează doar câteva secunde, și până la sarcini medii, de exemplu, livrarea de colete, care necesită de la câteva minute până la ore de lucru, respectiv sarcini mai ample, de exemplu, proiecte întregi care ar putea dura câteva săptămâni sau luni, de exemplu, proiectarea unui site web. </a:t>
            </a:r>
          </a:p>
          <a:p>
            <a:pPr algn="just" eaLnBrk="1" hangingPunct="1">
              <a:lnSpc>
                <a:spcPts val="1200"/>
              </a:lnSpc>
              <a:spcBef>
                <a:spcPts val="600"/>
              </a:spcBef>
              <a:spcAft>
                <a:spcPts val="600"/>
              </a:spcAft>
            </a:pPr>
            <a:endParaRPr lang="nl-BE" sz="1800" dirty="0">
              <a:latin typeface="Arial" charset="0"/>
              <a:cs typeface="Times New Roman" pitchFamily="18" charset="0"/>
            </a:endParaRPr>
          </a:p>
          <a:p>
            <a:pPr algn="just" eaLnBrk="1" hangingPunct="1">
              <a:lnSpc>
                <a:spcPct val="106000"/>
              </a:lnSpc>
              <a:spcBef>
                <a:spcPts val="600"/>
              </a:spcBef>
              <a:spcAft>
                <a:spcPts val="600"/>
              </a:spcAft>
            </a:pPr>
            <a:r>
              <a:rPr lang="ro-RO" sz="1800" b="1" dirty="0">
                <a:cs typeface="Times New Roman" pitchFamily="18" charset="0"/>
              </a:rPr>
              <a:t>Dimensiunea 3 Nivelul de control exercitat de platformă (gestionarea algoritmică).</a:t>
            </a:r>
          </a:p>
          <a:p>
            <a:pPr algn="just" eaLnBrk="1" hangingPunct="1">
              <a:lnSpc>
                <a:spcPts val="1200"/>
              </a:lnSpc>
              <a:spcBef>
                <a:spcPts val="600"/>
              </a:spcBef>
              <a:spcAft>
                <a:spcPts val="600"/>
              </a:spcAft>
            </a:pPr>
            <a:r>
              <a:rPr lang="ro-RO" sz="1800" u="sng" dirty="0">
                <a:cs typeface="Times New Roman" pitchFamily="18" charset="0"/>
              </a:rPr>
              <a:t>„Nivelul de control”</a:t>
            </a:r>
            <a:r>
              <a:rPr lang="ro-RO" sz="1800" dirty="0">
                <a:cs typeface="Times New Roman" pitchFamily="18" charset="0"/>
              </a:rPr>
              <a:t> este un termen general, care cuprinde mai multe dimensiuni ce clasifică platformele digitale. Acesta servește drept indicator al </a:t>
            </a:r>
            <a:r>
              <a:rPr lang="ro-RO" sz="1800" u="sng" dirty="0">
                <a:cs typeface="Times New Roman" pitchFamily="18" charset="0"/>
              </a:rPr>
              <a:t>gradului de putere ierarhică și al prerogativelor manageriale pe care o platformă digitală de muncă le exercită în relația sa cu lucrătorii</a:t>
            </a:r>
            <a:r>
              <a:rPr lang="ro-RO" sz="1800" dirty="0">
                <a:cs typeface="Times New Roman" pitchFamily="18" charset="0"/>
              </a:rPr>
              <a:t>, mai exact în ceea ce privește deciziile (unilaterale) privind alocarea, organizarea și evaluarea muncii. Intermedierea platformelor poate varia de la un control minim până la unul foarte semnificativ. Acest lucru este important, având în vedere că nivelul de control furnizează noțiunea de subordonare, care, în majoritatea statelor membre, este criteriul legal esențial în determinarea statutului de angajat. În plus, la nivelul UE și în majoritatea statelor membre, cadrul de reglementare în domeniul SSM se aplică doar angajaților. Această dimensiune este strâns legată de utilizarea, de către majoritatea platformelor digitale, a gestionării algoritmice (și a monitorizării și supravegherii digitale) și de modul în care aceasta modelează condițiile de muncă și protecția socială în cadrul muncii pe platformele digitale. Nu există o practică uniformă între platforme în ceea ce privește măsura în care se utilizează astfel de tehnici.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6B4C41-86FE-46EC-9431-690A2A76EA86}" type="slidenum">
              <a:rPr lang="nl-BE">
                <a:cs typeface="Arial" charset="0"/>
              </a:rPr>
              <a:pPr fontAlgn="base">
                <a:spcBef>
                  <a:spcPct val="0"/>
                </a:spcBef>
                <a:spcAft>
                  <a:spcPct val="0"/>
                </a:spcAft>
                <a:defRPr/>
              </a:pPr>
              <a:t>4</a:t>
            </a:fld>
            <a:endParaRPr lang="nl-B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ro-RO"/>
              <a:t>În 2022, în cele 27 de state membre + Islanda și Norvegia:</a:t>
            </a:r>
          </a:p>
          <a:p>
            <a:pPr eaLnBrk="1" fontAlgn="auto" hangingPunct="1">
              <a:spcBef>
                <a:spcPts val="0"/>
              </a:spcBef>
              <a:spcAft>
                <a:spcPts val="0"/>
              </a:spcAft>
              <a:defRPr/>
            </a:pPr>
            <a:r>
              <a:rPr lang="ro-RO"/>
              <a:t>- Aproximativ 6 % din lucrători au obținut o parte sau cea mai mare parte a venitului lor lucrând pentru platforme digitale. </a:t>
            </a:r>
          </a:p>
          <a:p>
            <a:pPr eaLnBrk="1" fontAlgn="auto" hangingPunct="1">
              <a:spcBef>
                <a:spcPts val="0"/>
              </a:spcBef>
              <a:spcAft>
                <a:spcPts val="0"/>
              </a:spcAft>
              <a:defRPr/>
            </a:pPr>
            <a:r>
              <a:rPr lang="ro-RO"/>
              <a:t>- 6 % dintre lucrători înseamnă peste 11,5 milioane de persoane în întreaga UE.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a:t>Munca pe platformele digitale este mai des întâlnită în domeniile:</a:t>
            </a:r>
          </a:p>
          <a:p>
            <a:pPr marL="171450" indent="-171450" eaLnBrk="1" fontAlgn="auto" hangingPunct="1">
              <a:spcBef>
                <a:spcPts val="0"/>
              </a:spcBef>
              <a:spcAft>
                <a:spcPts val="0"/>
              </a:spcAft>
              <a:buFontTx/>
              <a:buChar char="-"/>
              <a:defRPr/>
            </a:pPr>
            <a:r>
              <a:rPr lang="ro-RO"/>
              <a:t>Tehnologia informației și comunicațiilor, finanțe, servicii profesionale, științifice sau tehnice (19,2 %).</a:t>
            </a:r>
          </a:p>
          <a:p>
            <a:pPr marL="171450" indent="-171450" eaLnBrk="1" fontAlgn="auto" hangingPunct="1">
              <a:spcBef>
                <a:spcPts val="0"/>
              </a:spcBef>
              <a:spcAft>
                <a:spcPts val="0"/>
              </a:spcAft>
              <a:buFontTx/>
              <a:buChar char="-"/>
              <a:defRPr/>
            </a:pPr>
            <a:r>
              <a:rPr lang="ro-RO"/>
              <a:t>Comerț, transporturi, servicii de cazare sau de alimentație publică (18,3 %).</a:t>
            </a:r>
          </a:p>
          <a:p>
            <a:pPr marL="171450" indent="-171450" eaLnBrk="1" fontAlgn="auto" hangingPunct="1">
              <a:spcBef>
                <a:spcPts val="0"/>
              </a:spcBef>
              <a:spcAft>
                <a:spcPts val="0"/>
              </a:spcAft>
              <a:buFontTx/>
              <a:buChar char="-"/>
              <a:defRPr/>
            </a:pPr>
            <a:r>
              <a:rPr lang="ro-RO"/>
              <a:t>Servicii administrative și de sprijin, inclusiv administrație publică și apărare (15,8 %).</a:t>
            </a:r>
          </a:p>
          <a:p>
            <a:pPr marL="171450" indent="-171450" eaLnBrk="1" fontAlgn="auto" hangingPunct="1">
              <a:spcBef>
                <a:spcPts val="0"/>
              </a:spcBef>
              <a:spcAft>
                <a:spcPts val="0"/>
              </a:spcAft>
              <a:buFontTx/>
              <a:buChar char="-"/>
              <a:defRPr/>
            </a:pPr>
            <a:endParaRPr lang="en-US" dirty="0"/>
          </a:p>
          <a:p>
            <a:pPr eaLnBrk="1" fontAlgn="auto" hangingPunct="1">
              <a:spcBef>
                <a:spcPts val="0"/>
              </a:spcBef>
              <a:spcAft>
                <a:spcPts val="0"/>
              </a:spcAft>
              <a:defRPr/>
            </a:pPr>
            <a:r>
              <a:rPr lang="ro-RO"/>
              <a:t>Pulsul SSM 2022: https://osha.europa.eu/en/facts-and-figures/osh-pulse-occupational-safety-and-health-post-pandemic-workplaces </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42D284-EE2A-41C9-B3AF-FCBEB2CE7F36}" type="slidenum">
              <a:rPr lang="nl-BE">
                <a:cs typeface="Arial" charset="0"/>
              </a:rPr>
              <a:pPr fontAlgn="base">
                <a:spcBef>
                  <a:spcPct val="0"/>
                </a:spcBef>
                <a:spcAft>
                  <a:spcPct val="0"/>
                </a:spcAft>
                <a:defRPr/>
              </a:pPr>
              <a:t>5</a:t>
            </a:fld>
            <a:endParaRPr lang="nl-B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dirty="0"/>
              <a:t>Pulsul SSM 2022: https://osha.europa.eu/en/facts-and-figures/osh-pulse-occupational-safety-and-health-post-pandemic-workplaces </a:t>
            </a:r>
          </a:p>
          <a:p>
            <a:pPr eaLnBrk="1" hangingPunct="1">
              <a:spcBef>
                <a:spcPct val="0"/>
              </a:spcBef>
            </a:pPr>
            <a:endParaRPr lang="en-GB"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85093-9D40-46DE-9DEF-93EDBE23DF00}" type="slidenum">
              <a:rPr lang="nl-BE">
                <a:cs typeface="Arial" charset="0"/>
              </a:rPr>
              <a:pPr fontAlgn="base">
                <a:spcBef>
                  <a:spcPct val="0"/>
                </a:spcBef>
                <a:spcAft>
                  <a:spcPct val="0"/>
                </a:spcAft>
                <a:defRPr/>
              </a:pPr>
              <a:t>6</a:t>
            </a:fld>
            <a:endParaRPr lang="nl-B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17A81-F8AA-42CC-A243-1CAD8A22DDA0}" type="slidenum">
              <a:rPr lang="en-GB">
                <a:cs typeface="Arial" charset="0"/>
              </a:rPr>
              <a:pPr fontAlgn="base">
                <a:spcBef>
                  <a:spcPct val="0"/>
                </a:spcBef>
                <a:spcAft>
                  <a:spcPct val="0"/>
                </a:spcAft>
                <a:defRPr/>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sz="1800">
                <a:ea typeface="Yu Mincho"/>
                <a:cs typeface="Times New Roman" pitchFamily="18" charset="0"/>
              </a:rPr>
              <a:t>Reducerea riscurilor de violență și hărțuire se datorează contactului limitat cu platforma, colegii și clienții.</a:t>
            </a:r>
          </a:p>
          <a:p>
            <a:pPr eaLnBrk="1" hangingPunct="1">
              <a:spcBef>
                <a:spcPct val="0"/>
              </a:spcBef>
            </a:pPr>
            <a:r>
              <a:rPr lang="ro-RO" sz="1800">
                <a:ea typeface="Yu Mincho"/>
                <a:cs typeface="Times New Roman" pitchFamily="18" charset="0"/>
              </a:rPr>
              <a:t>De asemenea, munca pe platforme digitale poate contribui la depășirea percepțiilor negative sau a prejudecăților și poate fi benefică pentru persoanele care se confruntă cu dificultăți în interacțiunile sociale.</a:t>
            </a:r>
          </a:p>
          <a:p>
            <a:pPr eaLnBrk="1" hangingPunct="1">
              <a:spcBef>
                <a:spcPct val="0"/>
              </a:spcBef>
            </a:pPr>
            <a:endParaRPr lang="en-GB">
              <a:ea typeface="Yu Mincho"/>
              <a:cs typeface="Times New Roman" pitchFamily="18"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B69B21-8B6D-4ACA-BC35-6162F29E00F2}" type="slidenum">
              <a:rPr lang="en-GB">
                <a:cs typeface="Arial" charset="0"/>
              </a:rPr>
              <a:pPr fontAlgn="base">
                <a:spcBef>
                  <a:spcPct val="0"/>
                </a:spcBef>
                <a:spcAft>
                  <a:spcPct val="0"/>
                </a:spcAft>
                <a:defRPr/>
              </a:pPr>
              <a:t>8</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otes Placeholder 1"/>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o-RO" sz="1600"/>
              <a:t>Riscurile sunt similare cu cele legate de aceleași sarcini în afara economiei platformelor, dar munca pe platforme are unele efecte specifice menționate mai sus.</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FONDO-PORTADA-PATRON-EUOSHA-2011-16-9.png"/>
          <p:cNvPicPr>
            <a:picLocks noChangeAspect="1"/>
          </p:cNvPicPr>
          <p:nvPr/>
        </p:nvPicPr>
        <p:blipFill>
          <a:blip r:embed="rId2"/>
          <a:srcRect/>
          <a:stretch>
            <a:fillRect/>
          </a:stretch>
        </p:blipFill>
        <p:spPr bwMode="auto">
          <a:xfrm>
            <a:off x="0" y="3175"/>
            <a:ext cx="9144000" cy="5138738"/>
          </a:xfrm>
          <a:prstGeom prst="rect">
            <a:avLst/>
          </a:prstGeom>
          <a:noFill/>
          <a:ln w="9525">
            <a:noFill/>
            <a:miter lim="800000"/>
            <a:headEnd/>
            <a:tailEnd/>
          </a:ln>
        </p:spPr>
      </p:pic>
      <p:sp>
        <p:nvSpPr>
          <p:cNvPr id="5" name="Slide Number Placeholder 9"/>
          <p:cNvSpPr txBox="1">
            <a:spLocks/>
          </p:cNvSpPr>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dirty="0"/>
          </a:p>
        </p:txBody>
      </p:sp>
      <p:sp>
        <p:nvSpPr>
          <p:cNvPr id="6" name="Textplatzhalter 2"/>
          <p:cNvSpPr txBox="1">
            <a:spLocks/>
          </p:cNvSpPr>
          <p:nvPr/>
        </p:nvSpPr>
        <p:spPr>
          <a:xfrm>
            <a:off x="450850" y="4816475"/>
            <a:ext cx="7439025" cy="246063"/>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ro-RO" sz="675"/>
              <a:t>Securitatea și sănătatea în muncă – preocuparea noastră, a tuturor. În avantajul tău. În beneficiul companiilor.</a:t>
            </a:r>
          </a:p>
        </p:txBody>
      </p:sp>
      <p:pic>
        <p:nvPicPr>
          <p:cNvPr id="7" name="Bild 4" descr="111004_EU-OSHA_PPT_EU logo.png"/>
          <p:cNvPicPr>
            <a:picLocks noChangeAspect="1"/>
          </p:cNvPicPr>
          <p:nvPr/>
        </p:nvPicPr>
        <p:blipFill>
          <a:blip r:embed="rId3"/>
          <a:srcRect/>
          <a:stretch>
            <a:fillRect/>
          </a:stretch>
        </p:blipFill>
        <p:spPr bwMode="auto">
          <a:xfrm>
            <a:off x="4341813" y="4432300"/>
            <a:ext cx="460375" cy="304800"/>
          </a:xfrm>
          <a:prstGeom prst="rect">
            <a:avLst/>
          </a:prstGeom>
          <a:noFill/>
          <a:ln w="9525">
            <a:noFill/>
            <a:miter lim="800000"/>
            <a:headEnd/>
            <a:tailEnd/>
          </a:ln>
        </p:spPr>
      </p:pic>
      <p:pic>
        <p:nvPicPr>
          <p:cNvPr id="8" name="imagen-portada-EUOSHA-2013-16-9.png"/>
          <p:cNvPicPr>
            <a:picLocks noChangeAspect="1"/>
          </p:cNvPicPr>
          <p:nvPr/>
        </p:nvPicPr>
        <p:blipFill>
          <a:blip r:embed="rId4"/>
          <a:srcRect/>
          <a:stretch>
            <a:fillRect/>
          </a:stretch>
        </p:blipFill>
        <p:spPr bwMode="auto">
          <a:xfrm>
            <a:off x="9525" y="4763"/>
            <a:ext cx="9124950" cy="2495550"/>
          </a:xfrm>
          <a:prstGeom prst="rect">
            <a:avLst/>
          </a:prstGeom>
          <a:noFill/>
          <a:ln w="9525">
            <a:noFill/>
            <a:miter lim="800000"/>
            <a:headEnd/>
            <a:tailEnd/>
          </a:ln>
        </p:spPr>
      </p:pic>
      <p:pic>
        <p:nvPicPr>
          <p:cNvPr id="9" name="Picture 14"/>
          <p:cNvPicPr>
            <a:picLocks noChangeAspect="1"/>
          </p:cNvPicPr>
          <p:nvPr/>
        </p:nvPicPr>
        <p:blipFill>
          <a:blip r:embed="rId5"/>
          <a:srcRect/>
          <a:stretch>
            <a:fillRect/>
          </a:stretch>
        </p:blipFill>
        <p:spPr bwMode="auto">
          <a:xfrm>
            <a:off x="8442325" y="-31750"/>
            <a:ext cx="695325" cy="5203825"/>
          </a:xfrm>
          <a:prstGeom prst="rect">
            <a:avLst/>
          </a:prstGeom>
          <a:noFill/>
          <a:ln w="9525">
            <a:noFill/>
            <a:miter lim="800000"/>
            <a:headEnd/>
            <a:tailEnd/>
          </a:ln>
        </p:spPr>
      </p:pic>
      <p:pic>
        <p:nvPicPr>
          <p:cNvPr id="10" name="Picture 11"/>
          <p:cNvPicPr>
            <a:picLocks noChangeAspect="1"/>
          </p:cNvPicPr>
          <p:nvPr userDrawn="1"/>
        </p:nvPicPr>
        <p:blipFill>
          <a:blip r:embed="rId6"/>
          <a:srcRect/>
          <a:stretch>
            <a:fillRect/>
          </a:stretch>
        </p:blipFill>
        <p:spPr bwMode="auto">
          <a:xfrm>
            <a:off x="8442325" y="-34925"/>
            <a:ext cx="695325" cy="5210175"/>
          </a:xfrm>
          <a:prstGeom prst="rect">
            <a:avLst/>
          </a:prstGeom>
          <a:noFill/>
          <a:ln w="9525">
            <a:noFill/>
            <a:miter lim="800000"/>
            <a:headEnd/>
            <a:tailEnd/>
          </a:ln>
        </p:spPr>
      </p:pic>
      <p:pic>
        <p:nvPicPr>
          <p:cNvPr id="11" name="Picture 13"/>
          <p:cNvPicPr>
            <a:picLocks noChangeAspect="1"/>
          </p:cNvPicPr>
          <p:nvPr userDrawn="1"/>
        </p:nvPicPr>
        <p:blipFill>
          <a:blip r:embed="rId6"/>
          <a:srcRect/>
          <a:stretch>
            <a:fillRect/>
          </a:stretch>
        </p:blipFill>
        <p:spPr bwMode="auto">
          <a:xfrm>
            <a:off x="8442325" y="0"/>
            <a:ext cx="695325" cy="5208588"/>
          </a:xfrm>
          <a:prstGeom prst="rect">
            <a:avLst/>
          </a:prstGeom>
          <a:noFill/>
          <a:ln w="9525">
            <a:noFill/>
            <a:miter lim="800000"/>
            <a:headEnd/>
            <a:tailEnd/>
          </a:ln>
        </p:spPr>
      </p:pic>
      <p:pic>
        <p:nvPicPr>
          <p:cNvPr id="12" name="Picture 17"/>
          <p:cNvPicPr>
            <a:picLocks noChangeAspect="1"/>
          </p:cNvPicPr>
          <p:nvPr userDrawn="1"/>
        </p:nvPicPr>
        <p:blipFill>
          <a:blip r:embed="rId4"/>
          <a:srcRect/>
          <a:stretch>
            <a:fillRect/>
          </a:stretch>
        </p:blipFill>
        <p:spPr bwMode="auto">
          <a:xfrm>
            <a:off x="0" y="-1588"/>
            <a:ext cx="9144000" cy="2500313"/>
          </a:xfrm>
          <a:prstGeom prst="rect">
            <a:avLst/>
          </a:prstGeom>
          <a:noFill/>
          <a:ln w="9525">
            <a:noFill/>
            <a:miter lim="800000"/>
            <a:headEnd/>
            <a:tailEnd/>
          </a:ln>
        </p:spPr>
      </p:pic>
      <p:pic>
        <p:nvPicPr>
          <p:cNvPr id="14" name="Picture 20"/>
          <p:cNvPicPr>
            <a:picLocks noChangeAspect="1"/>
          </p:cNvPicPr>
          <p:nvPr userDrawn="1"/>
        </p:nvPicPr>
        <p:blipFill>
          <a:blip r:embed="rId7"/>
          <a:srcRect/>
          <a:stretch>
            <a:fillRect/>
          </a:stretch>
        </p:blipFill>
        <p:spPr bwMode="auto">
          <a:xfrm>
            <a:off x="8243888" y="0"/>
            <a:ext cx="936625" cy="5143500"/>
          </a:xfrm>
          <a:prstGeom prst="rect">
            <a:avLst/>
          </a:prstGeom>
          <a:noFill/>
          <a:ln w="9525">
            <a:noFill/>
            <a:miter lim="800000"/>
            <a:headEnd/>
            <a:tailEnd/>
          </a:ln>
        </p:spPr>
      </p:pic>
      <p:pic>
        <p:nvPicPr>
          <p:cNvPr id="15" name="Picture 15"/>
          <p:cNvPicPr>
            <a:picLocks noChangeAspect="1"/>
          </p:cNvPicPr>
          <p:nvPr userDrawn="1"/>
        </p:nvPicPr>
        <p:blipFill>
          <a:blip r:embed="rId8"/>
          <a:srcRect/>
          <a:stretch>
            <a:fillRect/>
          </a:stretch>
        </p:blipFill>
        <p:spPr bwMode="auto">
          <a:xfrm>
            <a:off x="422275" y="4402138"/>
            <a:ext cx="1309688" cy="334962"/>
          </a:xfrm>
          <a:prstGeom prst="rect">
            <a:avLst/>
          </a:prstGeom>
          <a:noFill/>
          <a:ln w="9525">
            <a:noFill/>
            <a:miter lim="800000"/>
            <a:headEnd/>
            <a:tailEnd/>
          </a:ln>
        </p:spPr>
      </p:pic>
      <p:pic>
        <p:nvPicPr>
          <p:cNvPr id="16" name="Picture 21" descr="A logo of a healthy workplace&#10;&#10;Description automatically generated"/>
          <p:cNvPicPr>
            <a:picLocks noChangeAspect="1"/>
          </p:cNvPicPr>
          <p:nvPr userDrawn="1"/>
        </p:nvPicPr>
        <p:blipFill>
          <a:blip r:embed="rId9"/>
          <a:srcRect/>
          <a:stretch>
            <a:fillRect/>
          </a:stretch>
        </p:blipFill>
        <p:spPr bwMode="auto">
          <a:xfrm>
            <a:off x="7737475" y="4265613"/>
            <a:ext cx="500063" cy="471487"/>
          </a:xfrm>
          <a:prstGeom prst="rect">
            <a:avLst/>
          </a:prstGeom>
          <a:noFill/>
          <a:ln w="9525">
            <a:noFill/>
            <a:miter lim="800000"/>
            <a:headEnd/>
            <a:tailEnd/>
          </a:ln>
        </p:spPr>
      </p:pic>
      <p:sp>
        <p:nvSpPr>
          <p:cNvPr id="2" name="Title 1"/>
          <p:cNvSpPr>
            <a:spLocks noGrp="1"/>
          </p:cNvSpPr>
          <p:nvPr>
            <p:ph type="title"/>
          </p:nvPr>
        </p:nvSpPr>
        <p:spPr>
          <a:xfrm>
            <a:off x="450000" y="2673000"/>
            <a:ext cx="7646400" cy="696600"/>
          </a:xfrm>
        </p:spPr>
        <p:txBody>
          <a:bodyPr lIns="0" tIns="0" rIns="0" bIns="0" anchor="t"/>
          <a:lstStyle>
            <a:lvl1pPr algn="l">
              <a:defRPr sz="2400" b="1" i="0" cap="none" baseline="0"/>
            </a:lvl1pPr>
          </a:lstStyle>
          <a:p>
            <a:r>
              <a:rPr lang="en-GB"/>
              <a:t>Click to edit Master title style</a:t>
            </a:r>
            <a:endParaRPr lang="en-US" dirty="0"/>
          </a:p>
        </p:txBody>
      </p:sp>
      <p:sp>
        <p:nvSpPr>
          <p:cNvPr id="13" name="Subtitle 2"/>
          <p:cNvSpPr>
            <a:spLocks noGrp="1"/>
          </p:cNvSpPr>
          <p:nvPr>
            <p:ph type="subTitle" idx="10"/>
          </p:nvPr>
        </p:nvSpPr>
        <p:spPr>
          <a:xfrm>
            <a:off x="450000" y="3469500"/>
            <a:ext cx="7646400" cy="506406"/>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rtlCol="0">
            <a:normAutofit/>
          </a:bodyPr>
          <a:lstStyle/>
          <a:p>
            <a:pPr lvl="0"/>
            <a:r>
              <a:rPr lang="en-GB" noProof="0"/>
              <a:t>Click icon to add picture</a:t>
            </a:r>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GB"/>
          </a:p>
        </p:txBody>
      </p:sp>
      <p:sp>
        <p:nvSpPr>
          <p:cNvPr id="5" name="Rectangle 5"/>
          <p:cNvSpPr>
            <a:spLocks noGrp="1" noChangeArrowheads="1"/>
          </p:cNvSpPr>
          <p:nvPr>
            <p:ph type="ftr" sz="quarter" idx="11"/>
          </p:nvPr>
        </p:nvSpPr>
        <p:spPr>
          <a:xfrm>
            <a:off x="0" y="0"/>
            <a:ext cx="0" cy="0"/>
          </a:xfrm>
        </p:spPr>
        <p:txBody>
          <a:bodyPr/>
          <a:lstStyle>
            <a:lvl1pPr fontAlgn="auto">
              <a:spcBef>
                <a:spcPts val="0"/>
              </a:spcBef>
              <a:spcAft>
                <a:spcPts val="0"/>
              </a:spcAft>
              <a:defRPr>
                <a:latin typeface="+mn-lt"/>
                <a:cs typeface="+mn-cs"/>
              </a:defRPr>
            </a:lvl1pPr>
          </a:lstStyle>
          <a:p>
            <a:pPr>
              <a:defRPr/>
            </a:pPr>
            <a:endParaRPr lang="en-GB"/>
          </a:p>
        </p:txBody>
      </p:sp>
      <p:sp>
        <p:nvSpPr>
          <p:cNvPr id="6" name="Rectangle 6"/>
          <p:cNvSpPr>
            <a:spLocks noGrp="1" noChangeArrowheads="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8472DE06-2C71-4019-977A-F41329D799D9}"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4" name="FONDO-PORTADA-PATRON-EUOSHA-2011-16-9.png"/>
          <p:cNvPicPr>
            <a:picLocks noChangeAspect="1"/>
          </p:cNvPicPr>
          <p:nvPr/>
        </p:nvPicPr>
        <p:blipFill>
          <a:blip r:embed="rId2"/>
          <a:srcRect/>
          <a:stretch>
            <a:fillRect/>
          </a:stretch>
        </p:blipFill>
        <p:spPr bwMode="auto">
          <a:xfrm>
            <a:off x="0" y="3175"/>
            <a:ext cx="9144000" cy="5138738"/>
          </a:xfrm>
          <a:prstGeom prst="rect">
            <a:avLst/>
          </a:prstGeom>
          <a:noFill/>
          <a:ln w="9525">
            <a:noFill/>
            <a:miter lim="800000"/>
            <a:headEnd/>
            <a:tailEnd/>
          </a:ln>
        </p:spPr>
      </p:pic>
      <p:sp>
        <p:nvSpPr>
          <p:cNvPr id="5" name="Slide Number Placeholder 9"/>
          <p:cNvSpPr txBox="1">
            <a:spLocks/>
          </p:cNvSpPr>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dirty="0"/>
          </a:p>
        </p:txBody>
      </p:sp>
      <p:sp>
        <p:nvSpPr>
          <p:cNvPr id="6" name="Textplatzhalter 2"/>
          <p:cNvSpPr txBox="1">
            <a:spLocks/>
          </p:cNvSpPr>
          <p:nvPr/>
        </p:nvSpPr>
        <p:spPr>
          <a:xfrm>
            <a:off x="450850" y="4816475"/>
            <a:ext cx="7439025" cy="246063"/>
          </a:xfrm>
          <a:prstGeom prst="rect">
            <a:avLst/>
          </a:prstGeom>
        </p:spPr>
        <p:txBody>
          <a:bodyPr lIns="0" tIns="0" rIns="0" bIns="0" anchor="ctr"/>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ro-RO" sz="675"/>
              <a:t>Securitatea și sănătatea în muncă – preocuparea noastră, a tuturor. În avantajul tău. În beneficiul companiilor.</a:t>
            </a:r>
          </a:p>
        </p:txBody>
      </p:sp>
      <p:pic>
        <p:nvPicPr>
          <p:cNvPr id="7" name="Bild 2"/>
          <p:cNvPicPr>
            <a:picLocks noChangeAspect="1"/>
          </p:cNvPicPr>
          <p:nvPr/>
        </p:nvPicPr>
        <p:blipFill>
          <a:blip r:embed="rId3"/>
          <a:srcRect/>
          <a:stretch>
            <a:fillRect/>
          </a:stretch>
        </p:blipFill>
        <p:spPr bwMode="auto">
          <a:xfrm>
            <a:off x="449263" y="4429125"/>
            <a:ext cx="863600" cy="246063"/>
          </a:xfrm>
          <a:prstGeom prst="rect">
            <a:avLst/>
          </a:prstGeom>
          <a:noFill/>
          <a:ln w="9525">
            <a:noFill/>
            <a:miter lim="800000"/>
            <a:headEnd/>
            <a:tailEnd/>
          </a:ln>
        </p:spPr>
      </p:pic>
      <p:pic>
        <p:nvPicPr>
          <p:cNvPr id="8" name="Bild 4" descr="111004_EU-OSHA_PPT_EU logo.png"/>
          <p:cNvPicPr>
            <a:picLocks noChangeAspect="1"/>
          </p:cNvPicPr>
          <p:nvPr/>
        </p:nvPicPr>
        <p:blipFill>
          <a:blip r:embed="rId4"/>
          <a:srcRect/>
          <a:stretch>
            <a:fillRect/>
          </a:stretch>
        </p:blipFill>
        <p:spPr bwMode="auto">
          <a:xfrm>
            <a:off x="4275138" y="4430713"/>
            <a:ext cx="368300" cy="244475"/>
          </a:xfrm>
          <a:prstGeom prst="rect">
            <a:avLst/>
          </a:prstGeom>
          <a:noFill/>
          <a:ln w="9525">
            <a:noFill/>
            <a:miter lim="800000"/>
            <a:headEnd/>
            <a:tailEnd/>
          </a:ln>
        </p:spPr>
      </p:pic>
      <p:pic>
        <p:nvPicPr>
          <p:cNvPr id="9" name="Bild 5" descr="111004_EU-OSHA_PPT_HW logo.png"/>
          <p:cNvPicPr>
            <a:picLocks noChangeAspect="1"/>
          </p:cNvPicPr>
          <p:nvPr/>
        </p:nvPicPr>
        <p:blipFill>
          <a:blip r:embed="rId5"/>
          <a:srcRect/>
          <a:stretch>
            <a:fillRect/>
          </a:stretch>
        </p:blipFill>
        <p:spPr bwMode="auto">
          <a:xfrm>
            <a:off x="7596188" y="4213225"/>
            <a:ext cx="508000" cy="474663"/>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p:cNvPicPr>
            <a:picLocks noChangeAspect="1"/>
          </p:cNvPicPr>
          <p:nvPr userDrawn="1"/>
        </p:nvPicPr>
        <p:blipFill>
          <a:blip r:embed="rId6" r:link="rId7"/>
          <a:srcRect/>
          <a:stretch>
            <a:fillRect/>
          </a:stretch>
        </p:blipFill>
        <p:spPr bwMode="auto">
          <a:xfrm>
            <a:off x="0" y="0"/>
            <a:ext cx="9144000" cy="5145088"/>
          </a:xfrm>
          <a:prstGeom prst="rect">
            <a:avLst/>
          </a:prstGeom>
          <a:noFill/>
          <a:ln w="9525">
            <a:noFill/>
            <a:miter lim="800000"/>
            <a:headEnd/>
            <a:tailEnd/>
          </a:ln>
        </p:spPr>
      </p:pic>
      <p:sp>
        <p:nvSpPr>
          <p:cNvPr id="2" name="Title 1"/>
          <p:cNvSpPr>
            <a:spLocks noGrp="1"/>
          </p:cNvSpPr>
          <p:nvPr>
            <p:ph type="ctrTitle"/>
          </p:nvPr>
        </p:nvSpPr>
        <p:spPr>
          <a:xfrm>
            <a:off x="450000" y="1020600"/>
            <a:ext cx="7646400" cy="1096200"/>
          </a:xfrm>
        </p:spPr>
        <p:txBody>
          <a:bodyPr lIns="0" tIns="0" rIns="0" bIns="0" anchor="t"/>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bwMode="auto">
          <a:xfrm>
            <a:off x="-9525" y="0"/>
            <a:ext cx="9142413" cy="5143500"/>
          </a:xfrm>
          <a:prstGeom prst="rect">
            <a:avLst/>
          </a:prstGeom>
          <a:noFill/>
          <a:ln w="9525">
            <a:noFill/>
            <a:miter lim="800000"/>
            <a:headEnd/>
            <a:tailEnd/>
          </a:ln>
        </p:spPr>
      </p:pic>
      <p:sp>
        <p:nvSpPr>
          <p:cNvPr id="3" name="TextBox 3"/>
          <p:cNvSpPr txBox="1"/>
          <p:nvPr/>
        </p:nvSpPr>
        <p:spPr>
          <a:xfrm>
            <a:off x="1789113" y="1171575"/>
            <a:ext cx="3960812" cy="369888"/>
          </a:xfrm>
          <a:prstGeom prst="rect">
            <a:avLst/>
          </a:prstGeom>
          <a:noFill/>
        </p:spPr>
        <p:txBody>
          <a:bodyPr>
            <a:spAutoFit/>
          </a:bodyPr>
          <a:lstStyle/>
          <a:p>
            <a:pPr fontAlgn="auto">
              <a:spcBef>
                <a:spcPts val="0"/>
              </a:spcBef>
              <a:spcAft>
                <a:spcPts val="0"/>
              </a:spcAft>
              <a:defRPr/>
            </a:pPr>
            <a:r>
              <a:rPr lang="ro-RO">
                <a:solidFill>
                  <a:schemeClr val="tx2"/>
                </a:solidFill>
                <a:latin typeface="+mn-lt"/>
                <a:ea typeface="+mj-ea"/>
                <a:cs typeface="Trebuchet MS"/>
              </a:rPr>
              <a:t>@EU_OSHA</a:t>
            </a:r>
          </a:p>
        </p:txBody>
      </p:sp>
      <p:sp>
        <p:nvSpPr>
          <p:cNvPr id="4" name="TextBox 4"/>
          <p:cNvSpPr txBox="1"/>
          <p:nvPr/>
        </p:nvSpPr>
        <p:spPr>
          <a:xfrm>
            <a:off x="1789113" y="1779588"/>
            <a:ext cx="4968875" cy="369887"/>
          </a:xfrm>
          <a:prstGeom prst="rect">
            <a:avLst/>
          </a:prstGeom>
          <a:noFill/>
        </p:spPr>
        <p:txBody>
          <a:bodyPr>
            <a:spAutoFit/>
          </a:bodyPr>
          <a:lstStyle/>
          <a:p>
            <a:pPr fontAlgn="auto">
              <a:spcBef>
                <a:spcPts val="0"/>
              </a:spcBef>
              <a:spcAft>
                <a:spcPts val="0"/>
              </a:spcAft>
              <a:defRPr/>
            </a:pPr>
            <a:r>
              <a:rPr lang="ro-RO">
                <a:solidFill>
                  <a:schemeClr val="tx2"/>
                </a:solidFill>
                <a:latin typeface="+mn-lt"/>
                <a:ea typeface="+mj-ea"/>
                <a:cs typeface="Trebuchet MS"/>
              </a:rPr>
              <a:t>@EuropeanAgencyforSafetyandHealthatWork</a:t>
            </a:r>
          </a:p>
        </p:txBody>
      </p:sp>
      <p:sp>
        <p:nvSpPr>
          <p:cNvPr id="5" name="TextBox 5"/>
          <p:cNvSpPr txBox="1"/>
          <p:nvPr/>
        </p:nvSpPr>
        <p:spPr>
          <a:xfrm>
            <a:off x="1787525" y="2387600"/>
            <a:ext cx="3960813" cy="368300"/>
          </a:xfrm>
          <a:prstGeom prst="rect">
            <a:avLst/>
          </a:prstGeom>
          <a:noFill/>
        </p:spPr>
        <p:txBody>
          <a:bodyPr>
            <a:spAutoFit/>
          </a:bodyPr>
          <a:lstStyle/>
          <a:p>
            <a:pPr fontAlgn="auto">
              <a:spcBef>
                <a:spcPts val="0"/>
              </a:spcBef>
              <a:spcAft>
                <a:spcPts val="0"/>
              </a:spcAft>
              <a:defRPr/>
            </a:pPr>
            <a:r>
              <a:rPr lang="ro-RO">
                <a:solidFill>
                  <a:schemeClr val="tx2"/>
                </a:solidFill>
                <a:latin typeface="+mn-lt"/>
                <a:ea typeface="+mj-ea"/>
                <a:cs typeface="Trebuchet MS"/>
              </a:rPr>
              <a:t>@EU_OSHA</a:t>
            </a:r>
          </a:p>
        </p:txBody>
      </p:sp>
      <p:sp>
        <p:nvSpPr>
          <p:cNvPr id="6" name="TextBox 6"/>
          <p:cNvSpPr txBox="1"/>
          <p:nvPr/>
        </p:nvSpPr>
        <p:spPr>
          <a:xfrm>
            <a:off x="1787525" y="2973388"/>
            <a:ext cx="6456363" cy="369887"/>
          </a:xfrm>
          <a:prstGeom prst="rect">
            <a:avLst/>
          </a:prstGeom>
          <a:noFill/>
        </p:spPr>
        <p:txBody>
          <a:bodyPr>
            <a:spAutoFit/>
          </a:bodyPr>
          <a:lstStyle/>
          <a:p>
            <a:pPr>
              <a:defRPr/>
            </a:pPr>
            <a:r>
              <a:rPr lang="ro-RO">
                <a:solidFill>
                  <a:schemeClr val="tx2"/>
                </a:solidFill>
              </a:rPr>
              <a:t>Agenția Europeană pentru Securitate și Sănătate în Muncă (EU-OSHA)</a:t>
            </a:r>
          </a:p>
        </p:txBody>
      </p:sp>
      <p:sp>
        <p:nvSpPr>
          <p:cNvPr id="7" name="TextBox 7"/>
          <p:cNvSpPr txBox="1"/>
          <p:nvPr/>
        </p:nvSpPr>
        <p:spPr>
          <a:xfrm>
            <a:off x="1787525" y="3602038"/>
            <a:ext cx="3960813" cy="369887"/>
          </a:xfrm>
          <a:prstGeom prst="rect">
            <a:avLst/>
          </a:prstGeom>
          <a:noFill/>
        </p:spPr>
        <p:txBody>
          <a:bodyPr>
            <a:spAutoFit/>
          </a:bodyPr>
          <a:lstStyle/>
          <a:p>
            <a:pPr fontAlgn="auto">
              <a:spcBef>
                <a:spcPts val="0"/>
              </a:spcBef>
              <a:spcAft>
                <a:spcPts val="0"/>
              </a:spcAft>
              <a:defRPr/>
            </a:pPr>
            <a:r>
              <a:rPr lang="ro-RO">
                <a:solidFill>
                  <a:schemeClr val="tx2"/>
                </a:solidFill>
                <a:latin typeface="+mn-lt"/>
                <a:ea typeface="+mj-ea"/>
                <a:cs typeface="Trebuchet MS"/>
              </a:rPr>
              <a:t>EU_OSHA</a:t>
            </a:r>
          </a:p>
        </p:txBody>
      </p:sp>
      <p:sp>
        <p:nvSpPr>
          <p:cNvPr id="8" name="TextBox 8"/>
          <p:cNvSpPr txBox="1"/>
          <p:nvPr/>
        </p:nvSpPr>
        <p:spPr>
          <a:xfrm>
            <a:off x="449263" y="85725"/>
            <a:ext cx="3960812" cy="461963"/>
          </a:xfrm>
          <a:prstGeom prst="rect">
            <a:avLst/>
          </a:prstGeom>
          <a:noFill/>
        </p:spPr>
        <p:txBody>
          <a:bodyPr>
            <a:spAutoFit/>
          </a:bodyPr>
          <a:lstStyle/>
          <a:p>
            <a:pPr fontAlgn="auto">
              <a:spcBef>
                <a:spcPts val="0"/>
              </a:spcBef>
              <a:spcAft>
                <a:spcPts val="0"/>
              </a:spcAft>
              <a:defRPr/>
            </a:pPr>
            <a:r>
              <a:rPr lang="ro-RO" sz="2400" b="1">
                <a:solidFill>
                  <a:schemeClr val="tx2"/>
                </a:solidFill>
                <a:latin typeface="+mn-lt"/>
                <a:ea typeface="+mj-ea"/>
                <a:cs typeface="+mn-cs"/>
              </a:rPr>
              <a:t>VĂ MULȚUMIM!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FONDO-PATRON-EUOSHA-2011-16-9.png"/>
          <p:cNvPicPr>
            <a:picLocks noChangeAspect="1"/>
          </p:cNvPicPr>
          <p:nvPr/>
        </p:nvPicPr>
        <p:blipFill>
          <a:blip r:embed="rId15"/>
          <a:srcRect/>
          <a:stretch>
            <a:fillRect/>
          </a:stretch>
        </p:blipFill>
        <p:spPr bwMode="auto">
          <a:xfrm>
            <a:off x="0" y="3175"/>
            <a:ext cx="9140825" cy="5137150"/>
          </a:xfrm>
          <a:prstGeom prst="rect">
            <a:avLst/>
          </a:prstGeom>
          <a:noFill/>
          <a:ln w="9525">
            <a:noFill/>
            <a:miter lim="800000"/>
            <a:headEnd/>
            <a:tailEnd/>
          </a:ln>
        </p:spPr>
      </p:pic>
      <p:sp>
        <p:nvSpPr>
          <p:cNvPr id="1027" name="Title Placeholder 1"/>
          <p:cNvSpPr>
            <a:spLocks noGrp="1"/>
          </p:cNvSpPr>
          <p:nvPr>
            <p:ph type="title"/>
          </p:nvPr>
        </p:nvSpPr>
        <p:spPr bwMode="auto">
          <a:xfrm>
            <a:off x="449263" y="134938"/>
            <a:ext cx="7561262" cy="36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8" name="Text Placeholder 2"/>
          <p:cNvSpPr>
            <a:spLocks noGrp="1"/>
          </p:cNvSpPr>
          <p:nvPr>
            <p:ph type="body" idx="1"/>
          </p:nvPr>
        </p:nvSpPr>
        <p:spPr bwMode="auto">
          <a:xfrm>
            <a:off x="449263" y="836613"/>
            <a:ext cx="7561262" cy="364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a:spLocks/>
          </p:cNvSpPr>
          <p:nvPr/>
        </p:nvSpPr>
        <p:spPr>
          <a:xfrm>
            <a:off x="8532813" y="4878388"/>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BADD5C3-3F7F-438F-95C1-FE05CAD37173}" type="slidenum">
              <a:rPr lang="en-GB" sz="750" smtClean="0"/>
              <a:pPr fontAlgn="auto">
                <a:spcBef>
                  <a:spcPts val="0"/>
                </a:spcBef>
                <a:spcAft>
                  <a:spcPts val="0"/>
                </a:spcAft>
                <a:defRPr/>
              </a:pPr>
              <a:t>‹#›</a:t>
            </a:fld>
            <a:endParaRPr lang="en-GB" sz="750"/>
          </a:p>
        </p:txBody>
      </p:sp>
      <p:sp>
        <p:nvSpPr>
          <p:cNvPr id="11" name="Rectangle 11"/>
          <p:cNvSpPr>
            <a:spLocks noChangeArrowheads="1"/>
          </p:cNvSpPr>
          <p:nvPr/>
        </p:nvSpPr>
        <p:spPr bwMode="auto">
          <a:xfrm>
            <a:off x="1392238" y="4857750"/>
            <a:ext cx="6040437" cy="79375"/>
          </a:xfrm>
          <a:prstGeom prst="rect">
            <a:avLst/>
          </a:prstGeom>
          <a:noFill/>
          <a:ln w="9525">
            <a:noFill/>
            <a:miter lim="800000"/>
            <a:headEnd/>
            <a:tailEnd/>
          </a:ln>
        </p:spPr>
        <p:txBody>
          <a:bodyPr lIns="0" tIns="0" rIns="0" bIns="0"/>
          <a:lstStyle/>
          <a:p>
            <a:pPr algn="ctr" fontAlgn="auto">
              <a:lnSpc>
                <a:spcPct val="90000"/>
              </a:lnSpc>
              <a:spcBef>
                <a:spcPct val="30000"/>
              </a:spcBef>
              <a:spcAft>
                <a:spcPts val="0"/>
              </a:spcAft>
              <a:buClr>
                <a:srgbClr val="00529F"/>
              </a:buClr>
              <a:defRPr/>
            </a:pPr>
            <a:r>
              <a:rPr lang="ro-RO"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031" name="Picture 11"/>
          <p:cNvPicPr>
            <a:picLocks noChangeAspect="1"/>
          </p:cNvPicPr>
          <p:nvPr userDrawn="1"/>
        </p:nvPicPr>
        <p:blipFill>
          <a:blip r:embed="rId16"/>
          <a:srcRect/>
          <a:stretch>
            <a:fillRect/>
          </a:stretch>
        </p:blipFill>
        <p:spPr bwMode="auto">
          <a:xfrm>
            <a:off x="449263" y="4692650"/>
            <a:ext cx="1320800" cy="338138"/>
          </a:xfrm>
          <a:prstGeom prst="rect">
            <a:avLst/>
          </a:prstGeom>
          <a:noFill/>
          <a:ln w="9525">
            <a:noFill/>
            <a:miter lim="800000"/>
            <a:headEnd/>
            <a:tailEnd/>
          </a:ln>
        </p:spPr>
      </p:pic>
      <p:pic>
        <p:nvPicPr>
          <p:cNvPr id="1032" name="Picture 13" descr="A logo of a healthy workplace&#10;&#10;Description automatically generated"/>
          <p:cNvPicPr>
            <a:picLocks noChangeAspect="1"/>
          </p:cNvPicPr>
          <p:nvPr userDrawn="1"/>
        </p:nvPicPr>
        <p:blipFill>
          <a:blip r:embed="rId17"/>
          <a:srcRect/>
          <a:stretch>
            <a:fillRect/>
          </a:stretch>
        </p:blipFill>
        <p:spPr bwMode="auto">
          <a:xfrm>
            <a:off x="7907338" y="4591050"/>
            <a:ext cx="468312" cy="439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0" r:id="rId2"/>
    <p:sldLayoutId id="2147483792" r:id="rId3"/>
    <p:sldLayoutId id="2147483793" r:id="rId4"/>
    <p:sldLayoutId id="2147483789" r:id="rId5"/>
    <p:sldLayoutId id="2147483788" r:id="rId6"/>
    <p:sldLayoutId id="2147483787" r:id="rId7"/>
    <p:sldLayoutId id="2147483786" r:id="rId8"/>
    <p:sldLayoutId id="2147483785" r:id="rId9"/>
    <p:sldLayoutId id="2147483784" r:id="rId10"/>
    <p:sldLayoutId id="2147483783" r:id="rId11"/>
    <p:sldLayoutId id="2147483782" r:id="rId12"/>
    <p:sldLayoutId id="2147483794" r:id="rId13"/>
  </p:sldLayoutIdLst>
  <p:txStyles>
    <p:titleStyle>
      <a:lvl1pPr algn="l" defTabSz="342900" rtl="0" eaLnBrk="0" fontAlgn="base" hangingPunct="0">
        <a:spcBef>
          <a:spcPct val="0"/>
        </a:spcBef>
        <a:spcAft>
          <a:spcPct val="0"/>
        </a:spcAft>
        <a:defRPr b="1" kern="1200">
          <a:solidFill>
            <a:schemeClr val="tx2"/>
          </a:solidFill>
          <a:latin typeface="+mj-lt"/>
          <a:ea typeface="+mj-ea"/>
          <a:cs typeface="Trebuchet MS"/>
        </a:defRPr>
      </a:lvl1pPr>
      <a:lvl2pPr algn="l" defTabSz="342900" rtl="0" eaLnBrk="0" fontAlgn="base" hangingPunct="0">
        <a:spcBef>
          <a:spcPct val="0"/>
        </a:spcBef>
        <a:spcAft>
          <a:spcPct val="0"/>
        </a:spcAft>
        <a:defRPr b="1">
          <a:solidFill>
            <a:schemeClr val="tx2"/>
          </a:solidFill>
          <a:latin typeface="Arial" charset="0"/>
        </a:defRPr>
      </a:lvl2pPr>
      <a:lvl3pPr algn="l" defTabSz="342900" rtl="0" eaLnBrk="0" fontAlgn="base" hangingPunct="0">
        <a:spcBef>
          <a:spcPct val="0"/>
        </a:spcBef>
        <a:spcAft>
          <a:spcPct val="0"/>
        </a:spcAft>
        <a:defRPr b="1">
          <a:solidFill>
            <a:schemeClr val="tx2"/>
          </a:solidFill>
          <a:latin typeface="Arial" charset="0"/>
        </a:defRPr>
      </a:lvl3pPr>
      <a:lvl4pPr algn="l" defTabSz="342900" rtl="0" eaLnBrk="0" fontAlgn="base" hangingPunct="0">
        <a:spcBef>
          <a:spcPct val="0"/>
        </a:spcBef>
        <a:spcAft>
          <a:spcPct val="0"/>
        </a:spcAft>
        <a:defRPr b="1">
          <a:solidFill>
            <a:schemeClr val="tx2"/>
          </a:solidFill>
          <a:latin typeface="Arial" charset="0"/>
        </a:defRPr>
      </a:lvl4pPr>
      <a:lvl5pPr algn="l" defTabSz="342900" rtl="0" eaLnBrk="0" fontAlgn="base" hangingPunct="0">
        <a:spcBef>
          <a:spcPct val="0"/>
        </a:spcBef>
        <a:spcAft>
          <a:spcPct val="0"/>
        </a:spcAft>
        <a:defRPr b="1">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13" indent="-188913" algn="l" defTabSz="342900" rtl="0" eaLnBrk="0" fontAlgn="base" hangingPunct="0">
        <a:spcBef>
          <a:spcPts val="450"/>
        </a:spcBef>
        <a:spcAft>
          <a:spcPct val="0"/>
        </a:spcAft>
        <a:buClr>
          <a:schemeClr val="tx2"/>
        </a:buClr>
        <a:buFont typeface="Wingdings" pitchFamily="2" charset="2"/>
        <a:buChar char="§"/>
        <a:defRPr sz="1300" b="1" kern="1200">
          <a:solidFill>
            <a:schemeClr val="tx2"/>
          </a:solidFill>
          <a:latin typeface="+mn-lt"/>
          <a:ea typeface="+mn-ea"/>
          <a:cs typeface="+mn-cs"/>
        </a:defRPr>
      </a:lvl1pPr>
      <a:lvl2pPr marL="323850" indent="-134938" algn="l" defTabSz="342900" rtl="0" eaLnBrk="0" fontAlgn="base" hangingPunct="0">
        <a:spcBef>
          <a:spcPct val="0"/>
        </a:spcBef>
        <a:spcAft>
          <a:spcPct val="0"/>
        </a:spcAft>
        <a:buFont typeface="Arial" charset="0"/>
        <a:buChar char="•"/>
        <a:defRPr sz="1300" kern="1200">
          <a:solidFill>
            <a:schemeClr val="tx1"/>
          </a:solidFill>
          <a:latin typeface="+mn-lt"/>
          <a:ea typeface="+mn-ea"/>
          <a:cs typeface="+mn-cs"/>
        </a:defRPr>
      </a:lvl2pPr>
      <a:lvl3pPr marL="458788"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3pPr>
      <a:lvl4pPr marL="593725"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728663" indent="-134938" algn="l" defTabSz="342900"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osha.europa.eu/en/publications-priority-area/digital-labour-platforms" TargetMode="External"/><Relationship Id="rId4" Type="http://schemas.openxmlformats.org/officeDocument/2006/relationships/hyperlink" Target="https://healthy-workplaces.osha.europa.eu/en/about-topic/priority-area/digital-platform-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554413"/>
            <a:ext cx="8543925" cy="674687"/>
          </a:xfrm>
        </p:spPr>
        <p:txBody>
          <a:bodyPr/>
          <a:lstStyle/>
          <a:p>
            <a:pPr eaLnBrk="1" hangingPunct="1">
              <a:spcBef>
                <a:spcPts val="450"/>
              </a:spcBef>
              <a:buClr>
                <a:schemeClr val="tx2"/>
              </a:buClr>
              <a:buFont typeface="Wingdings" pitchFamily="2" charset="2"/>
              <a:buNone/>
            </a:pPr>
            <a:r>
              <a:rPr lang="ro-RO" sz="1800">
                <a:solidFill>
                  <a:srgbClr val="89C140"/>
                </a:solidFill>
              </a:rPr>
              <a:t>O MUNCĂ SIGURĂ ȘI SĂNĂTOASĂ ÎN ERA DIGITALĂ</a:t>
            </a:r>
            <a:br>
              <a:rPr lang="ro-RO" sz="1800">
                <a:solidFill>
                  <a:srgbClr val="89C140"/>
                </a:solidFill>
              </a:rPr>
            </a:br>
            <a:r>
              <a:rPr lang="ro-RO" sz="1800">
                <a:solidFill>
                  <a:srgbClr val="89C140"/>
                </a:solidFill>
              </a:rPr>
              <a:t>Campania pentru locuri de muncă sigure și sănătoase 2023-2025</a:t>
            </a:r>
            <a:br>
              <a:rPr lang="ro-RO" sz="1800">
                <a:solidFill>
                  <a:srgbClr val="89C140"/>
                </a:solidFill>
              </a:rPr>
            </a:br>
            <a:endParaRPr lang="ro-RO" sz="1800">
              <a:solidFill>
                <a:srgbClr val="89C140"/>
              </a:solidFill>
            </a:endParaRPr>
          </a:p>
        </p:txBody>
      </p:sp>
      <p:sp>
        <p:nvSpPr>
          <p:cNvPr id="3" name="Subtitle 2"/>
          <p:cNvSpPr>
            <a:spLocks noGrp="1"/>
          </p:cNvSpPr>
          <p:nvPr>
            <p:ph type="subTitle" idx="10"/>
          </p:nvPr>
        </p:nvSpPr>
        <p:spPr>
          <a:xfrm>
            <a:off x="457200" y="2728913"/>
            <a:ext cx="8131175" cy="506412"/>
          </a:xfrm>
        </p:spPr>
        <p:txBody>
          <a:bodyPr rtlCol="0">
            <a:noAutofit/>
          </a:bodyPr>
          <a:lstStyle/>
          <a:p>
            <a:pPr eaLnBrk="1" fontAlgn="auto" hangingPunct="1">
              <a:spcBef>
                <a:spcPct val="0"/>
              </a:spcBef>
              <a:spcAft>
                <a:spcPts val="0"/>
              </a:spcAft>
              <a:defRPr/>
            </a:pPr>
            <a:r>
              <a:rPr lang="ro-RO" sz="2400" dirty="0">
                <a:latin typeface="+mj-lt"/>
                <a:ea typeface="+mj-ea"/>
              </a:rPr>
              <a:t>Munca prin intermediul platformelor digitale: implicații pentru securitatea și sănătatea în muncă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49263" y="134938"/>
            <a:ext cx="7921625" cy="366712"/>
          </a:xfrm>
        </p:spPr>
        <p:txBody>
          <a:bodyPr lIns="0"/>
          <a:lstStyle/>
          <a:p>
            <a:pPr eaLnBrk="1" hangingPunct="1"/>
            <a:r>
              <a:rPr lang="ro-RO" sz="2000"/>
              <a:t>Factori care agravează riscurile și provocările în materie de SSM</a:t>
            </a:r>
          </a:p>
        </p:txBody>
      </p:sp>
      <p:sp>
        <p:nvSpPr>
          <p:cNvPr id="35842" name="Content Placeholder 2"/>
          <p:cNvSpPr>
            <a:spLocks noGrp="1"/>
          </p:cNvSpPr>
          <p:nvPr>
            <p:ph sz="half" idx="1"/>
          </p:nvPr>
        </p:nvSpPr>
        <p:spPr>
          <a:xfrm>
            <a:off x="457200" y="915988"/>
            <a:ext cx="8099425" cy="2903537"/>
          </a:xfrm>
        </p:spPr>
        <p:txBody>
          <a:bodyPr lIns="0" tIns="0" rIns="0" bIns="0"/>
          <a:lstStyle/>
          <a:p>
            <a:pPr marL="0" indent="0" eaLnBrk="1" hangingPunct="1">
              <a:buFont typeface="Wingdings" pitchFamily="2" charset="2"/>
              <a:buNone/>
            </a:pPr>
            <a:r>
              <a:rPr lang="ro-RO" sz="1600">
                <a:solidFill>
                  <a:schemeClr val="accent2"/>
                </a:solidFill>
              </a:rPr>
              <a:t>Neclaritatea statutului și contractului de muncă</a:t>
            </a:r>
          </a:p>
          <a:p>
            <a:pPr lvl="1" eaLnBrk="1" hangingPunct="1"/>
            <a:r>
              <a:rPr lang="ro-RO" sz="1600">
                <a:solidFill>
                  <a:schemeClr val="tx2"/>
                </a:solidFill>
              </a:rPr>
              <a:t>Lucrătorii devin responsabili pentru propria lor securitate și sănătate</a:t>
            </a:r>
          </a:p>
          <a:p>
            <a:pPr marL="0" indent="0" eaLnBrk="1" hangingPunct="1">
              <a:buFont typeface="Wingdings" pitchFamily="2" charset="2"/>
              <a:buNone/>
            </a:pPr>
            <a:endParaRPr lang="en-US" sz="2000"/>
          </a:p>
          <a:p>
            <a:pPr marL="0" lvl="2" indent="0" eaLnBrk="1" hangingPunct="1">
              <a:spcBef>
                <a:spcPts val="450"/>
              </a:spcBef>
              <a:buClr>
                <a:schemeClr val="tx2"/>
              </a:buClr>
              <a:buFont typeface="Arial" charset="0"/>
              <a:buNone/>
            </a:pPr>
            <a:r>
              <a:rPr lang="ro-RO" sz="1600" b="1">
                <a:solidFill>
                  <a:schemeClr val="accent2"/>
                </a:solidFill>
              </a:rPr>
              <a:t>Gestionare algoritmică </a:t>
            </a:r>
          </a:p>
          <a:p>
            <a:pPr lvl="1" eaLnBrk="1" hangingPunct="1">
              <a:spcAft>
                <a:spcPts val="600"/>
              </a:spcAft>
            </a:pPr>
            <a:r>
              <a:rPr lang="ro-RO" sz="1600">
                <a:solidFill>
                  <a:schemeClr val="tx2"/>
                </a:solidFill>
              </a:rPr>
              <a:t>Concentrarea puterii în platformă</a:t>
            </a:r>
          </a:p>
          <a:p>
            <a:pPr lvl="1" eaLnBrk="1" hangingPunct="1">
              <a:spcAft>
                <a:spcPts val="600"/>
              </a:spcAft>
            </a:pPr>
            <a:r>
              <a:rPr lang="ro-RO" sz="1600">
                <a:solidFill>
                  <a:schemeClr val="tx2"/>
                </a:solidFill>
              </a:rPr>
              <a:t>Recompense sau penalizări în funcție de performanța lucrătorilor</a:t>
            </a:r>
          </a:p>
          <a:p>
            <a:pPr lvl="1" eaLnBrk="1" hangingPunct="1">
              <a:spcAft>
                <a:spcPts val="600"/>
              </a:spcAft>
            </a:pPr>
            <a:r>
              <a:rPr lang="ro-RO" sz="1600">
                <a:solidFill>
                  <a:schemeClr val="tx2"/>
                </a:solidFill>
              </a:rPr>
              <a:t>Lipsa de transparență a algoritmului </a:t>
            </a:r>
          </a:p>
          <a:p>
            <a:pPr lvl="1" eaLnBrk="1" hangingPunct="1">
              <a:spcAft>
                <a:spcPts val="600"/>
              </a:spcAft>
            </a:pPr>
            <a:r>
              <a:rPr lang="ro-RO" sz="1600">
                <a:solidFill>
                  <a:schemeClr val="tx2"/>
                </a:solidFill>
              </a:rPr>
              <a:t>Reducerea autonomiei lucrătorilor, a controlului asupra muncii și a flexibilității</a:t>
            </a:r>
          </a:p>
          <a:p>
            <a:pPr lvl="1" eaLnBrk="1" hangingPunct="1">
              <a:spcAft>
                <a:spcPts val="600"/>
              </a:spcAft>
            </a:pPr>
            <a:r>
              <a:rPr lang="ro-RO" sz="1600">
                <a:solidFill>
                  <a:schemeClr val="tx2"/>
                </a:solidFill>
              </a:rPr>
              <a:t>Epuizare, anxietate, stres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49263" y="134938"/>
            <a:ext cx="7877175" cy="366712"/>
          </a:xfrm>
        </p:spPr>
        <p:txBody>
          <a:bodyPr lIns="0"/>
          <a:lstStyle/>
          <a:p>
            <a:pPr eaLnBrk="1" hangingPunct="1"/>
            <a:r>
              <a:rPr lang="ro-RO" sz="2000"/>
              <a:t>Factori care agravează riscurile și provocările în materie de SSM</a:t>
            </a:r>
          </a:p>
        </p:txBody>
      </p:sp>
      <p:sp>
        <p:nvSpPr>
          <p:cNvPr id="3" name="Content Placeholder 2"/>
          <p:cNvSpPr>
            <a:spLocks noGrp="1"/>
          </p:cNvSpPr>
          <p:nvPr>
            <p:ph sz="half" idx="1"/>
          </p:nvPr>
        </p:nvSpPr>
        <p:spPr>
          <a:xfrm>
            <a:off x="457200" y="915988"/>
            <a:ext cx="8072438" cy="2820987"/>
          </a:xfrm>
        </p:spPr>
        <p:txBody>
          <a:bodyPr lIns="0" tIns="0" rIns="0" bIns="0">
            <a:noAutofit/>
          </a:bodyPr>
          <a:lstStyle/>
          <a:p>
            <a:pPr marL="0" indent="0" eaLnBrk="1" hangingPunct="1">
              <a:buFont typeface="Wingdings" pitchFamily="2" charset="2"/>
              <a:buNone/>
            </a:pPr>
            <a:r>
              <a:rPr lang="ro-RO" sz="1600" dirty="0">
                <a:solidFill>
                  <a:schemeClr val="accent2"/>
                </a:solidFill>
              </a:rPr>
              <a:t>Izolarea și lipsa de sprijin social</a:t>
            </a:r>
          </a:p>
          <a:p>
            <a:pPr lvl="1" eaLnBrk="1" hangingPunct="1">
              <a:spcAft>
                <a:spcPts val="600"/>
              </a:spcAft>
            </a:pPr>
            <a:r>
              <a:rPr lang="ro-RO" sz="1600" dirty="0">
                <a:solidFill>
                  <a:schemeClr val="tx2"/>
                </a:solidFill>
              </a:rPr>
              <a:t>Cauzează probleme de somn, epuizare, stres, depresie etc.</a:t>
            </a:r>
          </a:p>
          <a:p>
            <a:pPr lvl="1" eaLnBrk="1" hangingPunct="1">
              <a:spcAft>
                <a:spcPts val="600"/>
              </a:spcAft>
            </a:pPr>
            <a:r>
              <a:rPr lang="ro-RO" sz="1600" dirty="0">
                <a:solidFill>
                  <a:schemeClr val="tx2"/>
                </a:solidFill>
              </a:rPr>
              <a:t>Limitează organizarea lucrătorilor și negocierea colectivă</a:t>
            </a:r>
          </a:p>
          <a:p>
            <a:pPr lvl="1" eaLnBrk="1" hangingPunct="1">
              <a:spcAft>
                <a:spcPts val="600"/>
              </a:spcAft>
            </a:pPr>
            <a:r>
              <a:rPr lang="ro-RO" sz="1600" dirty="0">
                <a:solidFill>
                  <a:schemeClr val="tx2"/>
                </a:solidFill>
              </a:rPr>
              <a:t>Complică punerea în aplicare a măsurilor preventive și accesul la serviciile de SSM</a:t>
            </a:r>
          </a:p>
          <a:p>
            <a:pPr marL="323850" lvl="2" indent="0" eaLnBrk="1" hangingPunct="1">
              <a:buFont typeface="Arial" charset="0"/>
              <a:buNone/>
            </a:pPr>
            <a:endParaRPr lang="en-US" sz="2000" dirty="0">
              <a:cs typeface="Arial" charset="0"/>
            </a:endParaRPr>
          </a:p>
          <a:p>
            <a:pPr lvl="1" eaLnBrk="1" hangingPunct="1">
              <a:spcBef>
                <a:spcPts val="450"/>
              </a:spcBef>
              <a:buClr>
                <a:schemeClr val="tx2"/>
              </a:buClr>
              <a:buFont typeface="Arial" charset="0"/>
              <a:buNone/>
            </a:pPr>
            <a:r>
              <a:rPr lang="ro-RO" sz="1600" b="1" dirty="0">
                <a:solidFill>
                  <a:schemeClr val="accent2"/>
                </a:solidFill>
              </a:rPr>
              <a:t>Efemeritatea muncii și carierele nedefinite</a:t>
            </a:r>
          </a:p>
          <a:p>
            <a:pPr lvl="1" eaLnBrk="1" hangingPunct="1">
              <a:spcAft>
                <a:spcPts val="600"/>
              </a:spcAft>
              <a:buClr>
                <a:schemeClr val="tx2"/>
              </a:buClr>
            </a:pPr>
            <a:r>
              <a:rPr lang="ro-RO" sz="1600" dirty="0">
                <a:solidFill>
                  <a:schemeClr val="tx2"/>
                </a:solidFill>
              </a:rPr>
              <a:t>Insecuritatea locului de muncă și a veniturilor</a:t>
            </a:r>
          </a:p>
          <a:p>
            <a:pPr lvl="1" eaLnBrk="1" hangingPunct="1">
              <a:spcAft>
                <a:spcPts val="600"/>
              </a:spcAft>
              <a:buClr>
                <a:schemeClr val="tx2"/>
              </a:buClr>
            </a:pPr>
            <a:r>
              <a:rPr lang="ro-RO" sz="1600" dirty="0">
                <a:solidFill>
                  <a:schemeClr val="tx2"/>
                </a:solidFill>
              </a:rPr>
              <a:t>Coduc la probleme de sănătate fizică și mintală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lIns="0"/>
          <a:lstStyle/>
          <a:p>
            <a:pPr eaLnBrk="1" hangingPunct="1"/>
            <a:r>
              <a:rPr lang="ro-RO" sz="2400">
                <a:solidFill>
                  <a:srgbClr val="003399"/>
                </a:solidFill>
                <a:ea typeface="Times New Roman" pitchFamily="18" charset="0"/>
                <a:cs typeface="ArialMT"/>
              </a:rPr>
              <a:t>Provocări pentru grupuri specifice de lucrători</a:t>
            </a:r>
          </a:p>
        </p:txBody>
      </p:sp>
      <p:sp>
        <p:nvSpPr>
          <p:cNvPr id="39938" name="Content Placeholder 2"/>
          <p:cNvSpPr>
            <a:spLocks noGrp="1"/>
          </p:cNvSpPr>
          <p:nvPr>
            <p:ph sz="half" idx="1"/>
          </p:nvPr>
        </p:nvSpPr>
        <p:spPr>
          <a:xfrm>
            <a:off x="457200" y="915988"/>
            <a:ext cx="7786688" cy="2524125"/>
          </a:xfrm>
        </p:spPr>
        <p:txBody>
          <a:bodyPr lIns="0" tIns="0" rIns="0" bIns="0"/>
          <a:lstStyle/>
          <a:p>
            <a:pPr eaLnBrk="1" hangingPunct="1">
              <a:spcBef>
                <a:spcPts val="600"/>
              </a:spcBef>
              <a:spcAft>
                <a:spcPts val="600"/>
              </a:spcAft>
            </a:pPr>
            <a:r>
              <a:rPr lang="ro-RO" sz="1600" b="0"/>
              <a:t>Dificultăți în dovedirea experienței, deoarece portofoliile nu pot fi transferate cu ușurință între platforme sau incluse într-un CV</a:t>
            </a:r>
          </a:p>
          <a:p>
            <a:pPr eaLnBrk="1" hangingPunct="1">
              <a:spcBef>
                <a:spcPts val="600"/>
              </a:spcBef>
              <a:spcAft>
                <a:spcPts val="600"/>
              </a:spcAft>
            </a:pPr>
            <a:r>
              <a:rPr lang="ro-RO" sz="1600" b="0"/>
              <a:t>Lucrătorii supracalificați preiau sarcini care nu corespund nivelului lor de studii</a:t>
            </a:r>
          </a:p>
          <a:p>
            <a:pPr eaLnBrk="1" hangingPunct="1">
              <a:spcBef>
                <a:spcPts val="600"/>
              </a:spcBef>
              <a:spcAft>
                <a:spcPts val="600"/>
              </a:spcAft>
            </a:pPr>
            <a:r>
              <a:rPr lang="ro-RO" sz="1600" b="0"/>
              <a:t>Munca pe platforme digitale poate deveni o capcană pentru cei care au puține opțiuni alternative de muncă</a:t>
            </a:r>
          </a:p>
        </p:txBody>
      </p:sp>
      <p:pic>
        <p:nvPicPr>
          <p:cNvPr id="39939" name="Picture 5" descr="A person pushing a gear&#10;&#10;Description automatically generated"/>
          <p:cNvPicPr>
            <a:picLocks noChangeAspect="1"/>
          </p:cNvPicPr>
          <p:nvPr/>
        </p:nvPicPr>
        <p:blipFill>
          <a:blip r:embed="rId3"/>
          <a:srcRect/>
          <a:stretch>
            <a:fillRect/>
          </a:stretch>
        </p:blipFill>
        <p:spPr bwMode="auto">
          <a:xfrm>
            <a:off x="5064125" y="2571750"/>
            <a:ext cx="2020888" cy="20208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lIns="0"/>
          <a:lstStyle/>
          <a:p>
            <a:pPr eaLnBrk="1" hangingPunct="1"/>
            <a:r>
              <a:rPr lang="ro-RO" sz="2400">
                <a:solidFill>
                  <a:srgbClr val="003399"/>
                </a:solidFill>
                <a:ea typeface="Times New Roman" pitchFamily="18" charset="0"/>
                <a:cs typeface="ArialMT"/>
              </a:rPr>
              <a:t>Provocări pentru grupuri specifice de lucrători</a:t>
            </a:r>
          </a:p>
        </p:txBody>
      </p:sp>
      <p:sp>
        <p:nvSpPr>
          <p:cNvPr id="3" name="Content Placeholder 2"/>
          <p:cNvSpPr>
            <a:spLocks noGrp="1"/>
          </p:cNvSpPr>
          <p:nvPr>
            <p:ph sz="half" idx="1"/>
          </p:nvPr>
        </p:nvSpPr>
        <p:spPr>
          <a:xfrm>
            <a:off x="449263" y="915988"/>
            <a:ext cx="7704137" cy="2111375"/>
          </a:xfrm>
        </p:spPr>
        <p:txBody>
          <a:bodyPr lIns="0" tIns="0" rIns="0" bIns="0" rtlCol="0">
            <a:noAutofit/>
          </a:bodyPr>
          <a:lstStyle/>
          <a:p>
            <a:pPr marL="0" lvl="1" indent="0" eaLnBrk="1" fontAlgn="auto" hangingPunct="1">
              <a:spcBef>
                <a:spcPts val="0"/>
              </a:spcBef>
              <a:spcAft>
                <a:spcPts val="0"/>
              </a:spcAft>
              <a:buFont typeface="Arial" pitchFamily="34" charset="0"/>
              <a:buNone/>
              <a:defRPr/>
            </a:pPr>
            <a:r>
              <a:rPr lang="ro-RO" sz="1600" b="1">
                <a:solidFill>
                  <a:schemeClr val="accent2"/>
                </a:solidFill>
              </a:rPr>
              <a:t>Lucrul pe platforme poate constitui o pârghie pentru a scăpa de discriminare, hărțuire și tratament inechitabil</a:t>
            </a:r>
          </a:p>
          <a:p>
            <a:pPr marL="285750" lvl="1" indent="-171450" eaLnBrk="1" fontAlgn="auto" hangingPunct="1">
              <a:spcBef>
                <a:spcPts val="0"/>
              </a:spcBef>
              <a:spcAft>
                <a:spcPts val="0"/>
              </a:spcAft>
              <a:buFont typeface="Arial" pitchFamily="34" charset="0"/>
              <a:buChar char="•"/>
              <a:defRPr/>
            </a:pPr>
            <a:r>
              <a:rPr lang="ro-RO" sz="1600">
                <a:solidFill>
                  <a:schemeClr val="tx2"/>
                </a:solidFill>
              </a:rPr>
              <a:t>Profil anonim, fără informații sensibile</a:t>
            </a:r>
          </a:p>
          <a:p>
            <a:pPr marL="342900" lvl="1" indent="-342900" eaLnBrk="1" fontAlgn="auto" hangingPunct="1">
              <a:spcBef>
                <a:spcPts val="0"/>
              </a:spcBef>
              <a:spcAft>
                <a:spcPts val="0"/>
              </a:spcAft>
              <a:buFontTx/>
              <a:buChar char="-"/>
              <a:defRPr/>
            </a:pPr>
            <a:endParaRPr lang="en-GB" sz="2000" b="1" dirty="0">
              <a:solidFill>
                <a:schemeClr val="accent2"/>
              </a:solidFill>
              <a:cs typeface="Arial" panose="020B0604020202020204" pitchFamily="34" charset="0"/>
            </a:endParaRPr>
          </a:p>
          <a:p>
            <a:pPr marL="0" lvl="1" indent="0" eaLnBrk="1" fontAlgn="auto" hangingPunct="1">
              <a:spcBef>
                <a:spcPts val="0"/>
              </a:spcBef>
              <a:spcAft>
                <a:spcPts val="0"/>
              </a:spcAft>
              <a:buFont typeface="Arial" pitchFamily="34" charset="0"/>
              <a:buNone/>
              <a:defRPr/>
            </a:pPr>
            <a:r>
              <a:rPr lang="ro-RO" sz="1600" b="1">
                <a:solidFill>
                  <a:schemeClr val="accent2"/>
                </a:solidFill>
              </a:rPr>
              <a:t>Dar aceste probleme încă există...</a:t>
            </a:r>
          </a:p>
          <a:p>
            <a:pPr marL="285750" lvl="1" indent="-171450" eaLnBrk="1" fontAlgn="auto" hangingPunct="1">
              <a:spcBef>
                <a:spcPts val="0"/>
              </a:spcBef>
              <a:spcAft>
                <a:spcPts val="600"/>
              </a:spcAft>
              <a:buFont typeface="Arial" pitchFamily="34" charset="0"/>
              <a:buChar char="•"/>
              <a:defRPr/>
            </a:pPr>
            <a:r>
              <a:rPr lang="ro-RO" sz="1600">
                <a:solidFill>
                  <a:schemeClr val="tx2"/>
                </a:solidFill>
              </a:rPr>
              <a:t>Inegalitățile și prejudecățile existente pot fi consolidate</a:t>
            </a:r>
          </a:p>
          <a:p>
            <a:pPr marL="285750" lvl="1" indent="-171450" eaLnBrk="1" fontAlgn="auto" hangingPunct="1">
              <a:spcBef>
                <a:spcPts val="0"/>
              </a:spcBef>
              <a:spcAft>
                <a:spcPts val="600"/>
              </a:spcAft>
              <a:buFont typeface="Arial" pitchFamily="34" charset="0"/>
              <a:buChar char="•"/>
              <a:defRPr/>
            </a:pPr>
            <a:r>
              <a:rPr lang="ro-RO" sz="1600">
                <a:solidFill>
                  <a:schemeClr val="tx2"/>
                </a:solidFill>
              </a:rPr>
              <a:t>Gestionarea algoritmică bazată pe date părtinitoare</a:t>
            </a:r>
          </a:p>
          <a:p>
            <a:pPr marL="285750" lvl="1" indent="-171450" eaLnBrk="1" fontAlgn="auto" hangingPunct="1">
              <a:spcBef>
                <a:spcPts val="0"/>
              </a:spcBef>
              <a:spcAft>
                <a:spcPts val="600"/>
              </a:spcAft>
              <a:buFont typeface="Arial" pitchFamily="34" charset="0"/>
              <a:buChar char="•"/>
              <a:defRPr/>
            </a:pPr>
            <a:r>
              <a:rPr lang="ro-RO" sz="1600">
                <a:solidFill>
                  <a:schemeClr val="tx2"/>
                </a:solidFill>
              </a:rPr>
              <a:t>Lucrătorii nu raportează problemele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00050" y="1588"/>
            <a:ext cx="8524875" cy="492125"/>
          </a:xfrm>
          <a:prstGeom prst="rect">
            <a:avLst/>
          </a:prstGeom>
          <a:noFill/>
          <a:ln>
            <a:noFill/>
          </a:ln>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ro-RO" sz="2000" dirty="0">
                <a:latin typeface="+mn-lt"/>
              </a:rPr>
              <a:t>Cartografierea răspunsurilor la riscurile în materie de SSM: exemple de inițiative</a:t>
            </a:r>
          </a:p>
        </p:txBody>
      </p:sp>
      <p:sp>
        <p:nvSpPr>
          <p:cNvPr id="9" name="Rectangle 8"/>
          <p:cNvSpPr/>
          <p:nvPr/>
        </p:nvSpPr>
        <p:spPr>
          <a:xfrm>
            <a:off x="468313" y="915988"/>
            <a:ext cx="7704137" cy="3043237"/>
          </a:xfrm>
          <a:prstGeom prst="rect">
            <a:avLst/>
          </a:prstGeom>
          <a:noFill/>
          <a:ln w="38100">
            <a:solidFill>
              <a:srgbClr val="FFC000"/>
            </a:solidFill>
            <a:miter lim="800000"/>
            <a:headEnd/>
            <a:tailEnd/>
          </a:ln>
        </p:spPr>
        <p:txBody>
          <a:bodyPr/>
          <a:lstStyle/>
          <a:p>
            <a:pPr fontAlgn="auto">
              <a:spcBef>
                <a:spcPts val="0"/>
              </a:spcBef>
              <a:spcAft>
                <a:spcPts val="0"/>
              </a:spcAft>
              <a:defRPr/>
            </a:pPr>
            <a:r>
              <a:rPr lang="ro-RO" sz="2000" b="1" dirty="0">
                <a:solidFill>
                  <a:schemeClr val="tx2"/>
                </a:solidFill>
                <a:latin typeface="+mn-lt"/>
                <a:cs typeface="+mn-cs"/>
              </a:rPr>
              <a:t>RESPONSABILII DE ELABORAREA POLITICILOR</a:t>
            </a:r>
          </a:p>
          <a:p>
            <a:pPr fontAlgn="auto">
              <a:spcBef>
                <a:spcPts val="0"/>
              </a:spcBef>
              <a:spcAft>
                <a:spcPts val="0"/>
              </a:spcAft>
              <a:defRPr/>
            </a:pPr>
            <a:endParaRPr lang="es-ES" sz="2000" b="1" dirty="0">
              <a:solidFill>
                <a:schemeClr val="tx2"/>
              </a:solidFill>
              <a:latin typeface="+mn-lt"/>
              <a:cs typeface="+mn-cs"/>
            </a:endParaRP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Asigurarea obligatorie împotriva accidentelor de muncă pentru lucrătorii pe platforme care desfășoară activități la fața locului</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Cerințe de transparență pentru platformele care utilizează gestionarea algoritmică</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Limitarea programului de lucru, protecții privind siguranța rutieră, dreptul lucrătorilor de a fi informați cu privire la schimbările tehnologice</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Solicitări de consultări publice</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Inspecții de muncă și campanii de sensibilizare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7838" y="915988"/>
            <a:ext cx="7704137" cy="2763837"/>
          </a:xfrm>
          <a:prstGeom prst="rect">
            <a:avLst/>
          </a:prstGeom>
          <a:noFill/>
          <a:ln w="38100">
            <a:solidFill>
              <a:srgbClr val="00B050"/>
            </a:solidFill>
            <a:miter lim="800000"/>
            <a:headEnd/>
            <a:tailEnd/>
          </a:ln>
        </p:spPr>
        <p:txBody>
          <a:bodyPr/>
          <a:lstStyle/>
          <a:p>
            <a:pPr fontAlgn="auto">
              <a:spcBef>
                <a:spcPts val="0"/>
              </a:spcBef>
              <a:spcAft>
                <a:spcPts val="0"/>
              </a:spcAft>
              <a:defRPr/>
            </a:pPr>
            <a:r>
              <a:rPr lang="ro-RO" sz="2000" b="1" dirty="0">
                <a:solidFill>
                  <a:schemeClr val="tx2"/>
                </a:solidFill>
                <a:latin typeface="+mn-lt"/>
                <a:cs typeface="+mn-cs"/>
              </a:rPr>
              <a:t>PLATFORMELE</a:t>
            </a:r>
          </a:p>
          <a:p>
            <a:pPr fontAlgn="auto">
              <a:spcBef>
                <a:spcPts val="0"/>
              </a:spcBef>
              <a:spcAft>
                <a:spcPts val="0"/>
              </a:spcAft>
              <a:defRPr/>
            </a:pPr>
            <a:endParaRPr lang="es-ES" sz="2000" b="1" dirty="0">
              <a:solidFill>
                <a:schemeClr val="tx2"/>
              </a:solidFill>
              <a:latin typeface="+mn-lt"/>
              <a:cs typeface="+mn-cs"/>
            </a:endParaRP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Furnizarea de măsuri de protecție în materie de SSM, cum ar fi echipamente de protecție personală, strategii de siguranță fizică și psihică și de stare de bine, asistență medicală, asigurări pentru accidente de muncă, formare adaptată în materie de SSM</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Politici în materie de SSM pentru siguranța rutieră și pentru combaterea violenței și a hărțuirii</a:t>
            </a:r>
          </a:p>
          <a:p>
            <a:pPr marL="285750" indent="-285750" fontAlgn="auto">
              <a:spcBef>
                <a:spcPts val="0"/>
              </a:spcBef>
              <a:spcAft>
                <a:spcPts val="600"/>
              </a:spcAft>
              <a:buFont typeface="Wingdings" panose="05000000000000000000" pitchFamily="2" charset="2"/>
              <a:buChar char="§"/>
              <a:defRPr/>
            </a:pPr>
            <a:r>
              <a:rPr lang="ro-RO" sz="1600" dirty="0">
                <a:solidFill>
                  <a:schemeClr val="tx2"/>
                </a:solidFill>
                <a:latin typeface="+mn-lt"/>
                <a:cs typeface="+mn-cs"/>
              </a:rPr>
              <a:t>Angajamente și coduri de conduită ale sectorului</a:t>
            </a:r>
          </a:p>
        </p:txBody>
      </p:sp>
      <p:sp>
        <p:nvSpPr>
          <p:cNvPr id="7" name="Title 1"/>
          <p:cNvSpPr txBox="1">
            <a:spLocks/>
          </p:cNvSpPr>
          <p:nvPr/>
        </p:nvSpPr>
        <p:spPr bwMode="auto">
          <a:xfrm>
            <a:off x="477838" y="-1588"/>
            <a:ext cx="8524875" cy="490538"/>
          </a:xfrm>
          <a:prstGeom prst="rect">
            <a:avLst/>
          </a:prstGeom>
          <a:noFill/>
          <a:ln>
            <a:noFill/>
          </a:ln>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ro-RO" sz="2000" dirty="0">
                <a:latin typeface="+mn-lt"/>
              </a:rPr>
              <a:t>Cartografierea răspunsurilor la riscurile în materie de SSM: exemple de inițiative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7838" y="908050"/>
            <a:ext cx="7694612" cy="2678113"/>
          </a:xfrm>
          <a:prstGeom prst="rect">
            <a:avLst/>
          </a:prstGeom>
          <a:noFill/>
          <a:ln w="38100">
            <a:solidFill>
              <a:srgbClr val="FF0000"/>
            </a:solidFill>
            <a:miter lim="800000"/>
            <a:headEnd/>
            <a:tailEnd/>
          </a:ln>
        </p:spPr>
        <p:txBody>
          <a:bodyPr/>
          <a:lstStyle/>
          <a:p>
            <a:pPr fontAlgn="auto">
              <a:spcBef>
                <a:spcPts val="0"/>
              </a:spcBef>
              <a:spcAft>
                <a:spcPts val="0"/>
              </a:spcAft>
              <a:defRPr/>
            </a:pPr>
            <a:r>
              <a:rPr lang="ro-RO" sz="2000" b="1">
                <a:solidFill>
                  <a:schemeClr val="tx2"/>
                </a:solidFill>
                <a:latin typeface="+mn-lt"/>
                <a:cs typeface="+mn-cs"/>
              </a:rPr>
              <a:t>LUCRĂTORII PE PLATFORME</a:t>
            </a:r>
          </a:p>
          <a:p>
            <a:pPr fontAlgn="auto">
              <a:spcBef>
                <a:spcPts val="0"/>
              </a:spcBef>
              <a:spcAft>
                <a:spcPts val="0"/>
              </a:spcAft>
              <a:defRPr/>
            </a:pPr>
            <a:endParaRPr lang="es-ES" sz="2000" b="1" dirty="0">
              <a:solidFill>
                <a:schemeClr val="tx2"/>
              </a:solidFill>
              <a:latin typeface="+mn-lt"/>
              <a:cs typeface="+mn-cs"/>
            </a:endParaRPr>
          </a:p>
          <a:p>
            <a:pPr marL="285750" indent="-285750" fontAlgn="auto">
              <a:spcBef>
                <a:spcPts val="0"/>
              </a:spcBef>
              <a:spcAft>
                <a:spcPts val="600"/>
              </a:spcAft>
              <a:buFont typeface="Wingdings" panose="05000000000000000000" pitchFamily="2" charset="2"/>
              <a:buChar char="§"/>
              <a:defRPr/>
            </a:pPr>
            <a:r>
              <a:rPr lang="ro-RO" sz="1600">
                <a:solidFill>
                  <a:schemeClr val="tx2"/>
                </a:solidFill>
                <a:latin typeface="+mn-lt"/>
                <a:cs typeface="+mn-cs"/>
              </a:rPr>
              <a:t>Schimburi informale de informații privind aspecte legate de muncă sau inițiative de organizare a propriei activități prin intermediul forumurilor de chat, al platformelor de comunicare socială, al interacțiunilor față în față</a:t>
            </a:r>
          </a:p>
          <a:p>
            <a:pPr marL="285750" indent="-285750" fontAlgn="auto">
              <a:spcBef>
                <a:spcPts val="0"/>
              </a:spcBef>
              <a:spcAft>
                <a:spcPts val="600"/>
              </a:spcAft>
              <a:buFont typeface="Wingdings" panose="05000000000000000000" pitchFamily="2" charset="2"/>
              <a:buChar char="§"/>
              <a:defRPr/>
            </a:pPr>
            <a:r>
              <a:rPr lang="ro-RO" sz="1600">
                <a:solidFill>
                  <a:schemeClr val="tx2"/>
                </a:solidFill>
                <a:latin typeface="+mn-lt"/>
                <a:cs typeface="+mn-cs"/>
              </a:rPr>
              <a:t>Măsuri de siguranță și precauții informale pentru a se proteja de riscurile specifice sarcinii</a:t>
            </a:r>
          </a:p>
          <a:p>
            <a:pPr marL="285750" indent="-285750" fontAlgn="auto">
              <a:spcBef>
                <a:spcPts val="0"/>
              </a:spcBef>
              <a:spcAft>
                <a:spcPts val="600"/>
              </a:spcAft>
              <a:buFont typeface="Wingdings" panose="05000000000000000000" pitchFamily="2" charset="2"/>
              <a:buChar char="§"/>
              <a:defRPr/>
            </a:pPr>
            <a:r>
              <a:rPr lang="ro-RO" sz="1600">
                <a:solidFill>
                  <a:schemeClr val="tx2"/>
                </a:solidFill>
                <a:latin typeface="+mn-lt"/>
                <a:cs typeface="+mn-cs"/>
              </a:rPr>
              <a:t>Oportunități de cooperare, negociere a condițiilor de muncă, organizare și reprezentare</a:t>
            </a:r>
          </a:p>
        </p:txBody>
      </p:sp>
      <p:sp>
        <p:nvSpPr>
          <p:cNvPr id="6" name="Title 1"/>
          <p:cNvSpPr txBox="1">
            <a:spLocks/>
          </p:cNvSpPr>
          <p:nvPr/>
        </p:nvSpPr>
        <p:spPr bwMode="auto">
          <a:xfrm>
            <a:off x="434975" y="6350"/>
            <a:ext cx="8524875" cy="492125"/>
          </a:xfrm>
          <a:prstGeom prst="rect">
            <a:avLst/>
          </a:prstGeom>
          <a:noFill/>
          <a:ln>
            <a:noFill/>
          </a:ln>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ro-RO" sz="2000" dirty="0">
                <a:latin typeface="+mn-lt"/>
              </a:rPr>
              <a:t>Cartografierea răspunsurilor la riscurile în materie de SSM: exemple de inițiative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49263" y="134938"/>
            <a:ext cx="8343900" cy="460375"/>
          </a:xfrm>
        </p:spPr>
        <p:txBody>
          <a:bodyPr lIns="0"/>
          <a:lstStyle/>
          <a:p>
            <a:pPr eaLnBrk="1" hangingPunct="1"/>
            <a:r>
              <a:rPr lang="ro-RO" sz="2400">
                <a:solidFill>
                  <a:srgbClr val="003399"/>
                </a:solidFill>
                <a:ea typeface="Times New Roman" pitchFamily="18" charset="0"/>
                <a:cs typeface="ArialMT"/>
              </a:rPr>
              <a:t>Politici și practici</a:t>
            </a:r>
          </a:p>
        </p:txBody>
      </p:sp>
      <p:sp>
        <p:nvSpPr>
          <p:cNvPr id="3" name="Content Placeholder 2"/>
          <p:cNvSpPr>
            <a:spLocks noGrp="1"/>
          </p:cNvSpPr>
          <p:nvPr>
            <p:ph sz="half" idx="1"/>
          </p:nvPr>
        </p:nvSpPr>
        <p:spPr>
          <a:xfrm>
            <a:off x="2425700" y="2020888"/>
            <a:ext cx="5530850" cy="2632888"/>
          </a:xfrm>
        </p:spPr>
        <p:txBody>
          <a:bodyPr lIns="0" tIns="0" rIns="0" bIns="0" rtlCol="0">
            <a:noAutofit/>
          </a:bodyPr>
          <a:lstStyle/>
          <a:p>
            <a:pPr marL="744538" lvl="2" indent="-225425" eaLnBrk="1" fontAlgn="auto" hangingPunct="1">
              <a:spcBef>
                <a:spcPts val="300"/>
              </a:spcBef>
              <a:spcAft>
                <a:spcPts val="300"/>
              </a:spcAft>
              <a:buFont typeface="Wingdings" panose="05000000000000000000" pitchFamily="2" charset="2"/>
              <a:buChar char="ü"/>
              <a:defRPr/>
            </a:pPr>
            <a:r>
              <a:rPr lang="ro-RO" sz="1600" b="1" dirty="0">
                <a:solidFill>
                  <a:srgbClr val="003399"/>
                </a:solidFill>
              </a:rPr>
              <a:t>Clarificarea statutului profesional juridic </a:t>
            </a:r>
          </a:p>
          <a:p>
            <a:pPr marL="744538" lvl="2" indent="-225425" eaLnBrk="1" fontAlgn="auto" hangingPunct="1">
              <a:spcBef>
                <a:spcPts val="300"/>
              </a:spcBef>
              <a:spcAft>
                <a:spcPts val="300"/>
              </a:spcAft>
              <a:buFont typeface="Wingdings" panose="05000000000000000000" pitchFamily="2" charset="2"/>
              <a:buChar char="ü"/>
              <a:defRPr/>
            </a:pPr>
            <a:r>
              <a:rPr lang="ro-RO" sz="1600" b="1" dirty="0">
                <a:solidFill>
                  <a:srgbClr val="003399"/>
                </a:solidFill>
              </a:rPr>
              <a:t>Transparența în gestionarea algoritmică </a:t>
            </a:r>
          </a:p>
          <a:p>
            <a:pPr marL="744538" lvl="2" indent="-225425" eaLnBrk="1" fontAlgn="auto" hangingPunct="1">
              <a:spcBef>
                <a:spcPts val="300"/>
              </a:spcBef>
              <a:spcAft>
                <a:spcPts val="300"/>
              </a:spcAft>
              <a:buFont typeface="Wingdings" panose="05000000000000000000" pitchFamily="2" charset="2"/>
              <a:buChar char="ü"/>
              <a:defRPr/>
            </a:pPr>
            <a:r>
              <a:rPr lang="ro-RO" sz="1600" b="1" dirty="0">
                <a:solidFill>
                  <a:srgbClr val="003399"/>
                </a:solidFill>
              </a:rPr>
              <a:t>O mai bună aplicare a legii și un nivel mai mare de trasabilitate</a:t>
            </a:r>
          </a:p>
          <a:p>
            <a:pPr marL="744538" lvl="2" indent="-225425" eaLnBrk="1" fontAlgn="auto" hangingPunct="1">
              <a:spcBef>
                <a:spcPts val="300"/>
              </a:spcBef>
              <a:spcAft>
                <a:spcPts val="300"/>
              </a:spcAft>
              <a:buFont typeface="Wingdings" panose="05000000000000000000" pitchFamily="2" charset="2"/>
              <a:buChar char="ü"/>
              <a:defRPr/>
            </a:pPr>
            <a:r>
              <a:rPr lang="ro-RO" sz="1600" b="1" dirty="0">
                <a:solidFill>
                  <a:srgbClr val="003399"/>
                </a:solidFill>
              </a:rPr>
              <a:t>Abordează subiecte legate de SSM</a:t>
            </a:r>
          </a:p>
          <a:p>
            <a:pPr marL="744538" lvl="2" indent="-225425" eaLnBrk="1" fontAlgn="auto" hangingPunct="1">
              <a:spcBef>
                <a:spcPts val="300"/>
              </a:spcBef>
              <a:spcAft>
                <a:spcPts val="300"/>
              </a:spcAft>
              <a:buFont typeface="Wingdings" panose="05000000000000000000" pitchFamily="2" charset="2"/>
              <a:buChar char="ü"/>
              <a:defRPr/>
            </a:pPr>
            <a:r>
              <a:rPr lang="ro-RO" sz="1600" b="1" dirty="0">
                <a:solidFill>
                  <a:srgbClr val="003399"/>
                </a:solidFill>
              </a:rPr>
              <a:t>Elimină o lacună lăsată de reglementarea din cadrul UE </a:t>
            </a:r>
          </a:p>
          <a:p>
            <a:pPr marL="189000" lvl="1" indent="0" eaLnBrk="1" fontAlgn="auto" hangingPunct="1">
              <a:spcBef>
                <a:spcPts val="0"/>
              </a:spcBef>
              <a:spcAft>
                <a:spcPts val="0"/>
              </a:spcAft>
              <a:buFont typeface="Arial" pitchFamily="34" charset="0"/>
              <a:buNone/>
              <a:defRPr/>
            </a:pPr>
            <a:endParaRPr lang="en-US" sz="1350" b="1" dirty="0"/>
          </a:p>
        </p:txBody>
      </p:sp>
      <p:sp>
        <p:nvSpPr>
          <p:cNvPr id="6" name="Call-out: Down Arrow 5"/>
          <p:cNvSpPr/>
          <p:nvPr/>
        </p:nvSpPr>
        <p:spPr>
          <a:xfrm>
            <a:off x="466725" y="935038"/>
            <a:ext cx="7777163" cy="1016000"/>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7086600" algn="l"/>
              </a:tabLst>
              <a:defRPr/>
            </a:pPr>
            <a:r>
              <a:rPr lang="ro-RO" dirty="0"/>
              <a:t>Propunerea de directivă a Comisiei Europene pentru îmbunătățirea condițiilor de muncă pe platformele digitale de muncă</a:t>
            </a:r>
          </a:p>
        </p:txBody>
      </p:sp>
      <p:pic>
        <p:nvPicPr>
          <p:cNvPr id="50180" name="Picture 2" descr="The European Commission's proposal for an EU wide compulsory licensing  mechanism | Medicines Law &amp; Policy"/>
          <p:cNvPicPr>
            <a:picLocks noChangeAspect="1" noChangeArrowheads="1"/>
          </p:cNvPicPr>
          <p:nvPr/>
        </p:nvPicPr>
        <p:blipFill>
          <a:blip r:embed="rId3"/>
          <a:srcRect/>
          <a:stretch>
            <a:fillRect/>
          </a:stretch>
        </p:blipFill>
        <p:spPr bwMode="auto">
          <a:xfrm>
            <a:off x="466725" y="2201863"/>
            <a:ext cx="2152650" cy="1593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A gavel and paper with a piece of paper&#10;&#10;Description automatically generated"/>
          <p:cNvPicPr>
            <a:picLocks noChangeAspect="1"/>
          </p:cNvPicPr>
          <p:nvPr/>
        </p:nvPicPr>
        <p:blipFill>
          <a:blip r:embed="rId3"/>
          <a:srcRect/>
          <a:stretch>
            <a:fillRect/>
          </a:stretch>
        </p:blipFill>
        <p:spPr bwMode="auto">
          <a:xfrm>
            <a:off x="6699250" y="2006600"/>
            <a:ext cx="1760538" cy="1758950"/>
          </a:xfrm>
          <a:prstGeom prst="rect">
            <a:avLst/>
          </a:prstGeom>
          <a:noFill/>
          <a:ln w="9525">
            <a:noFill/>
            <a:miter lim="800000"/>
            <a:headEnd/>
            <a:tailEnd/>
          </a:ln>
        </p:spPr>
      </p:pic>
      <p:sp>
        <p:nvSpPr>
          <p:cNvPr id="52226" name="Title 1"/>
          <p:cNvSpPr>
            <a:spLocks noGrp="1"/>
          </p:cNvSpPr>
          <p:nvPr>
            <p:ph type="title"/>
          </p:nvPr>
        </p:nvSpPr>
        <p:spPr/>
        <p:txBody>
          <a:bodyPr lIns="0"/>
          <a:lstStyle/>
          <a:p>
            <a:pPr eaLnBrk="1" hangingPunct="1"/>
            <a:r>
              <a:rPr lang="ro-RO" sz="2400"/>
              <a:t>Exemple de politici naționale </a:t>
            </a:r>
          </a:p>
        </p:txBody>
      </p:sp>
      <p:sp>
        <p:nvSpPr>
          <p:cNvPr id="3" name="Content Placeholder 2"/>
          <p:cNvSpPr>
            <a:spLocks noGrp="1"/>
          </p:cNvSpPr>
          <p:nvPr>
            <p:ph sz="half" idx="1"/>
          </p:nvPr>
        </p:nvSpPr>
        <p:spPr>
          <a:xfrm>
            <a:off x="468313" y="889000"/>
            <a:ext cx="7704137" cy="3709988"/>
          </a:xfrm>
        </p:spPr>
        <p:txBody>
          <a:bodyPr lIns="0" tIns="0" rIns="0" bIns="0" rtlCol="0">
            <a:noAutofit/>
          </a:bodyPr>
          <a:lstStyle/>
          <a:p>
            <a:pPr marL="0" indent="0" eaLnBrk="1" fontAlgn="auto" hangingPunct="1">
              <a:spcBef>
                <a:spcPts val="0"/>
              </a:spcBef>
              <a:spcAft>
                <a:spcPts val="600"/>
              </a:spcAft>
              <a:buFont typeface="Wingdings" pitchFamily="2" charset="2"/>
              <a:buNone/>
              <a:defRPr/>
            </a:pPr>
            <a:r>
              <a:rPr lang="ro-RO" sz="1600" dirty="0">
                <a:solidFill>
                  <a:schemeClr val="accent2"/>
                </a:solidFill>
              </a:rPr>
              <a:t>Legea spaniolă privind curierii care livrează mâncare la domiciliu (2021): </a:t>
            </a:r>
          </a:p>
          <a:p>
            <a:pPr marL="285750" lvl="1" indent="-171450" eaLnBrk="1" fontAlgn="auto" hangingPunct="1">
              <a:spcBef>
                <a:spcPts val="0"/>
              </a:spcBef>
              <a:spcAft>
                <a:spcPts val="600"/>
              </a:spcAft>
              <a:buFont typeface="Arial" pitchFamily="34" charset="0"/>
              <a:buChar char="•"/>
              <a:defRPr/>
            </a:pPr>
            <a:r>
              <a:rPr lang="ro-RO" sz="1600" dirty="0">
                <a:solidFill>
                  <a:schemeClr val="tx2"/>
                </a:solidFill>
              </a:rPr>
              <a:t>Dreptul la transparență algoritmică </a:t>
            </a:r>
          </a:p>
          <a:p>
            <a:pPr marL="285750" lvl="1" indent="-171450" eaLnBrk="1" fontAlgn="auto" hangingPunct="1">
              <a:spcBef>
                <a:spcPts val="0"/>
              </a:spcBef>
              <a:spcAft>
                <a:spcPts val="600"/>
              </a:spcAft>
              <a:buFont typeface="Arial" pitchFamily="34" charset="0"/>
              <a:buChar char="•"/>
              <a:defRPr/>
            </a:pPr>
            <a:r>
              <a:rPr lang="ro-RO" sz="1600" dirty="0">
                <a:solidFill>
                  <a:schemeClr val="tx2"/>
                </a:solidFill>
              </a:rPr>
              <a:t>Prezumția unui raport de muncă dependent</a:t>
            </a:r>
          </a:p>
          <a:p>
            <a:pPr marL="0" indent="0" eaLnBrk="1" fontAlgn="auto" hangingPunct="1">
              <a:spcBef>
                <a:spcPts val="0"/>
              </a:spcBef>
              <a:spcAft>
                <a:spcPts val="600"/>
              </a:spcAft>
              <a:buFont typeface="Wingdings" pitchFamily="2" charset="2"/>
              <a:buNone/>
              <a:defRPr/>
            </a:pPr>
            <a:r>
              <a:rPr lang="ro-RO" sz="1600" dirty="0">
                <a:solidFill>
                  <a:schemeClr val="accent2"/>
                </a:solidFill>
              </a:rPr>
              <a:t>Carta de la Bologna (2018): </a:t>
            </a:r>
          </a:p>
          <a:p>
            <a:pPr marL="285750" lvl="1" indent="-171450" eaLnBrk="1" fontAlgn="auto" hangingPunct="1">
              <a:spcBef>
                <a:spcPts val="0"/>
              </a:spcBef>
              <a:spcAft>
                <a:spcPts val="600"/>
              </a:spcAft>
              <a:buFont typeface="Arial" pitchFamily="34" charset="0"/>
              <a:buChar char="•"/>
              <a:defRPr/>
            </a:pPr>
            <a:r>
              <a:rPr lang="ro-RO" sz="1600" dirty="0">
                <a:solidFill>
                  <a:schemeClr val="tx2"/>
                </a:solidFill>
              </a:rPr>
              <a:t>Protecții în materie de SSM pentru munca prin intermediul platformelor </a:t>
            </a:r>
          </a:p>
          <a:p>
            <a:pPr marL="285750" lvl="1" indent="-171450" eaLnBrk="1" fontAlgn="auto" hangingPunct="1">
              <a:spcBef>
                <a:spcPts val="0"/>
              </a:spcBef>
              <a:spcAft>
                <a:spcPts val="600"/>
              </a:spcAft>
              <a:buFont typeface="Arial" pitchFamily="34" charset="0"/>
              <a:buChar char="•"/>
              <a:defRPr/>
            </a:pPr>
            <a:r>
              <a:rPr lang="ro-RO" sz="1600" dirty="0">
                <a:solidFill>
                  <a:schemeClr val="tx2"/>
                </a:solidFill>
              </a:rPr>
              <a:t>Modificări inspirate ale legislației italiene</a:t>
            </a:r>
          </a:p>
          <a:p>
            <a:pPr marL="0" indent="0" eaLnBrk="1" fontAlgn="auto" hangingPunct="1">
              <a:spcBef>
                <a:spcPts val="0"/>
              </a:spcBef>
              <a:spcAft>
                <a:spcPts val="600"/>
              </a:spcAft>
              <a:buFont typeface="Wingdings" pitchFamily="2" charset="2"/>
              <a:buNone/>
              <a:defRPr/>
            </a:pPr>
            <a:r>
              <a:rPr lang="ro-RO" sz="1600" dirty="0">
                <a:solidFill>
                  <a:schemeClr val="accent2"/>
                </a:solidFill>
              </a:rPr>
              <a:t>Cadrul legislativ francez: </a:t>
            </a:r>
          </a:p>
          <a:p>
            <a:pPr marL="285750" lvl="1" indent="-171450" eaLnBrk="1" fontAlgn="auto" hangingPunct="1">
              <a:spcBef>
                <a:spcPts val="0"/>
              </a:spcBef>
              <a:spcAft>
                <a:spcPts val="600"/>
              </a:spcAft>
              <a:buFont typeface="Arial" pitchFamily="34" charset="0"/>
              <a:buChar char="•"/>
              <a:defRPr/>
            </a:pPr>
            <a:r>
              <a:rPr lang="ro-RO" sz="1600" dirty="0">
                <a:solidFill>
                  <a:schemeClr val="tx2"/>
                </a:solidFill>
              </a:rPr>
              <a:t>Gama de drepturi și protecție pentru lucrătorii pe platforme</a:t>
            </a:r>
          </a:p>
          <a:p>
            <a:pPr marL="114300" lvl="1" indent="0" eaLnBrk="1" fontAlgn="auto" hangingPunct="1">
              <a:spcBef>
                <a:spcPts val="0"/>
              </a:spcBef>
              <a:spcAft>
                <a:spcPts val="600"/>
              </a:spcAft>
              <a:buFont typeface="Arial" pitchFamily="34" charset="0"/>
              <a:buNone/>
              <a:defRPr/>
            </a:pPr>
            <a:endParaRPr lang="en-GB" sz="1600" dirty="0">
              <a:solidFill>
                <a:schemeClr val="tx2"/>
              </a:solidFill>
            </a:endParaRPr>
          </a:p>
          <a:p>
            <a:pPr marL="114300" lvl="1" indent="0" eaLnBrk="1" fontAlgn="auto" hangingPunct="1">
              <a:spcBef>
                <a:spcPts val="0"/>
              </a:spcBef>
              <a:spcAft>
                <a:spcPts val="600"/>
              </a:spcAft>
              <a:buFont typeface="Arial" pitchFamily="34" charset="0"/>
              <a:buNone/>
              <a:defRPr/>
            </a:pPr>
            <a:r>
              <a:rPr lang="ro-RO" sz="1600" dirty="0">
                <a:solidFill>
                  <a:schemeClr val="tx2"/>
                </a:solidFill>
              </a:rPr>
              <a:t>Aflați mai multe despre aceste inițiative: </a:t>
            </a:r>
            <a:r>
              <a:rPr lang="ro-RO" sz="1600" dirty="0">
                <a:solidFill>
                  <a:schemeClr val="tx2"/>
                </a:solidFill>
                <a:hlinkClick r:id="rId4"/>
              </a:rPr>
              <a:t>https://osha.europa.eu/en/publications/occupational-safety-and-health-digital-platform-work-lessons-regulations-policies-actions-and-initiatives</a:t>
            </a:r>
          </a:p>
          <a:p>
            <a:pPr marL="114300" lvl="1" indent="0" eaLnBrk="1" fontAlgn="auto" hangingPunct="1">
              <a:spcBef>
                <a:spcPts val="0"/>
              </a:spcBef>
              <a:spcAft>
                <a:spcPts val="600"/>
              </a:spcAft>
              <a:buFont typeface="Arial" pitchFamily="34" charset="0"/>
              <a:buNone/>
              <a:defRPr/>
            </a:pPr>
            <a:endParaRPr lang="en-GB" sz="1600" dirty="0">
              <a:solidFill>
                <a:schemeClr val="tx2"/>
              </a:solidFill>
            </a:endParaRPr>
          </a:p>
          <a:p>
            <a:pPr marL="0" indent="0" eaLnBrk="1" fontAlgn="auto" hangingPunct="1">
              <a:spcAft>
                <a:spcPts val="0"/>
              </a:spcAft>
              <a:buFont typeface="Wingdings" pitchFamily="2" charset="2"/>
              <a:buNone/>
              <a:defRPr/>
            </a:pPr>
            <a:endParaRPr lang="en-GB" sz="18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p:cNvSpPr/>
          <p:nvPr/>
        </p:nvSpPr>
        <p:spPr>
          <a:xfrm rot="10800000">
            <a:off x="488950" y="915988"/>
            <a:ext cx="7559675" cy="3417887"/>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274" name="Title 1"/>
          <p:cNvSpPr>
            <a:spLocks noGrp="1"/>
          </p:cNvSpPr>
          <p:nvPr>
            <p:ph type="title"/>
          </p:nvPr>
        </p:nvSpPr>
        <p:spPr/>
        <p:txBody>
          <a:bodyPr lIns="0"/>
          <a:lstStyle/>
          <a:p>
            <a:pPr eaLnBrk="1" hangingPunct="1"/>
            <a:r>
              <a:rPr lang="ro-RO" sz="2000"/>
              <a:t>Concluzii privind munca prin intermediul platformelor digitale</a:t>
            </a:r>
          </a:p>
        </p:txBody>
      </p:sp>
      <p:sp>
        <p:nvSpPr>
          <p:cNvPr id="54275" name="Content Placeholder 2"/>
          <p:cNvSpPr>
            <a:spLocks noGrp="1"/>
          </p:cNvSpPr>
          <p:nvPr>
            <p:ph sz="half" idx="1"/>
          </p:nvPr>
        </p:nvSpPr>
        <p:spPr>
          <a:xfrm>
            <a:off x="658813" y="1392238"/>
            <a:ext cx="6540500" cy="2174875"/>
          </a:xfrm>
        </p:spPr>
        <p:txBody>
          <a:bodyPr lIns="0" tIns="0" rIns="0" bIns="0"/>
          <a:lstStyle/>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Concentrarea eforturilor asupra înțelegerii provocărilor și oportunităților în materie de SSM</a:t>
            </a:r>
          </a:p>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Introducerea de măsuri pentru a reduce asimetriile în materie de informații și dezechilibrele de putere dintre platforme și lucrători</a:t>
            </a:r>
          </a:p>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Creșterea gradului de conștientizare cu privire la prevenirea și gestionarea riscurilor în materie de SSM </a:t>
            </a:r>
          </a:p>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Creșterea transparenței pentru a facilita activitatea în materie de SSM</a:t>
            </a:r>
          </a:p>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Consolidarea monitorizării și a punerii în aplicare a reglementărilor în materie de SSM</a:t>
            </a:r>
          </a:p>
          <a:p>
            <a:pPr marL="342900" indent="-342900" eaLnBrk="1" hangingPunct="1">
              <a:spcBef>
                <a:spcPct val="0"/>
              </a:spcBef>
              <a:spcAft>
                <a:spcPts val="600"/>
              </a:spcAft>
              <a:buClr>
                <a:srgbClr val="ACC700"/>
              </a:buClr>
              <a:buFont typeface="Arial" charset="0"/>
              <a:buAutoNum type="arabicPeriod"/>
            </a:pPr>
            <a:r>
              <a:rPr lang="ro-RO" sz="1400" b="0">
                <a:solidFill>
                  <a:srgbClr val="003399"/>
                </a:solidFill>
              </a:rPr>
              <a:t>Implicarea lucrătorilor pe platforme și a reprezentanților acestora în gestionarea SSM</a:t>
            </a:r>
          </a:p>
        </p:txBody>
      </p:sp>
      <p:pic>
        <p:nvPicPr>
          <p:cNvPr id="54276" name="Picture 5" descr="A key and checklist with a key&#10;&#10;Description automatically generated"/>
          <p:cNvPicPr>
            <a:picLocks noChangeAspect="1"/>
          </p:cNvPicPr>
          <p:nvPr/>
        </p:nvPicPr>
        <p:blipFill>
          <a:blip r:embed="rId3"/>
          <a:srcRect/>
          <a:stretch>
            <a:fillRect/>
          </a:stretch>
        </p:blipFill>
        <p:spPr bwMode="auto">
          <a:xfrm>
            <a:off x="7146925" y="2386013"/>
            <a:ext cx="1587500" cy="15890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49263" y="134938"/>
            <a:ext cx="7561262" cy="404812"/>
          </a:xfrm>
        </p:spPr>
        <p:txBody>
          <a:bodyPr lIns="0"/>
          <a:lstStyle/>
          <a:p>
            <a:pPr eaLnBrk="1" hangingPunct="1"/>
            <a:r>
              <a:rPr lang="ro-RO" sz="2400"/>
              <a:t>Prezentare generală</a:t>
            </a:r>
          </a:p>
        </p:txBody>
      </p:sp>
      <p:grpSp>
        <p:nvGrpSpPr>
          <p:cNvPr id="19458" name="Group 45"/>
          <p:cNvGrpSpPr>
            <a:grpSpLocks/>
          </p:cNvGrpSpPr>
          <p:nvPr/>
        </p:nvGrpSpPr>
        <p:grpSpPr bwMode="auto">
          <a:xfrm>
            <a:off x="449263" y="985838"/>
            <a:ext cx="4976812" cy="436562"/>
            <a:chOff x="450000" y="768538"/>
            <a:chExt cx="4976364" cy="436807"/>
          </a:xfrm>
        </p:grpSpPr>
        <p:sp>
          <p:nvSpPr>
            <p:cNvPr id="6" name="Rectangle 5"/>
            <p:cNvSpPr/>
            <p:nvPr/>
          </p:nvSpPr>
          <p:spPr>
            <a:xfrm>
              <a:off x="450000" y="955968"/>
              <a:ext cx="4976364" cy="249377"/>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US" dirty="0"/>
            </a:p>
          </p:txBody>
        </p:sp>
        <p:grpSp>
          <p:nvGrpSpPr>
            <p:cNvPr id="19491" name="Group 6"/>
            <p:cNvGrpSpPr>
              <a:grpSpLocks/>
            </p:cNvGrpSpPr>
            <p:nvPr/>
          </p:nvGrpSpPr>
          <p:grpSpPr bwMode="auto">
            <a:xfrm>
              <a:off x="583720" y="768538"/>
              <a:ext cx="4670640" cy="370956"/>
              <a:chOff x="259890" y="3219"/>
              <a:chExt cx="4267200" cy="383760"/>
            </a:xfrm>
          </p:grpSpPr>
          <p:sp>
            <p:nvSpPr>
              <p:cNvPr id="8" name="Rectangle: Rounded Corners 7"/>
              <p:cNvSpPr/>
              <p:nvPr/>
            </p:nvSpPr>
            <p:spPr>
              <a:xfrm>
                <a:off x="259541" y="3219"/>
                <a:ext cx="4268070" cy="384513"/>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pPr fontAlgn="auto">
                  <a:spcBef>
                    <a:spcPts val="0"/>
                  </a:spcBef>
                  <a:spcAft>
                    <a:spcPts val="0"/>
                  </a:spcAft>
                  <a:defRPr/>
                </a:pPr>
                <a:endParaRPr lang="en-GB"/>
              </a:p>
            </p:txBody>
          </p:sp>
          <p:sp>
            <p:nvSpPr>
              <p:cNvPr id="10" name="Rectangle: Rounded Corners 4"/>
              <p:cNvSpPr txBox="1"/>
              <p:nvPr/>
            </p:nvSpPr>
            <p:spPr>
              <a:xfrm>
                <a:off x="281294" y="21294"/>
                <a:ext cx="4230364" cy="348362"/>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Definirea muncii pe platformele digitale</a:t>
                </a:r>
              </a:p>
            </p:txBody>
          </p:sp>
        </p:grpSp>
      </p:grpSp>
      <p:grpSp>
        <p:nvGrpSpPr>
          <p:cNvPr id="19459" name="Group 32"/>
          <p:cNvGrpSpPr>
            <a:grpSpLocks/>
          </p:cNvGrpSpPr>
          <p:nvPr/>
        </p:nvGrpSpPr>
        <p:grpSpPr bwMode="auto">
          <a:xfrm>
            <a:off x="446088" y="1952625"/>
            <a:ext cx="4976812" cy="430213"/>
            <a:chOff x="450000" y="1779575"/>
            <a:chExt cx="4976364" cy="430209"/>
          </a:xfrm>
        </p:grpSpPr>
        <p:sp>
          <p:nvSpPr>
            <p:cNvPr id="31" name="Rectangle 30"/>
            <p:cNvSpPr/>
            <p:nvPr/>
          </p:nvSpPr>
          <p:spPr>
            <a:xfrm>
              <a:off x="450000" y="1960548"/>
              <a:ext cx="4976364" cy="249236"/>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solidFill>
                  <a:srgbClr val="003399"/>
                </a:solidFill>
              </a:endParaRPr>
            </a:p>
          </p:txBody>
        </p:sp>
        <p:grpSp>
          <p:nvGrpSpPr>
            <p:cNvPr id="19487" name="Group 12"/>
            <p:cNvGrpSpPr>
              <a:grpSpLocks/>
            </p:cNvGrpSpPr>
            <p:nvPr/>
          </p:nvGrpSpPr>
          <p:grpSpPr bwMode="auto">
            <a:xfrm>
              <a:off x="588451" y="1779575"/>
              <a:ext cx="4651907" cy="370957"/>
              <a:chOff x="246858" y="1182580"/>
              <a:chExt cx="4267200" cy="383760"/>
            </a:xfrm>
          </p:grpSpPr>
          <p:sp>
            <p:nvSpPr>
              <p:cNvPr id="26" name="Rectangle: Rounded Corners 25"/>
              <p:cNvSpPr/>
              <p:nvPr/>
            </p:nvSpPr>
            <p:spPr>
              <a:xfrm>
                <a:off x="246536" y="1182580"/>
                <a:ext cx="4267784" cy="384293"/>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pPr fontAlgn="auto">
                  <a:spcBef>
                    <a:spcPts val="0"/>
                  </a:spcBef>
                  <a:spcAft>
                    <a:spcPts val="0"/>
                  </a:spcAft>
                  <a:defRPr/>
                </a:pPr>
                <a:endParaRPr lang="en-GB">
                  <a:solidFill>
                    <a:srgbClr val="003399"/>
                  </a:solidFill>
                </a:endParaRPr>
              </a:p>
            </p:txBody>
          </p:sp>
          <p:sp>
            <p:nvSpPr>
              <p:cNvPr id="27" name="Rectangle: Rounded Corners 6"/>
              <p:cNvSpPr txBox="1"/>
              <p:nvPr/>
            </p:nvSpPr>
            <p:spPr>
              <a:xfrm>
                <a:off x="265466" y="1200646"/>
                <a:ext cx="4197891" cy="34816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Fapte și cifre</a:t>
                </a:r>
              </a:p>
            </p:txBody>
          </p:sp>
        </p:grpSp>
      </p:grpSp>
      <p:grpSp>
        <p:nvGrpSpPr>
          <p:cNvPr id="19460" name="Group 33"/>
          <p:cNvGrpSpPr>
            <a:grpSpLocks/>
          </p:cNvGrpSpPr>
          <p:nvPr/>
        </p:nvGrpSpPr>
        <p:grpSpPr bwMode="auto">
          <a:xfrm>
            <a:off x="449263" y="2457450"/>
            <a:ext cx="4973637" cy="427038"/>
            <a:chOff x="447624" y="2394783"/>
            <a:chExt cx="4973516" cy="426342"/>
          </a:xfrm>
        </p:grpSpPr>
        <p:sp>
          <p:nvSpPr>
            <p:cNvPr id="32" name="Rectangle 31"/>
            <p:cNvSpPr/>
            <p:nvPr/>
          </p:nvSpPr>
          <p:spPr>
            <a:xfrm>
              <a:off x="447624" y="2572293"/>
              <a:ext cx="4973516" cy="248832"/>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p>
          </p:txBody>
        </p:sp>
        <p:grpSp>
          <p:nvGrpSpPr>
            <p:cNvPr id="19483" name="Group 13"/>
            <p:cNvGrpSpPr>
              <a:grpSpLocks/>
            </p:cNvGrpSpPr>
            <p:nvPr/>
          </p:nvGrpSpPr>
          <p:grpSpPr bwMode="auto">
            <a:xfrm>
              <a:off x="582857" y="2394783"/>
              <a:ext cx="4651907" cy="370957"/>
              <a:chOff x="241728" y="1772260"/>
              <a:chExt cx="4267200" cy="383760"/>
            </a:xfrm>
          </p:grpSpPr>
          <p:sp>
            <p:nvSpPr>
              <p:cNvPr id="24" name="Rectangle: Rounded Corners 23"/>
              <p:cNvSpPr/>
              <p:nvPr/>
            </p:nvSpPr>
            <p:spPr>
              <a:xfrm>
                <a:off x="241454" y="1772260"/>
                <a:ext cx="4268065" cy="383669"/>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pPr fontAlgn="auto">
                  <a:spcBef>
                    <a:spcPts val="0"/>
                  </a:spcBef>
                  <a:spcAft>
                    <a:spcPts val="0"/>
                  </a:spcAft>
                  <a:defRPr/>
                </a:pPr>
                <a:endParaRPr lang="en-GB"/>
              </a:p>
            </p:txBody>
          </p:sp>
          <p:sp>
            <p:nvSpPr>
              <p:cNvPr id="25" name="Rectangle: Rounded Corners 8"/>
              <p:cNvSpPr txBox="1"/>
              <p:nvPr/>
            </p:nvSpPr>
            <p:spPr>
              <a:xfrm>
                <a:off x="258928" y="1790296"/>
                <a:ext cx="4244766" cy="347598"/>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Oportunități</a:t>
                </a:r>
              </a:p>
            </p:txBody>
          </p:sp>
        </p:grpSp>
      </p:grpSp>
      <p:grpSp>
        <p:nvGrpSpPr>
          <p:cNvPr id="19461" name="Group 40"/>
          <p:cNvGrpSpPr>
            <a:grpSpLocks/>
          </p:cNvGrpSpPr>
          <p:nvPr/>
        </p:nvGrpSpPr>
        <p:grpSpPr bwMode="auto">
          <a:xfrm>
            <a:off x="446088" y="2951163"/>
            <a:ext cx="4973637" cy="430212"/>
            <a:chOff x="446751" y="2750907"/>
            <a:chExt cx="4973516" cy="429031"/>
          </a:xfrm>
        </p:grpSpPr>
        <p:sp>
          <p:nvSpPr>
            <p:cNvPr id="40" name="Rectangle 39"/>
            <p:cNvSpPr/>
            <p:nvPr/>
          </p:nvSpPr>
          <p:spPr>
            <a:xfrm>
              <a:off x="446751" y="2929802"/>
              <a:ext cx="4973516" cy="250136"/>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p>
          </p:txBody>
        </p:sp>
        <p:grpSp>
          <p:nvGrpSpPr>
            <p:cNvPr id="19479" name="Group 14"/>
            <p:cNvGrpSpPr>
              <a:grpSpLocks/>
            </p:cNvGrpSpPr>
            <p:nvPr/>
          </p:nvGrpSpPr>
          <p:grpSpPr bwMode="auto">
            <a:xfrm>
              <a:off x="584946" y="2750907"/>
              <a:ext cx="4651904" cy="370957"/>
              <a:chOff x="243645" y="2361940"/>
              <a:chExt cx="4267200" cy="383760"/>
            </a:xfrm>
          </p:grpSpPr>
          <p:sp>
            <p:nvSpPr>
              <p:cNvPr id="22" name="Rectangle: Rounded Corners 21"/>
              <p:cNvSpPr/>
              <p:nvPr/>
            </p:nvSpPr>
            <p:spPr>
              <a:xfrm>
                <a:off x="243566" y="2361940"/>
                <a:ext cx="4266611" cy="383241"/>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pPr fontAlgn="auto">
                  <a:spcBef>
                    <a:spcPts val="0"/>
                  </a:spcBef>
                  <a:spcAft>
                    <a:spcPts val="0"/>
                  </a:spcAft>
                  <a:defRPr/>
                </a:pPr>
                <a:endParaRPr lang="en-GB"/>
              </a:p>
            </p:txBody>
          </p:sp>
          <p:sp>
            <p:nvSpPr>
              <p:cNvPr id="23" name="Rectangle: Rounded Corners 10"/>
              <p:cNvSpPr txBox="1"/>
              <p:nvPr/>
            </p:nvSpPr>
            <p:spPr>
              <a:xfrm>
                <a:off x="261040" y="2379955"/>
                <a:ext cx="4243312" cy="347210"/>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Riscuri și provocări legate de SSM</a:t>
                </a:r>
              </a:p>
            </p:txBody>
          </p:sp>
        </p:grpSp>
      </p:grpSp>
      <p:grpSp>
        <p:nvGrpSpPr>
          <p:cNvPr id="19462" name="Group 42"/>
          <p:cNvGrpSpPr>
            <a:grpSpLocks/>
          </p:cNvGrpSpPr>
          <p:nvPr/>
        </p:nvGrpSpPr>
        <p:grpSpPr bwMode="auto">
          <a:xfrm>
            <a:off x="446088" y="3440113"/>
            <a:ext cx="4973637" cy="428625"/>
            <a:chOff x="446751" y="3285839"/>
            <a:chExt cx="4973516" cy="428254"/>
          </a:xfrm>
        </p:grpSpPr>
        <p:sp>
          <p:nvSpPr>
            <p:cNvPr id="42" name="Rectangle 41"/>
            <p:cNvSpPr/>
            <p:nvPr/>
          </p:nvSpPr>
          <p:spPr>
            <a:xfrm>
              <a:off x="446751" y="3465071"/>
              <a:ext cx="4973516" cy="249022"/>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solidFill>
                  <a:srgbClr val="003399"/>
                </a:solidFill>
              </a:endParaRPr>
            </a:p>
          </p:txBody>
        </p:sp>
        <p:grpSp>
          <p:nvGrpSpPr>
            <p:cNvPr id="19475" name="Group 15"/>
            <p:cNvGrpSpPr>
              <a:grpSpLocks/>
            </p:cNvGrpSpPr>
            <p:nvPr/>
          </p:nvGrpSpPr>
          <p:grpSpPr bwMode="auto">
            <a:xfrm>
              <a:off x="584946" y="3285839"/>
              <a:ext cx="4651902" cy="370957"/>
              <a:chOff x="243645" y="2951620"/>
              <a:chExt cx="4267200" cy="383760"/>
            </a:xfrm>
          </p:grpSpPr>
          <p:sp>
            <p:nvSpPr>
              <p:cNvPr id="20" name="Rectangle: Rounded Corners 19"/>
              <p:cNvSpPr/>
              <p:nvPr/>
            </p:nvSpPr>
            <p:spPr>
              <a:xfrm>
                <a:off x="243566" y="2951620"/>
                <a:ext cx="4266613" cy="383964"/>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pPr fontAlgn="auto">
                  <a:spcBef>
                    <a:spcPts val="0"/>
                  </a:spcBef>
                  <a:spcAft>
                    <a:spcPts val="0"/>
                  </a:spcAft>
                  <a:defRPr/>
                </a:pPr>
                <a:endParaRPr lang="en-GB">
                  <a:solidFill>
                    <a:srgbClr val="003399"/>
                  </a:solidFill>
                </a:endParaRPr>
              </a:p>
            </p:txBody>
          </p:sp>
          <p:sp>
            <p:nvSpPr>
              <p:cNvPr id="21" name="Rectangle: Rounded Corners 12"/>
              <p:cNvSpPr txBox="1"/>
              <p:nvPr/>
            </p:nvSpPr>
            <p:spPr>
              <a:xfrm>
                <a:off x="262497" y="2969669"/>
                <a:ext cx="4243314" cy="347864"/>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300" dirty="0">
                    <a:solidFill>
                      <a:srgbClr val="003399"/>
                    </a:solidFill>
                  </a:rPr>
                  <a:t>Cartografierea răspunsurilor la riscurile în materie de SSM</a:t>
                </a:r>
              </a:p>
            </p:txBody>
          </p:sp>
        </p:grpSp>
      </p:grpSp>
      <p:grpSp>
        <p:nvGrpSpPr>
          <p:cNvPr id="19463" name="Group 44"/>
          <p:cNvGrpSpPr>
            <a:grpSpLocks/>
          </p:cNvGrpSpPr>
          <p:nvPr/>
        </p:nvGrpSpPr>
        <p:grpSpPr bwMode="auto">
          <a:xfrm>
            <a:off x="446088" y="3917950"/>
            <a:ext cx="4973637" cy="422275"/>
            <a:chOff x="446751" y="3875519"/>
            <a:chExt cx="4973516" cy="421811"/>
          </a:xfrm>
        </p:grpSpPr>
        <p:sp>
          <p:nvSpPr>
            <p:cNvPr id="44" name="Rectangle 43"/>
            <p:cNvSpPr/>
            <p:nvPr/>
          </p:nvSpPr>
          <p:spPr>
            <a:xfrm>
              <a:off x="446751" y="4048367"/>
              <a:ext cx="4973516" cy="248963"/>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p>
          </p:txBody>
        </p:sp>
        <p:grpSp>
          <p:nvGrpSpPr>
            <p:cNvPr id="19471" name="Group 16"/>
            <p:cNvGrpSpPr>
              <a:grpSpLocks/>
            </p:cNvGrpSpPr>
            <p:nvPr/>
          </p:nvGrpSpPr>
          <p:grpSpPr bwMode="auto">
            <a:xfrm>
              <a:off x="584947" y="3875519"/>
              <a:ext cx="4651902" cy="370957"/>
              <a:chOff x="243645" y="3541300"/>
              <a:chExt cx="4267200" cy="383760"/>
            </a:xfrm>
          </p:grpSpPr>
          <p:sp>
            <p:nvSpPr>
              <p:cNvPr id="18" name="Rectangle: Rounded Corners 17"/>
              <p:cNvSpPr/>
              <p:nvPr/>
            </p:nvSpPr>
            <p:spPr>
              <a:xfrm>
                <a:off x="243565" y="3541300"/>
                <a:ext cx="4266613" cy="383874"/>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pPr fontAlgn="auto">
                  <a:spcBef>
                    <a:spcPts val="0"/>
                  </a:spcBef>
                  <a:spcAft>
                    <a:spcPts val="0"/>
                  </a:spcAft>
                  <a:defRPr/>
                </a:pPr>
                <a:endParaRPr lang="en-GB"/>
              </a:p>
            </p:txBody>
          </p:sp>
          <p:sp>
            <p:nvSpPr>
              <p:cNvPr id="19" name="Rectangle: Rounded Corners 14"/>
              <p:cNvSpPr txBox="1"/>
              <p:nvPr/>
            </p:nvSpPr>
            <p:spPr>
              <a:xfrm>
                <a:off x="259584" y="3559346"/>
                <a:ext cx="4243314" cy="34778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Concluzii</a:t>
                </a:r>
              </a:p>
            </p:txBody>
          </p:sp>
        </p:grpSp>
      </p:grpSp>
      <p:grpSp>
        <p:nvGrpSpPr>
          <p:cNvPr id="19464" name="Group 3"/>
          <p:cNvGrpSpPr>
            <a:grpSpLocks/>
          </p:cNvGrpSpPr>
          <p:nvPr/>
        </p:nvGrpSpPr>
        <p:grpSpPr bwMode="auto">
          <a:xfrm>
            <a:off x="446088" y="1471613"/>
            <a:ext cx="4976812" cy="428625"/>
            <a:chOff x="446750" y="1266219"/>
            <a:chExt cx="4976364" cy="428193"/>
          </a:xfrm>
        </p:grpSpPr>
        <p:sp>
          <p:nvSpPr>
            <p:cNvPr id="30" name="Rectangle 29"/>
            <p:cNvSpPr/>
            <p:nvPr/>
          </p:nvSpPr>
          <p:spPr>
            <a:xfrm>
              <a:off x="446750" y="1445425"/>
              <a:ext cx="4976364" cy="248987"/>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endParaRPr lang="en-GB">
                <a:solidFill>
                  <a:srgbClr val="003399"/>
                </a:solidFill>
              </a:endParaRPr>
            </a:p>
          </p:txBody>
        </p:sp>
        <p:grpSp>
          <p:nvGrpSpPr>
            <p:cNvPr id="19467" name="Group 11"/>
            <p:cNvGrpSpPr>
              <a:grpSpLocks/>
            </p:cNvGrpSpPr>
            <p:nvPr/>
          </p:nvGrpSpPr>
          <p:grpSpPr bwMode="auto">
            <a:xfrm>
              <a:off x="581955" y="1266219"/>
              <a:ext cx="4672581" cy="374904"/>
              <a:chOff x="259908" y="592899"/>
              <a:chExt cx="4267200" cy="383760"/>
            </a:xfrm>
          </p:grpSpPr>
          <p:sp>
            <p:nvSpPr>
              <p:cNvPr id="28" name="Rectangle: Rounded Corners 27"/>
              <p:cNvSpPr/>
              <p:nvPr/>
            </p:nvSpPr>
            <p:spPr>
              <a:xfrm>
                <a:off x="259652" y="592899"/>
                <a:ext cx="4267746" cy="383114"/>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pPr fontAlgn="auto">
                  <a:spcBef>
                    <a:spcPts val="0"/>
                  </a:spcBef>
                  <a:spcAft>
                    <a:spcPts val="0"/>
                  </a:spcAft>
                  <a:defRPr/>
                </a:pPr>
                <a:endParaRPr lang="en-GB">
                  <a:solidFill>
                    <a:srgbClr val="003399"/>
                  </a:solidFill>
                </a:endParaRPr>
              </a:p>
            </p:txBody>
          </p:sp>
          <p:sp>
            <p:nvSpPr>
              <p:cNvPr id="29" name="Rectangle: Rounded Corners 4"/>
              <p:cNvSpPr txBox="1"/>
              <p:nvPr/>
            </p:nvSpPr>
            <p:spPr>
              <a:xfrm>
                <a:off x="278498" y="612379"/>
                <a:ext cx="4225706" cy="344153"/>
              </a:xfrm>
              <a:prstGeom prst="rect">
                <a:avLst/>
              </a:prstGeom>
            </p:spPr>
            <p:style>
              <a:lnRef idx="0">
                <a:scrgbClr r="0" g="0" b="0"/>
              </a:lnRef>
              <a:fillRef idx="0">
                <a:scrgbClr r="0" g="0" b="0"/>
              </a:fillRef>
              <a:effectRef idx="0">
                <a:scrgbClr r="0" g="0" b="0"/>
              </a:effectRef>
              <a:fontRef idx="minor">
                <a:schemeClr val="lt1"/>
              </a:fontRef>
            </p:style>
            <p:txBody>
              <a:bodyPr lIns="161290" tIns="0" rIns="161290" bIns="0" spcCol="1270" anchor="ctr"/>
              <a:lstStyle/>
              <a:p>
                <a:pPr fontAlgn="auto">
                  <a:spcBef>
                    <a:spcPts val="0"/>
                  </a:spcBef>
                  <a:spcAft>
                    <a:spcPts val="0"/>
                  </a:spcAft>
                  <a:defRPr/>
                </a:pPr>
                <a:r>
                  <a:rPr lang="ro-RO" sz="1400">
                    <a:solidFill>
                      <a:srgbClr val="003399"/>
                    </a:solidFill>
                  </a:rPr>
                  <a:t>Taxonomie</a:t>
                </a:r>
              </a:p>
            </p:txBody>
          </p:sp>
        </p:grpSp>
      </p:grpSp>
      <p:pic>
        <p:nvPicPr>
          <p:cNvPr id="19465" name="Content Placeholder 3" descr="A group of people standing in front of a computer&#10;&#10;Description automatically generated with medium confidence"/>
          <p:cNvPicPr>
            <a:picLocks noGrp="1" noChangeAspect="1"/>
          </p:cNvPicPr>
          <p:nvPr>
            <p:ph idx="1"/>
          </p:nvPr>
        </p:nvPicPr>
        <p:blipFill>
          <a:blip r:embed="rId3"/>
          <a:srcRect/>
          <a:stretch>
            <a:fillRect/>
          </a:stretch>
        </p:blipFill>
        <p:spPr>
          <a:xfrm>
            <a:off x="5735638" y="1924050"/>
            <a:ext cx="2630487" cy="1774825"/>
          </a:xfrm>
          <a:ln w="38100">
            <a:solidFill>
              <a:srgbClr val="ACC700"/>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0" descr="A green hand with a blue circle and a finger pressing a button&#10;&#10;Description automatically generated"/>
          <p:cNvPicPr>
            <a:picLocks noChangeAspect="1"/>
          </p:cNvPicPr>
          <p:nvPr/>
        </p:nvPicPr>
        <p:blipFill>
          <a:blip r:embed="rId2"/>
          <a:srcRect/>
          <a:stretch>
            <a:fillRect/>
          </a:stretch>
        </p:blipFill>
        <p:spPr bwMode="auto">
          <a:xfrm>
            <a:off x="1143000" y="955675"/>
            <a:ext cx="1709738" cy="1708150"/>
          </a:xfrm>
          <a:prstGeom prst="rect">
            <a:avLst/>
          </a:prstGeom>
          <a:noFill/>
          <a:ln w="9525">
            <a:noFill/>
            <a:miter lim="800000"/>
            <a:headEnd/>
            <a:tailEnd/>
          </a:ln>
        </p:spPr>
      </p:pic>
      <p:pic>
        <p:nvPicPr>
          <p:cNvPr id="56322" name="Picture 6" descr="A computer with a screen on&#10;&#10;Description automatically generated"/>
          <p:cNvPicPr>
            <a:picLocks noChangeAspect="1"/>
          </p:cNvPicPr>
          <p:nvPr/>
        </p:nvPicPr>
        <p:blipFill>
          <a:blip r:embed="rId3"/>
          <a:srcRect/>
          <a:stretch>
            <a:fillRect/>
          </a:stretch>
        </p:blipFill>
        <p:spPr bwMode="auto">
          <a:xfrm>
            <a:off x="2652713" y="698500"/>
            <a:ext cx="3609975" cy="2222500"/>
          </a:xfrm>
          <a:prstGeom prst="rect">
            <a:avLst/>
          </a:prstGeom>
          <a:noFill/>
          <a:ln w="9525">
            <a:noFill/>
            <a:miter lim="800000"/>
            <a:headEnd/>
            <a:tailEnd/>
          </a:ln>
        </p:spPr>
      </p:pic>
      <p:sp>
        <p:nvSpPr>
          <p:cNvPr id="56323" name="Title 1"/>
          <p:cNvSpPr>
            <a:spLocks noGrp="1"/>
          </p:cNvSpPr>
          <p:nvPr>
            <p:ph type="title"/>
          </p:nvPr>
        </p:nvSpPr>
        <p:spPr/>
        <p:txBody>
          <a:bodyPr/>
          <a:lstStyle/>
          <a:p>
            <a:pPr eaLnBrk="1" hangingPunct="1"/>
            <a:r>
              <a:rPr lang="ro-RO"/>
              <a:t>Informații suplimentare</a:t>
            </a:r>
          </a:p>
        </p:txBody>
      </p:sp>
      <p:sp>
        <p:nvSpPr>
          <p:cNvPr id="5" name="Content Placeholder 2"/>
          <p:cNvSpPr txBox="1">
            <a:spLocks/>
          </p:cNvSpPr>
          <p:nvPr/>
        </p:nvSpPr>
        <p:spPr>
          <a:xfrm>
            <a:off x="457200" y="2921000"/>
            <a:ext cx="8432800" cy="1708150"/>
          </a:xfrm>
          <a:prstGeom prst="rect">
            <a:avLst/>
          </a:prstGeom>
        </p:spPr>
        <p:txBody>
          <a:bodyPr lIns="0" rIns="0"/>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fontAlgn="auto">
              <a:buClr>
                <a:srgbClr val="ACC700"/>
              </a:buClr>
              <a:defRPr/>
            </a:pPr>
            <a:r>
              <a:rPr lang="ro-RO" sz="1500" dirty="0">
                <a:solidFill>
                  <a:srgbClr val="ACC700"/>
                </a:solidFill>
              </a:rPr>
              <a:t>Consultați tot conținutul aferent în cadrul domeniului prioritar „Munca prin intermediul platformelor online”: </a:t>
            </a:r>
          </a:p>
          <a:p>
            <a:pPr marL="0" indent="0" fontAlgn="auto">
              <a:buFont typeface="Wingdings" pitchFamily="2" charset="2"/>
              <a:buNone/>
              <a:defRPr/>
            </a:pPr>
            <a:r>
              <a:rPr lang="ro-RO" sz="1500" b="0" dirty="0">
                <a:solidFill>
                  <a:srgbClr val="003399"/>
                </a:solidFill>
                <a:hlinkClick r:id="rId4"/>
              </a:rPr>
              <a:t>https://healthy-workplaces.osha.europa.eu/en/about-topic/priority-area/digital-platform-work</a:t>
            </a:r>
          </a:p>
          <a:p>
            <a:pPr marL="0" indent="0" fontAlgn="auto">
              <a:buFont typeface="Wingdings" pitchFamily="2" charset="2"/>
              <a:buNone/>
              <a:defRPr/>
            </a:pPr>
            <a:endParaRPr lang="en-GB" sz="900" b="0" dirty="0"/>
          </a:p>
          <a:p>
            <a:pPr fontAlgn="auto">
              <a:buClr>
                <a:srgbClr val="ACC700"/>
              </a:buClr>
              <a:defRPr/>
            </a:pPr>
            <a:r>
              <a:rPr lang="ro-RO" sz="1500" dirty="0">
                <a:solidFill>
                  <a:srgbClr val="ACC700"/>
                </a:solidFill>
              </a:rPr>
              <a:t>Consultați toate publicațiile pe această temă: </a:t>
            </a:r>
          </a:p>
          <a:p>
            <a:pPr marL="0" indent="0" fontAlgn="auto">
              <a:buFont typeface="Wingdings" pitchFamily="2" charset="2"/>
              <a:buNone/>
              <a:defRPr/>
            </a:pPr>
            <a:r>
              <a:rPr lang="ro-RO" sz="1500" b="0" dirty="0">
                <a:hlinkClick r:id="rId5"/>
              </a:rPr>
              <a:t>https://osha.europa.eu/en/publications-priority-area/digital-labour-platforms</a:t>
            </a:r>
          </a:p>
          <a:p>
            <a:pPr fontAlgn="auto">
              <a:defRPr/>
            </a:pPr>
            <a:endParaRPr lang="en-GB" sz="15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E535ECB-B1AD-CE1D-4C84-3EE19C38ED9A}"/>
              </a:ext>
            </a:extLst>
          </p:cNvPr>
          <p:cNvSpPr>
            <a:spLocks noGrp="1"/>
          </p:cNvSpPr>
          <p:nvPr>
            <p:ph sz="half" idx="1"/>
          </p:nvPr>
        </p:nvSpPr>
        <p:spPr>
          <a:xfrm>
            <a:off x="450000" y="2633711"/>
            <a:ext cx="7560000" cy="1577337"/>
          </a:xfrm>
        </p:spPr>
        <p:txBody>
          <a:bodyPr/>
          <a:lstStyle/>
          <a:p>
            <a:pPr marL="0" indent="0" algn="just">
              <a:spcAft>
                <a:spcPts val="0"/>
              </a:spcAft>
              <a:buNone/>
            </a:pPr>
            <a:r>
              <a:rPr lang="ro-RO" sz="1200" b="0" dirty="0">
                <a:effectLst/>
                <a:ea typeface="Calibri" panose="020F0502020204030204" pitchFamily="34" charset="0"/>
                <a:cs typeface="Times New Roman" panose="02020603050405020304" pitchFamily="18" charset="0"/>
              </a:rPr>
              <a:t>Nici Agenția Europeană pentru Securitate și Sănătate în Muncă (EU-OSHA), nici o altă persoană care acționează în numele agenției nu este responsabilă de modul în care aceste informații ar putea fi utilizate.</a:t>
            </a:r>
            <a:endParaRPr lang="en-US" sz="1200" b="0" dirty="0">
              <a:effectLst/>
              <a:ea typeface="Calibri" panose="020F0502020204030204" pitchFamily="34" charset="0"/>
              <a:cs typeface="Times New Roman" panose="02020603050405020304" pitchFamily="18" charset="0"/>
            </a:endParaRPr>
          </a:p>
          <a:p>
            <a:pPr marL="0" indent="0" algn="just">
              <a:spcAft>
                <a:spcPts val="0"/>
              </a:spcAft>
              <a:buNone/>
            </a:pPr>
            <a:endParaRPr lang="en-GB" sz="1200" b="0" dirty="0">
              <a:effectLst/>
              <a:ea typeface="Calibri" panose="020F0502020204030204" pitchFamily="34" charset="0"/>
              <a:cs typeface="Times New Roman" panose="02020603050405020304" pitchFamily="18" charset="0"/>
            </a:endParaRPr>
          </a:p>
          <a:p>
            <a:pPr marL="0" indent="0" algn="just">
              <a:spcAft>
                <a:spcPts val="0"/>
              </a:spcAft>
              <a:buNone/>
            </a:pPr>
            <a:r>
              <a:rPr lang="ro-RO" sz="1200" b="0" dirty="0">
                <a:effectLst/>
                <a:ea typeface="Calibri" panose="020F0502020204030204" pitchFamily="34" charset="0"/>
                <a:cs typeface="Times New Roman" panose="02020603050405020304" pitchFamily="18" charset="0"/>
              </a:rPr>
              <a:t> © Agenția Europeană pentru Securitate și Sănătate în Muncă, 202</a:t>
            </a:r>
            <a:r>
              <a:rPr lang="en-US" sz="1200" b="0" dirty="0">
                <a:effectLst/>
                <a:ea typeface="Calibri" panose="020F0502020204030204" pitchFamily="34" charset="0"/>
                <a:cs typeface="Times New Roman" panose="02020603050405020304" pitchFamily="18" charset="0"/>
              </a:rPr>
              <a:t>4</a:t>
            </a:r>
            <a:endParaRPr lang="en-GB" sz="1200" b="0" dirty="0">
              <a:effectLst/>
              <a:ea typeface="Calibri" panose="020F0502020204030204" pitchFamily="34" charset="0"/>
              <a:cs typeface="Times New Roman" panose="02020603050405020304" pitchFamily="18" charset="0"/>
            </a:endParaRPr>
          </a:p>
          <a:p>
            <a:pPr marL="0" indent="0" algn="just">
              <a:spcAft>
                <a:spcPts val="0"/>
              </a:spcAft>
              <a:buNone/>
            </a:pPr>
            <a:r>
              <a:rPr lang="ro-RO" sz="1200" b="0" dirty="0">
                <a:effectLst/>
                <a:ea typeface="Calibri" panose="020F0502020204030204" pitchFamily="34" charset="0"/>
                <a:cs typeface="Times New Roman" panose="02020603050405020304" pitchFamily="18" charset="0"/>
              </a:rPr>
              <a:t>Reproducerea este autorizată cu condiția menționării sursei.</a:t>
            </a:r>
            <a:endParaRPr lang="en-GB" sz="1200" b="0" dirty="0">
              <a:effectLst/>
              <a:ea typeface="Calibri" panose="020F0502020204030204" pitchFamily="34" charset="0"/>
              <a:cs typeface="Times New Roman" panose="02020603050405020304" pitchFamily="18" charset="0"/>
            </a:endParaRPr>
          </a:p>
          <a:p>
            <a:pPr marL="0" indent="0" algn="just">
              <a:spcAft>
                <a:spcPts val="0"/>
              </a:spcAft>
              <a:buNone/>
            </a:pPr>
            <a:r>
              <a:rPr lang="ro-RO" sz="1200" b="0" dirty="0">
                <a:effectLst/>
                <a:ea typeface="Calibri" panose="020F0502020204030204" pitchFamily="34" charset="0"/>
                <a:cs typeface="Times New Roman" panose="02020603050405020304" pitchFamily="18" charset="0"/>
              </a:rPr>
              <a:t>Pentru utilizarea sau reproducerea în orice fel a fotografiilor sau a altor materiale pentru care EU-OSHA nu deține drepturile de autor, trebuie să se solicite acordul direct de la deținătorii drepturilor de autor.</a:t>
            </a:r>
            <a:endParaRPr lang="en-GB" dirty="0"/>
          </a:p>
        </p:txBody>
      </p:sp>
    </p:spTree>
    <p:extLst>
      <p:ext uri="{BB962C8B-B14F-4D97-AF65-F5344CB8AC3E}">
        <p14:creationId xmlns:p14="http://schemas.microsoft.com/office/powerpoint/2010/main" val="178120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lIns="0"/>
          <a:lstStyle/>
          <a:p>
            <a:pPr eaLnBrk="1" hangingPunct="1"/>
            <a:r>
              <a:rPr lang="ro-RO" sz="2400"/>
              <a:t>Definirea muncii pe platformele digitale</a:t>
            </a:r>
          </a:p>
        </p:txBody>
      </p:sp>
      <p:sp>
        <p:nvSpPr>
          <p:cNvPr id="3" name="Content Placeholder 2"/>
          <p:cNvSpPr>
            <a:spLocks noGrp="1"/>
          </p:cNvSpPr>
          <p:nvPr>
            <p:ph sz="half" idx="1"/>
          </p:nvPr>
        </p:nvSpPr>
        <p:spPr>
          <a:xfrm>
            <a:off x="457200" y="2416175"/>
            <a:ext cx="7786688" cy="1965325"/>
          </a:xfrm>
        </p:spPr>
        <p:txBody>
          <a:bodyPr lIns="0" tIns="0" rIns="0" bIns="0" rtlCol="0">
            <a:noAutofit/>
          </a:bodyPr>
          <a:lstStyle/>
          <a:p>
            <a:pPr marL="54000" indent="0" eaLnBrk="1" fontAlgn="auto" hangingPunct="1">
              <a:spcAft>
                <a:spcPts val="0"/>
              </a:spcAft>
              <a:buFont typeface="Wingdings" pitchFamily="2" charset="2"/>
              <a:buNone/>
              <a:defRPr/>
            </a:pPr>
            <a:r>
              <a:rPr lang="ro-RO" sz="1600"/>
              <a:t>Munca prin intermediul platformelor online comparativ cu cea prestată la fața locului:</a:t>
            </a:r>
          </a:p>
          <a:p>
            <a:pPr marL="54000" indent="0" eaLnBrk="1" fontAlgn="auto" hangingPunct="1">
              <a:spcAft>
                <a:spcPts val="0"/>
              </a:spcAft>
              <a:buFont typeface="Wingdings" pitchFamily="2" charset="2"/>
              <a:buNone/>
              <a:defRPr/>
            </a:pPr>
            <a:r>
              <a:rPr lang="ro-RO" sz="1600" b="0"/>
              <a:t>Sarcinile sunt întotdeauna organizate online, dar pot fi efectuate virtual sau în mediul fizic</a:t>
            </a:r>
          </a:p>
          <a:p>
            <a:pPr marL="54000" indent="0" eaLnBrk="1" fontAlgn="auto" hangingPunct="1">
              <a:spcAft>
                <a:spcPts val="0"/>
              </a:spcAft>
              <a:buFont typeface="Wingdings" pitchFamily="2" charset="2"/>
              <a:buNone/>
              <a:defRPr/>
            </a:pPr>
            <a:r>
              <a:rPr lang="ro-RO" sz="1600" b="0">
                <a:solidFill>
                  <a:schemeClr val="accent2"/>
                </a:solidFill>
              </a:rPr>
              <a:t>Munca prin intermediul platformelor online sau prestată la fața locului</a:t>
            </a:r>
          </a:p>
          <a:p>
            <a:pPr marL="189000" indent="-189000" eaLnBrk="1" fontAlgn="auto" hangingPunct="1">
              <a:spcAft>
                <a:spcPts val="0"/>
              </a:spcAft>
              <a:defRPr/>
            </a:pPr>
            <a:r>
              <a:rPr lang="ro-RO" sz="1600" b="0"/>
              <a:t>Utilizează o gestionare algoritmică </a:t>
            </a:r>
          </a:p>
          <a:p>
            <a:pPr marL="189000" indent="-189000" eaLnBrk="1" fontAlgn="auto" hangingPunct="1">
              <a:spcAft>
                <a:spcPts val="0"/>
              </a:spcAft>
              <a:defRPr/>
            </a:pPr>
            <a:r>
              <a:rPr lang="ro-RO" sz="1600" b="0"/>
              <a:t>De obicei, implică forme de lucru neconvenționale</a:t>
            </a:r>
          </a:p>
        </p:txBody>
      </p:sp>
      <p:sp>
        <p:nvSpPr>
          <p:cNvPr id="21507" name="Content Placeholder 2"/>
          <p:cNvSpPr txBox="1">
            <a:spLocks/>
          </p:cNvSpPr>
          <p:nvPr/>
        </p:nvSpPr>
        <p:spPr bwMode="auto">
          <a:xfrm>
            <a:off x="1708150" y="1195388"/>
            <a:ext cx="6302375" cy="495300"/>
          </a:xfrm>
          <a:prstGeom prst="rect">
            <a:avLst/>
          </a:prstGeom>
          <a:noFill/>
          <a:ln w="9525">
            <a:noFill/>
            <a:miter lim="800000"/>
            <a:headEnd/>
            <a:tailEnd/>
          </a:ln>
        </p:spPr>
        <p:txBody>
          <a:bodyPr lIns="0" tIns="0" rIns="0" bIns="0"/>
          <a:lstStyle/>
          <a:p>
            <a:pPr marL="53975" defTabSz="342900">
              <a:spcBef>
                <a:spcPts val="450"/>
              </a:spcBef>
              <a:buClr>
                <a:schemeClr val="tx2"/>
              </a:buClr>
              <a:buFont typeface="Wingdings" pitchFamily="2" charset="2"/>
              <a:buNone/>
            </a:pPr>
            <a:r>
              <a:rPr lang="ro-RO" sz="1600" b="1" i="1">
                <a:solidFill>
                  <a:srgbClr val="003399"/>
                </a:solidFill>
              </a:rPr>
              <a:t>Toate activitățile lucrative remunerate, prestate prin intermediul unei platforme online, pe o platformă online sau în urma medierii de către o platformă online.</a:t>
            </a:r>
          </a:p>
        </p:txBody>
      </p:sp>
      <p:pic>
        <p:nvPicPr>
          <p:cNvPr id="21508" name="Picture 4" descr="A green outline of a file&#10;&#10;Description automatically generated"/>
          <p:cNvPicPr>
            <a:picLocks noChangeAspect="1"/>
          </p:cNvPicPr>
          <p:nvPr/>
        </p:nvPicPr>
        <p:blipFill>
          <a:blip r:embed="rId3"/>
          <a:srcRect/>
          <a:stretch>
            <a:fillRect/>
          </a:stretch>
        </p:blipFill>
        <p:spPr bwMode="auto">
          <a:xfrm>
            <a:off x="276225" y="855663"/>
            <a:ext cx="1320800" cy="1319212"/>
          </a:xfrm>
          <a:prstGeom prst="rect">
            <a:avLst/>
          </a:prstGeom>
          <a:noFill/>
          <a:ln w="9525">
            <a:noFill/>
            <a:miter lim="800000"/>
            <a:headEnd/>
            <a:tailEnd/>
          </a:ln>
        </p:spPr>
      </p:pic>
      <p:sp>
        <p:nvSpPr>
          <p:cNvPr id="6" name="Flowchart: Alternative Process 5"/>
          <p:cNvSpPr/>
          <p:nvPr/>
        </p:nvSpPr>
        <p:spPr>
          <a:xfrm>
            <a:off x="1597025" y="1139825"/>
            <a:ext cx="6646863" cy="811213"/>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lIns="0"/>
          <a:lstStyle/>
          <a:p>
            <a:pPr eaLnBrk="1" hangingPunct="1"/>
            <a:r>
              <a:rPr lang="ro-RO" sz="2400"/>
              <a:t>Taxonomie</a:t>
            </a:r>
          </a:p>
        </p:txBody>
      </p:sp>
      <p:graphicFrame>
        <p:nvGraphicFramePr>
          <p:cNvPr id="6" name="Content Placeholder 5"/>
          <p:cNvGraphicFramePr>
            <a:graphicFrameLocks noGrp="1"/>
          </p:cNvGraphicFramePr>
          <p:nvPr>
            <p:ph sz="half" idx="1"/>
          </p:nvPr>
        </p:nvGraphicFramePr>
        <p:xfrm>
          <a:off x="449263" y="915988"/>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20000"/>
                    </a:ext>
                  </a:extLst>
                </a:gridCol>
                <a:gridCol w="1607736">
                  <a:extLst>
                    <a:ext uri="{9D8B030D-6E8A-4147-A177-3AD203B41FA5}">
                      <a16:colId xmlns:a16="http://schemas.microsoft.com/office/drawing/2014/main" val="20001"/>
                    </a:ext>
                  </a:extLst>
                </a:gridCol>
                <a:gridCol w="1470466">
                  <a:extLst>
                    <a:ext uri="{9D8B030D-6E8A-4147-A177-3AD203B41FA5}">
                      <a16:colId xmlns:a16="http://schemas.microsoft.com/office/drawing/2014/main" val="20002"/>
                    </a:ext>
                  </a:extLst>
                </a:gridCol>
                <a:gridCol w="1572099">
                  <a:extLst>
                    <a:ext uri="{9D8B030D-6E8A-4147-A177-3AD203B41FA5}">
                      <a16:colId xmlns:a16="http://schemas.microsoft.com/office/drawing/2014/main" val="20003"/>
                    </a:ext>
                  </a:extLst>
                </a:gridCol>
                <a:gridCol w="1780642">
                  <a:extLst>
                    <a:ext uri="{9D8B030D-6E8A-4147-A177-3AD203B41FA5}">
                      <a16:colId xmlns:a16="http://schemas.microsoft.com/office/drawing/2014/main" val="20004"/>
                    </a:ext>
                  </a:extLst>
                </a:gridCol>
              </a:tblGrid>
              <a:tr h="303639">
                <a:tc rowSpan="2">
                  <a:txBody>
                    <a:bodyPr/>
                    <a:lstStyle/>
                    <a:p>
                      <a:pPr marL="68580" algn="just">
                        <a:lnSpc>
                          <a:spcPts val="1200"/>
                        </a:lnSpc>
                        <a:spcBef>
                          <a:spcPts val="600"/>
                        </a:spcBef>
                        <a:spcAft>
                          <a:spcPts val="600"/>
                        </a:spcAft>
                      </a:pPr>
                      <a:r>
                        <a:rPr lang="ro-RO" sz="1200">
                          <a:effectLst/>
                        </a:rPr>
                        <a:t>Dimensiuni</a:t>
                      </a:r>
                    </a:p>
                  </a:txBody>
                  <a:tcPr marL="68580" marR="68580" marT="0" marB="0" anchor="ctr"/>
                </a:tc>
                <a:tc gridSpan="4">
                  <a:txBody>
                    <a:bodyPr/>
                    <a:lstStyle/>
                    <a:p>
                      <a:pPr marL="68580" algn="ctr">
                        <a:lnSpc>
                          <a:spcPts val="1200"/>
                        </a:lnSpc>
                        <a:spcBef>
                          <a:spcPts val="600"/>
                        </a:spcBef>
                        <a:spcAft>
                          <a:spcPts val="600"/>
                        </a:spcAft>
                      </a:pPr>
                      <a:r>
                        <a:rPr lang="ro-RO" sz="1400">
                          <a:effectLst/>
                        </a:rPr>
                        <a:t>Tip de muncă pe platforme digitale</a:t>
                      </a: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3639">
                <a:tc vMerge="1">
                  <a:txBody>
                    <a:bodyPr/>
                    <a:lstStyle/>
                    <a:p>
                      <a:endParaRPr lang="nl-BE"/>
                    </a:p>
                  </a:txBody>
                  <a:tcPr/>
                </a:tc>
                <a:tc>
                  <a:txBody>
                    <a:bodyPr/>
                    <a:lstStyle/>
                    <a:p>
                      <a:pPr marL="68580" algn="ctr">
                        <a:lnSpc>
                          <a:spcPts val="1200"/>
                        </a:lnSpc>
                        <a:spcBef>
                          <a:spcPts val="600"/>
                        </a:spcBef>
                        <a:spcAft>
                          <a:spcPts val="600"/>
                        </a:spcAft>
                      </a:pPr>
                      <a:r>
                        <a:rPr lang="ro-RO" sz="1200" b="1">
                          <a:effectLst/>
                        </a:rPr>
                        <a:t>Tipul 1 </a:t>
                      </a:r>
                    </a:p>
                  </a:txBody>
                  <a:tcPr marL="68580" marR="68580" marT="0" marB="0" anchor="ctr"/>
                </a:tc>
                <a:tc>
                  <a:txBody>
                    <a:bodyPr/>
                    <a:lstStyle/>
                    <a:p>
                      <a:pPr marL="68580" algn="ctr">
                        <a:lnSpc>
                          <a:spcPts val="1200"/>
                        </a:lnSpc>
                        <a:spcBef>
                          <a:spcPts val="600"/>
                        </a:spcBef>
                        <a:spcAft>
                          <a:spcPts val="600"/>
                        </a:spcAft>
                      </a:pPr>
                      <a:r>
                        <a:rPr lang="ro-RO" sz="1200" b="1">
                          <a:effectLst/>
                        </a:rPr>
                        <a:t>Tipul 2</a:t>
                      </a:r>
                    </a:p>
                  </a:txBody>
                  <a:tcPr marL="68580" marR="68580" marT="0" marB="0" anchor="ctr"/>
                </a:tc>
                <a:tc>
                  <a:txBody>
                    <a:bodyPr/>
                    <a:lstStyle/>
                    <a:p>
                      <a:pPr marL="68580" algn="ctr">
                        <a:lnSpc>
                          <a:spcPts val="1200"/>
                        </a:lnSpc>
                        <a:spcBef>
                          <a:spcPts val="600"/>
                        </a:spcBef>
                        <a:spcAft>
                          <a:spcPts val="600"/>
                        </a:spcAft>
                      </a:pPr>
                      <a:r>
                        <a:rPr lang="ro-RO" sz="1200" b="1">
                          <a:effectLst/>
                        </a:rPr>
                        <a:t>Tipul 3</a:t>
                      </a:r>
                    </a:p>
                  </a:txBody>
                  <a:tcPr marL="68580" marR="68580" marT="0" marB="0" anchor="ctr"/>
                </a:tc>
                <a:tc>
                  <a:txBody>
                    <a:bodyPr/>
                    <a:lstStyle/>
                    <a:p>
                      <a:pPr marL="68580" algn="ctr">
                        <a:lnSpc>
                          <a:spcPts val="1200"/>
                        </a:lnSpc>
                        <a:spcBef>
                          <a:spcPts val="600"/>
                        </a:spcBef>
                        <a:spcAft>
                          <a:spcPts val="600"/>
                        </a:spcAft>
                      </a:pPr>
                      <a:r>
                        <a:rPr lang="ro-RO" sz="1200" b="1">
                          <a:effectLst/>
                        </a:rPr>
                        <a:t>Tipul 4</a:t>
                      </a:r>
                    </a:p>
                  </a:txBody>
                  <a:tcPr marL="68580" marR="68580" marT="0" marB="0" anchor="ctr"/>
                </a:tc>
                <a:extLst>
                  <a:ext uri="{0D108BD9-81ED-4DB2-BD59-A6C34878D82A}">
                    <a16:rowId xmlns:a16="http://schemas.microsoft.com/office/drawing/2014/main" val="10001"/>
                  </a:ext>
                </a:extLst>
              </a:tr>
              <a:tr h="540664">
                <a:tc>
                  <a:txBody>
                    <a:bodyPr/>
                    <a:lstStyle/>
                    <a:p>
                      <a:pPr marL="68580" algn="l">
                        <a:lnSpc>
                          <a:spcPts val="1200"/>
                        </a:lnSpc>
                        <a:spcBef>
                          <a:spcPts val="600"/>
                        </a:spcBef>
                        <a:spcAft>
                          <a:spcPts val="600"/>
                        </a:spcAft>
                      </a:pPr>
                      <a:r>
                        <a:rPr lang="ro-RO" sz="1200">
                          <a:effectLst/>
                        </a:rPr>
                        <a:t>Forma muncii prestate</a:t>
                      </a:r>
                    </a:p>
                  </a:txBody>
                  <a:tcPr marL="68580" marR="68580" marT="0" marB="0" anchor="ctr"/>
                </a:tc>
                <a:tc>
                  <a:txBody>
                    <a:bodyPr/>
                    <a:lstStyle/>
                    <a:p>
                      <a:pPr marL="68580" algn="ctr">
                        <a:lnSpc>
                          <a:spcPts val="1200"/>
                        </a:lnSpc>
                        <a:spcBef>
                          <a:spcPts val="600"/>
                        </a:spcBef>
                        <a:spcAft>
                          <a:spcPts val="600"/>
                        </a:spcAft>
                      </a:pPr>
                      <a:r>
                        <a:rPr lang="ro-RO" sz="1200">
                          <a:effectLst/>
                        </a:rPr>
                        <a:t>La fața locului</a:t>
                      </a:r>
                    </a:p>
                  </a:txBody>
                  <a:tcPr marL="68580" marR="68580" marT="0" marB="0" anchor="ctr"/>
                </a:tc>
                <a:tc>
                  <a:txBody>
                    <a:bodyPr/>
                    <a:lstStyle/>
                    <a:p>
                      <a:pPr marL="68580" algn="ctr">
                        <a:lnSpc>
                          <a:spcPts val="1200"/>
                        </a:lnSpc>
                        <a:spcBef>
                          <a:spcPts val="600"/>
                        </a:spcBef>
                        <a:spcAft>
                          <a:spcPts val="600"/>
                        </a:spcAft>
                      </a:pPr>
                      <a:r>
                        <a:rPr lang="ro-RO" sz="1200">
                          <a:effectLst/>
                        </a:rPr>
                        <a:t>La fața locului</a:t>
                      </a:r>
                    </a:p>
                  </a:txBody>
                  <a:tcPr marL="68580" marR="68580" marT="0" marB="0" anchor="ctr"/>
                </a:tc>
                <a:tc>
                  <a:txBody>
                    <a:bodyPr/>
                    <a:lstStyle/>
                    <a:p>
                      <a:pPr marL="68580" algn="ctr">
                        <a:lnSpc>
                          <a:spcPts val="1200"/>
                        </a:lnSpc>
                        <a:spcBef>
                          <a:spcPts val="600"/>
                        </a:spcBef>
                        <a:spcAft>
                          <a:spcPts val="600"/>
                        </a:spcAft>
                      </a:pPr>
                      <a:r>
                        <a:rPr lang="ro-RO" sz="1200">
                          <a:effectLst/>
                        </a:rPr>
                        <a:t>Online</a:t>
                      </a:r>
                    </a:p>
                  </a:txBody>
                  <a:tcPr marL="68580" marR="68580" marT="0" marB="0" anchor="ctr"/>
                </a:tc>
                <a:tc>
                  <a:txBody>
                    <a:bodyPr/>
                    <a:lstStyle/>
                    <a:p>
                      <a:pPr marL="68580" algn="ctr">
                        <a:lnSpc>
                          <a:spcPts val="1200"/>
                        </a:lnSpc>
                        <a:spcBef>
                          <a:spcPts val="600"/>
                        </a:spcBef>
                        <a:spcAft>
                          <a:spcPts val="600"/>
                        </a:spcAft>
                      </a:pPr>
                      <a:r>
                        <a:rPr lang="ro-RO" sz="1200">
                          <a:effectLst/>
                        </a:rPr>
                        <a:t>Online</a:t>
                      </a:r>
                    </a:p>
                  </a:txBody>
                  <a:tcPr marL="68580" marR="68580" marT="0" marB="0" anchor="ctr"/>
                </a:tc>
                <a:extLst>
                  <a:ext uri="{0D108BD9-81ED-4DB2-BD59-A6C34878D82A}">
                    <a16:rowId xmlns:a16="http://schemas.microsoft.com/office/drawing/2014/main" val="10002"/>
                  </a:ext>
                </a:extLst>
              </a:tr>
              <a:tr h="681542">
                <a:tc>
                  <a:txBody>
                    <a:bodyPr/>
                    <a:lstStyle/>
                    <a:p>
                      <a:pPr marL="68580" algn="l">
                        <a:lnSpc>
                          <a:spcPts val="1200"/>
                        </a:lnSpc>
                        <a:spcBef>
                          <a:spcPts val="600"/>
                        </a:spcBef>
                        <a:spcAft>
                          <a:spcPts val="600"/>
                        </a:spcAft>
                      </a:pPr>
                      <a:r>
                        <a:rPr lang="ro-RO" sz="1200">
                          <a:effectLst/>
                        </a:rPr>
                        <a:t>Nivelul de competențe cerut pentru îndeplinirea sarcinilor</a:t>
                      </a:r>
                    </a:p>
                  </a:txBody>
                  <a:tcPr marL="68580" marR="68580" marT="0" marB="0" anchor="ctr"/>
                </a:tc>
                <a:tc>
                  <a:txBody>
                    <a:bodyPr/>
                    <a:lstStyle/>
                    <a:p>
                      <a:pPr marL="68580" algn="ctr">
                        <a:lnSpc>
                          <a:spcPts val="1200"/>
                        </a:lnSpc>
                        <a:spcBef>
                          <a:spcPts val="600"/>
                        </a:spcBef>
                        <a:spcAft>
                          <a:spcPts val="600"/>
                        </a:spcAft>
                      </a:pPr>
                      <a:r>
                        <a:rPr lang="ro-RO" sz="1200">
                          <a:effectLst/>
                        </a:rPr>
                        <a:t>Slab calificat</a:t>
                      </a:r>
                    </a:p>
                  </a:txBody>
                  <a:tcPr marL="68580" marR="68580" marT="0" marB="0" anchor="ctr"/>
                </a:tc>
                <a:tc>
                  <a:txBody>
                    <a:bodyPr/>
                    <a:lstStyle/>
                    <a:p>
                      <a:pPr marL="68580" algn="ctr">
                        <a:lnSpc>
                          <a:spcPts val="1200"/>
                        </a:lnSpc>
                        <a:spcBef>
                          <a:spcPts val="600"/>
                        </a:spcBef>
                        <a:spcAft>
                          <a:spcPts val="600"/>
                        </a:spcAft>
                      </a:pPr>
                      <a:r>
                        <a:rPr lang="ro-RO" sz="1200">
                          <a:effectLst/>
                        </a:rPr>
                        <a:t>Înalt calificat</a:t>
                      </a:r>
                    </a:p>
                  </a:txBody>
                  <a:tcPr marL="68580" marR="68580" marT="0" marB="0" anchor="ctr"/>
                </a:tc>
                <a:tc>
                  <a:txBody>
                    <a:bodyPr/>
                    <a:lstStyle/>
                    <a:p>
                      <a:pPr marL="68580" algn="ctr">
                        <a:lnSpc>
                          <a:spcPts val="1200"/>
                        </a:lnSpc>
                        <a:spcBef>
                          <a:spcPts val="600"/>
                        </a:spcBef>
                        <a:spcAft>
                          <a:spcPts val="600"/>
                        </a:spcAft>
                      </a:pPr>
                      <a:r>
                        <a:rPr lang="ro-RO" sz="1200">
                          <a:effectLst/>
                        </a:rPr>
                        <a:t>Slab calificat</a:t>
                      </a:r>
                    </a:p>
                  </a:txBody>
                  <a:tcPr marL="68580" marR="68580" marT="0" marB="0" anchor="ctr"/>
                </a:tc>
                <a:tc>
                  <a:txBody>
                    <a:bodyPr/>
                    <a:lstStyle/>
                    <a:p>
                      <a:pPr marL="68580" algn="ctr">
                        <a:lnSpc>
                          <a:spcPts val="1200"/>
                        </a:lnSpc>
                        <a:spcBef>
                          <a:spcPts val="600"/>
                        </a:spcBef>
                        <a:spcAft>
                          <a:spcPts val="600"/>
                        </a:spcAft>
                      </a:pPr>
                      <a:r>
                        <a:rPr lang="ro-RO" sz="1200">
                          <a:effectLst/>
                        </a:rPr>
                        <a:t>Înalt calificat</a:t>
                      </a:r>
                    </a:p>
                  </a:txBody>
                  <a:tcPr marL="68580" marR="68580" marT="0" marB="0" anchor="ctr"/>
                </a:tc>
                <a:extLst>
                  <a:ext uri="{0D108BD9-81ED-4DB2-BD59-A6C34878D82A}">
                    <a16:rowId xmlns:a16="http://schemas.microsoft.com/office/drawing/2014/main" val="10003"/>
                  </a:ext>
                </a:extLst>
              </a:tr>
              <a:tr h="768567">
                <a:tc>
                  <a:txBody>
                    <a:bodyPr/>
                    <a:lstStyle/>
                    <a:p>
                      <a:pPr marL="68580" algn="l">
                        <a:lnSpc>
                          <a:spcPts val="1200"/>
                        </a:lnSpc>
                        <a:spcBef>
                          <a:spcPts val="600"/>
                        </a:spcBef>
                        <a:spcAft>
                          <a:spcPts val="600"/>
                        </a:spcAft>
                      </a:pPr>
                      <a:r>
                        <a:rPr lang="ro-RO" sz="1200">
                          <a:effectLst/>
                        </a:rPr>
                        <a:t>Nivelul de control exercitat de platforma digitală de muncă</a:t>
                      </a:r>
                    </a:p>
                  </a:txBody>
                  <a:tcPr marL="68580" marR="68580" marT="0" marB="0" anchor="ctr"/>
                </a:tc>
                <a:tc>
                  <a:txBody>
                    <a:bodyPr/>
                    <a:lstStyle/>
                    <a:p>
                      <a:pPr marL="68580" algn="ctr">
                        <a:lnSpc>
                          <a:spcPts val="1200"/>
                        </a:lnSpc>
                        <a:spcBef>
                          <a:spcPts val="600"/>
                        </a:spcBef>
                        <a:spcAft>
                          <a:spcPts val="600"/>
                        </a:spcAft>
                      </a:pPr>
                      <a:r>
                        <a:rPr lang="ro-RO" sz="1200">
                          <a:effectLst/>
                        </a:rPr>
                        <a:t>Ridicat</a:t>
                      </a:r>
                    </a:p>
                  </a:txBody>
                  <a:tcPr marL="68580" marR="68580" marT="0" marB="0" anchor="ctr"/>
                </a:tc>
                <a:tc>
                  <a:txBody>
                    <a:bodyPr/>
                    <a:lstStyle/>
                    <a:p>
                      <a:pPr marL="68580" algn="ctr">
                        <a:lnSpc>
                          <a:spcPts val="1200"/>
                        </a:lnSpc>
                        <a:spcBef>
                          <a:spcPts val="600"/>
                        </a:spcBef>
                        <a:spcAft>
                          <a:spcPts val="600"/>
                        </a:spcAft>
                      </a:pPr>
                      <a:r>
                        <a:rPr lang="ro-RO" sz="1200">
                          <a:effectLst/>
                        </a:rPr>
                        <a:t>Moderat</a:t>
                      </a:r>
                    </a:p>
                  </a:txBody>
                  <a:tcPr marL="68580" marR="68580" marT="0" marB="0" anchor="ctr"/>
                </a:tc>
                <a:tc>
                  <a:txBody>
                    <a:bodyPr/>
                    <a:lstStyle/>
                    <a:p>
                      <a:pPr marL="68580" algn="ctr">
                        <a:lnSpc>
                          <a:spcPts val="1200"/>
                        </a:lnSpc>
                        <a:spcBef>
                          <a:spcPts val="600"/>
                        </a:spcBef>
                        <a:spcAft>
                          <a:spcPts val="600"/>
                        </a:spcAft>
                      </a:pPr>
                      <a:r>
                        <a:rPr lang="ro-RO" sz="1200">
                          <a:effectLst/>
                        </a:rPr>
                        <a:t>Ridicat</a:t>
                      </a:r>
                    </a:p>
                  </a:txBody>
                  <a:tcPr marL="68580" marR="68580" marT="0" marB="0" anchor="ctr"/>
                </a:tc>
                <a:tc>
                  <a:txBody>
                    <a:bodyPr/>
                    <a:lstStyle/>
                    <a:p>
                      <a:pPr marL="68580" algn="ctr">
                        <a:lnSpc>
                          <a:spcPts val="1200"/>
                        </a:lnSpc>
                        <a:spcBef>
                          <a:spcPts val="600"/>
                        </a:spcBef>
                        <a:spcAft>
                          <a:spcPts val="600"/>
                        </a:spcAft>
                      </a:pPr>
                      <a:r>
                        <a:rPr lang="ro-RO" sz="1200">
                          <a:effectLst/>
                        </a:rPr>
                        <a:t>Redus</a:t>
                      </a:r>
                    </a:p>
                  </a:txBody>
                  <a:tcPr marL="68580" marR="68580" marT="0" marB="0" anchor="ctr"/>
                </a:tc>
                <a:extLst>
                  <a:ext uri="{0D108BD9-81ED-4DB2-BD59-A6C34878D82A}">
                    <a16:rowId xmlns:a16="http://schemas.microsoft.com/office/drawing/2014/main" val="10004"/>
                  </a:ext>
                </a:extLst>
              </a:tr>
              <a:tr h="768567">
                <a:tc>
                  <a:txBody>
                    <a:bodyPr/>
                    <a:lstStyle/>
                    <a:p>
                      <a:pPr marL="68580" algn="l">
                        <a:lnSpc>
                          <a:spcPts val="1200"/>
                        </a:lnSpc>
                        <a:spcBef>
                          <a:spcPts val="600"/>
                        </a:spcBef>
                        <a:spcAft>
                          <a:spcPts val="600"/>
                        </a:spcAft>
                      </a:pPr>
                      <a:r>
                        <a:rPr lang="ro-RO" sz="1200" noProof="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EXEMPLU</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ro-RO"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Livrare de colete</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ro-RO"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Muncă manuală</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ro-RO"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Analiză de conținut online</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ro-RO"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Programare la distanță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49263" y="134938"/>
            <a:ext cx="8586787" cy="366712"/>
          </a:xfrm>
        </p:spPr>
        <p:txBody>
          <a:bodyPr lIns="0"/>
          <a:lstStyle/>
          <a:p>
            <a:pPr eaLnBrk="1" hangingPunct="1"/>
            <a:r>
              <a:rPr lang="ro-RO" sz="2000"/>
              <a:t>Fapte și cifre: lucrători în funcție de tipul de muncă și de sector</a:t>
            </a:r>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3525" y="3714750"/>
            <a:ext cx="2736850" cy="231775"/>
          </a:xfrm>
          <a:prstGeom prst="rect">
            <a:avLst/>
          </a:prstGeom>
          <a:noFill/>
        </p:spPr>
        <p:txBody>
          <a:bodyPr>
            <a:spAutoFit/>
          </a:bodyPr>
          <a:lstStyle/>
          <a:p>
            <a:pPr fontAlgn="auto">
              <a:spcBef>
                <a:spcPts val="0"/>
              </a:spcBef>
              <a:spcAft>
                <a:spcPts val="0"/>
              </a:spcAft>
              <a:defRPr/>
            </a:pPr>
            <a:r>
              <a:rPr lang="ro-RO" sz="900" i="1">
                <a:solidFill>
                  <a:schemeClr val="bg1">
                    <a:lumMod val="50000"/>
                  </a:schemeClr>
                </a:solidFill>
                <a:latin typeface="+mn-lt"/>
                <a:cs typeface="+mn-cs"/>
              </a:rPr>
              <a:t>Sursa: Pulsul SSM 2022 – EU-OSHA </a:t>
            </a:r>
          </a:p>
        </p:txBody>
      </p:sp>
      <p:sp>
        <p:nvSpPr>
          <p:cNvPr id="25604" name="TextBox 8"/>
          <p:cNvSpPr txBox="1">
            <a:spLocks noChangeArrowheads="1"/>
          </p:cNvSpPr>
          <p:nvPr/>
        </p:nvSpPr>
        <p:spPr bwMode="auto">
          <a:xfrm>
            <a:off x="182563" y="1071563"/>
            <a:ext cx="2239962" cy="1032384"/>
          </a:xfrm>
          <a:prstGeom prst="rect">
            <a:avLst/>
          </a:prstGeom>
          <a:solidFill>
            <a:srgbClr val="003399"/>
          </a:solidFill>
          <a:ln w="9525">
            <a:noFill/>
            <a:miter lim="800000"/>
            <a:headEnd/>
            <a:tailEnd/>
          </a:ln>
        </p:spPr>
        <p:txBody>
          <a:bodyPr lIns="0" tIns="36000" rIns="0" bIns="72000">
            <a:spAutoFit/>
          </a:bodyPr>
          <a:lstStyle/>
          <a:p>
            <a:pPr marL="114300">
              <a:buFont typeface="Arial" charset="0"/>
              <a:buNone/>
            </a:pPr>
            <a:r>
              <a:rPr lang="ro-RO" sz="1200" b="1" dirty="0">
                <a:solidFill>
                  <a:schemeClr val="bg1"/>
                </a:solidFill>
              </a:rPr>
              <a:t>6 % din lucrătorii din UE și-au obținut cea mai mare parte sau o parte din venituri prin intermediul unei platforme digitale</a:t>
            </a:r>
          </a:p>
        </p:txBody>
      </p:sp>
      <p:graphicFrame>
        <p:nvGraphicFramePr>
          <p:cNvPr id="7" name="Chart 6"/>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25606" name="Group 4"/>
          <p:cNvGrpSpPr>
            <a:grpSpLocks/>
          </p:cNvGrpSpPr>
          <p:nvPr/>
        </p:nvGrpSpPr>
        <p:grpSpPr bwMode="auto">
          <a:xfrm>
            <a:off x="2670175" y="3838575"/>
            <a:ext cx="6126163" cy="841375"/>
            <a:chOff x="2617053" y="3781409"/>
            <a:chExt cx="6831250" cy="926678"/>
          </a:xfrm>
        </p:grpSpPr>
        <p:sp>
          <p:nvSpPr>
            <p:cNvPr id="3" name="TextBox 2"/>
            <p:cNvSpPr txBox="1"/>
            <p:nvPr/>
          </p:nvSpPr>
          <p:spPr>
            <a:xfrm>
              <a:off x="4629785" y="4555972"/>
              <a:ext cx="888647" cy="152115"/>
            </a:xfrm>
            <a:prstGeom prst="rect">
              <a:avLst/>
            </a:prstGeom>
            <a:solidFill>
              <a:schemeClr val="bg1"/>
            </a:solidFill>
          </p:spPr>
          <p:txBody>
            <a:bodyPr wrap="none" lIns="0" tIns="0" bIns="0">
              <a:spAutoFit/>
            </a:bodyPr>
            <a:lstStyle/>
            <a:p>
              <a:pPr fontAlgn="auto">
                <a:spcBef>
                  <a:spcPts val="0"/>
                </a:spcBef>
                <a:spcAft>
                  <a:spcPts val="0"/>
                </a:spcAft>
                <a:defRPr/>
              </a:pPr>
              <a:r>
                <a:rPr lang="ro-RO" sz="900">
                  <a:solidFill>
                    <a:schemeClr val="tx1">
                      <a:lumMod val="65000"/>
                      <a:lumOff val="35000"/>
                    </a:schemeClr>
                  </a:solidFill>
                  <a:latin typeface="+mn-lt"/>
                  <a:cs typeface="+mn-cs"/>
                </a:rPr>
                <a:t>Muncă pe platforme</a:t>
              </a:r>
            </a:p>
          </p:txBody>
        </p:sp>
        <p:sp>
          <p:nvSpPr>
            <p:cNvPr id="10" name="TextBox 9"/>
            <p:cNvSpPr txBox="1"/>
            <p:nvPr/>
          </p:nvSpPr>
          <p:spPr>
            <a:xfrm>
              <a:off x="6109683" y="4538488"/>
              <a:ext cx="1076289" cy="152115"/>
            </a:xfrm>
            <a:prstGeom prst="rect">
              <a:avLst/>
            </a:prstGeom>
            <a:solidFill>
              <a:schemeClr val="bg1"/>
            </a:solidFill>
          </p:spPr>
          <p:txBody>
            <a:bodyPr wrap="none" lIns="0" tIns="0" bIns="0">
              <a:spAutoFit/>
            </a:bodyPr>
            <a:lstStyle/>
            <a:p>
              <a:pPr fontAlgn="auto">
                <a:spcBef>
                  <a:spcPts val="0"/>
                </a:spcBef>
                <a:spcAft>
                  <a:spcPts val="0"/>
                </a:spcAft>
                <a:defRPr/>
              </a:pPr>
              <a:r>
                <a:rPr lang="ro-RO" sz="900">
                  <a:solidFill>
                    <a:schemeClr val="tx1">
                      <a:lumMod val="65000"/>
                      <a:lumOff val="35000"/>
                    </a:schemeClr>
                  </a:solidFill>
                  <a:latin typeface="+mn-lt"/>
                  <a:cs typeface="+mn-cs"/>
                </a:rPr>
                <a:t>Fără muncă pe platforme</a:t>
              </a:r>
            </a:p>
          </p:txBody>
        </p:sp>
        <p:sp>
          <p:nvSpPr>
            <p:cNvPr id="13" name="TextBox 12"/>
            <p:cNvSpPr txBox="1"/>
            <p:nvPr/>
          </p:nvSpPr>
          <p:spPr>
            <a:xfrm>
              <a:off x="4082789" y="3814630"/>
              <a:ext cx="637276" cy="711618"/>
            </a:xfrm>
            <a:prstGeom prst="rect">
              <a:avLst/>
            </a:prstGeom>
            <a:solidFill>
              <a:schemeClr val="bg1"/>
            </a:solidFill>
          </p:spPr>
          <p:txBody>
            <a:bodyPr lIns="0" tIns="91440" rIns="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Administrație, </a:t>
              </a:r>
            </a:p>
            <a:p>
              <a:pPr algn="ctr" fontAlgn="auto">
                <a:spcBef>
                  <a:spcPts val="0"/>
                </a:spcBef>
                <a:spcAft>
                  <a:spcPts val="0"/>
                </a:spcAft>
                <a:defRPr/>
              </a:pPr>
              <a:r>
                <a:rPr lang="ro-RO" sz="600">
                  <a:solidFill>
                    <a:schemeClr val="tx1">
                      <a:lumMod val="65000"/>
                      <a:lumOff val="35000"/>
                    </a:schemeClr>
                  </a:solidFill>
                  <a:latin typeface="+mn-lt"/>
                  <a:cs typeface="+mn-cs"/>
                </a:rPr>
                <a:t>inclusiv admin.</a:t>
              </a:r>
            </a:p>
            <a:p>
              <a:pPr algn="ctr" fontAlgn="auto">
                <a:spcBef>
                  <a:spcPts val="0"/>
                </a:spcBef>
                <a:spcAft>
                  <a:spcPts val="0"/>
                </a:spcAft>
                <a:defRPr/>
              </a:pPr>
              <a:r>
                <a:rPr lang="ro-RO" sz="600">
                  <a:solidFill>
                    <a:schemeClr val="tx1">
                      <a:lumMod val="65000"/>
                      <a:lumOff val="35000"/>
                    </a:schemeClr>
                  </a:solidFill>
                  <a:latin typeface="+mn-lt"/>
                  <a:cs typeface="+mn-cs"/>
                </a:rPr>
                <a:t>publică</a:t>
              </a:r>
            </a:p>
            <a:p>
              <a:pPr algn="ctr" fontAlgn="auto">
                <a:spcBef>
                  <a:spcPts val="0"/>
                </a:spcBef>
                <a:spcAft>
                  <a:spcPts val="0"/>
                </a:spcAft>
                <a:defRPr/>
              </a:pPr>
              <a:r>
                <a:rPr lang="ro-RO" sz="600">
                  <a:solidFill>
                    <a:schemeClr val="tx1">
                      <a:lumMod val="65000"/>
                      <a:lumOff val="35000"/>
                    </a:schemeClr>
                  </a:solidFill>
                  <a:latin typeface="+mn-lt"/>
                  <a:cs typeface="+mn-cs"/>
                </a:rPr>
                <a:t>și apărarea</a:t>
              </a:r>
              <a:br>
                <a:rPr lang="ro-RO" sz="600">
                  <a:solidFill>
                    <a:schemeClr val="tx1">
                      <a:lumMod val="65000"/>
                      <a:lumOff val="35000"/>
                    </a:schemeClr>
                  </a:solidFill>
                  <a:latin typeface="+mn-lt"/>
                  <a:cs typeface="+mn-cs"/>
                </a:rPr>
              </a:br>
              <a:endParaRPr lang="ro-RO" sz="600">
                <a:solidFill>
                  <a:schemeClr val="tx1">
                    <a:lumMod val="65000"/>
                    <a:lumOff val="35000"/>
                  </a:schemeClr>
                </a:solidFill>
                <a:latin typeface="+mn-lt"/>
                <a:cs typeface="+mn-cs"/>
              </a:endParaRPr>
            </a:p>
          </p:txBody>
        </p:sp>
        <p:sp>
          <p:nvSpPr>
            <p:cNvPr id="11" name="TextBox 10"/>
            <p:cNvSpPr txBox="1"/>
            <p:nvPr/>
          </p:nvSpPr>
          <p:spPr>
            <a:xfrm>
              <a:off x="2617053" y="3797146"/>
              <a:ext cx="748800" cy="709870"/>
            </a:xfrm>
            <a:prstGeom prst="rect">
              <a:avLst/>
            </a:prstGeom>
            <a:solidFill>
              <a:schemeClr val="bg1"/>
            </a:solidFill>
          </p:spPr>
          <p:txBody>
            <a:bodyPr lIns="0" tIns="91440" rIns="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TIC, finanțe, servicii profesionale, științifice și tehnice</a:t>
              </a:r>
              <a:br>
                <a:rPr lang="ro-RO" sz="600">
                  <a:solidFill>
                    <a:schemeClr val="tx1">
                      <a:lumMod val="65000"/>
                      <a:lumOff val="35000"/>
                    </a:schemeClr>
                  </a:solidFill>
                  <a:latin typeface="+mn-lt"/>
                  <a:cs typeface="+mn-cs"/>
                </a:rPr>
              </a:br>
              <a:endParaRPr lang="ro-RO" sz="600">
                <a:solidFill>
                  <a:schemeClr val="tx1">
                    <a:lumMod val="65000"/>
                    <a:lumOff val="35000"/>
                  </a:schemeClr>
                </a:solidFill>
                <a:latin typeface="+mn-lt"/>
                <a:cs typeface="+mn-cs"/>
              </a:endParaRPr>
            </a:p>
          </p:txBody>
        </p:sp>
        <p:sp>
          <p:nvSpPr>
            <p:cNvPr id="14" name="TextBox 13"/>
            <p:cNvSpPr txBox="1"/>
            <p:nvPr/>
          </p:nvSpPr>
          <p:spPr>
            <a:xfrm>
              <a:off x="4721836" y="3790152"/>
              <a:ext cx="679762" cy="405640"/>
            </a:xfrm>
            <a:prstGeom prst="rect">
              <a:avLst/>
            </a:prstGeom>
            <a:solidFill>
              <a:schemeClr val="bg1"/>
            </a:solidFill>
          </p:spPr>
          <p:txBody>
            <a:bodyPr tIns="9144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Sănătate și asistență socială</a:t>
              </a:r>
            </a:p>
          </p:txBody>
        </p:sp>
        <p:sp>
          <p:nvSpPr>
            <p:cNvPr id="15" name="TextBox 14"/>
            <p:cNvSpPr txBox="1"/>
            <p:nvPr/>
          </p:nvSpPr>
          <p:spPr>
            <a:xfrm>
              <a:off x="5329018" y="3781409"/>
              <a:ext cx="649668" cy="610209"/>
            </a:xfrm>
            <a:prstGeom prst="rect">
              <a:avLst/>
            </a:prstGeom>
            <a:solidFill>
              <a:schemeClr val="bg1"/>
            </a:solidFill>
          </p:spPr>
          <p:txBody>
            <a:bodyPr tIns="91440" rIns="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Servicii sociale, culturale, personale și de altă natură</a:t>
              </a:r>
            </a:p>
          </p:txBody>
        </p:sp>
        <p:sp>
          <p:nvSpPr>
            <p:cNvPr id="16" name="TextBox 15"/>
            <p:cNvSpPr txBox="1"/>
            <p:nvPr/>
          </p:nvSpPr>
          <p:spPr>
            <a:xfrm>
              <a:off x="5978687" y="3797146"/>
              <a:ext cx="653208" cy="407388"/>
            </a:xfrm>
            <a:prstGeom prst="rect">
              <a:avLst/>
            </a:prstGeom>
            <a:solidFill>
              <a:schemeClr val="bg1"/>
            </a:solidFill>
          </p:spPr>
          <p:txBody>
            <a:bodyPr tIns="91440" rIns="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Construcții</a:t>
              </a:r>
              <a:br>
                <a:rPr lang="ro-RO" sz="600">
                  <a:solidFill>
                    <a:schemeClr val="tx1">
                      <a:lumMod val="65000"/>
                      <a:lumOff val="35000"/>
                    </a:schemeClr>
                  </a:solidFill>
                  <a:latin typeface="+mn-lt"/>
                  <a:cs typeface="+mn-cs"/>
                </a:rPr>
              </a:br>
              <a:endParaRPr lang="ro-RO" sz="600">
                <a:solidFill>
                  <a:schemeClr val="tx1">
                    <a:lumMod val="65000"/>
                    <a:lumOff val="35000"/>
                  </a:schemeClr>
                </a:solidFill>
                <a:latin typeface="+mn-lt"/>
                <a:cs typeface="+mn-cs"/>
              </a:endParaRPr>
            </a:p>
          </p:txBody>
        </p:sp>
        <p:sp>
          <p:nvSpPr>
            <p:cNvPr id="17" name="TextBox 16"/>
            <p:cNvSpPr txBox="1"/>
            <p:nvPr/>
          </p:nvSpPr>
          <p:spPr>
            <a:xfrm>
              <a:off x="6660218" y="3790152"/>
              <a:ext cx="670911" cy="507050"/>
            </a:xfrm>
            <a:prstGeom prst="rect">
              <a:avLst/>
            </a:prstGeom>
            <a:solidFill>
              <a:schemeClr val="bg1"/>
            </a:solidFill>
          </p:spPr>
          <p:txBody>
            <a:bodyPr tIns="91440" rIns="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Producție și inginerie</a:t>
              </a:r>
            </a:p>
          </p:txBody>
        </p:sp>
        <p:sp>
          <p:nvSpPr>
            <p:cNvPr id="18" name="TextBox 17"/>
            <p:cNvSpPr txBox="1"/>
            <p:nvPr/>
          </p:nvSpPr>
          <p:spPr>
            <a:xfrm>
              <a:off x="7467435" y="3790152"/>
              <a:ext cx="486809" cy="405640"/>
            </a:xfrm>
            <a:prstGeom prst="rect">
              <a:avLst/>
            </a:prstGeom>
            <a:solidFill>
              <a:schemeClr val="bg1"/>
            </a:solidFill>
          </p:spPr>
          <p:txBody>
            <a:bodyPr wrap="none" lIns="0" tIns="9144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Educație</a:t>
              </a:r>
              <a:br>
                <a:rPr lang="ro-RO" sz="600">
                  <a:solidFill>
                    <a:schemeClr val="tx1">
                      <a:lumMod val="65000"/>
                      <a:lumOff val="35000"/>
                    </a:schemeClr>
                  </a:solidFill>
                  <a:latin typeface="+mn-lt"/>
                  <a:cs typeface="+mn-cs"/>
                </a:rPr>
              </a:br>
              <a:endParaRPr lang="ro-RO" sz="600">
                <a:solidFill>
                  <a:schemeClr val="tx1">
                    <a:lumMod val="65000"/>
                    <a:lumOff val="35000"/>
                  </a:schemeClr>
                </a:solidFill>
                <a:latin typeface="+mn-lt"/>
                <a:cs typeface="+mn-cs"/>
              </a:endParaRPr>
            </a:p>
          </p:txBody>
        </p:sp>
        <p:sp>
          <p:nvSpPr>
            <p:cNvPr id="19" name="TextBox 18"/>
            <p:cNvSpPr txBox="1"/>
            <p:nvPr/>
          </p:nvSpPr>
          <p:spPr>
            <a:xfrm>
              <a:off x="8032133" y="3814630"/>
              <a:ext cx="577089" cy="507050"/>
            </a:xfrm>
            <a:prstGeom prst="rect">
              <a:avLst/>
            </a:prstGeom>
            <a:solidFill>
              <a:schemeClr val="bg1"/>
            </a:solidFill>
          </p:spPr>
          <p:txBody>
            <a:bodyPr lIns="0" tIns="9144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Agricultură, silvicultură și pescuit</a:t>
              </a:r>
            </a:p>
          </p:txBody>
        </p:sp>
        <p:sp>
          <p:nvSpPr>
            <p:cNvPr id="20" name="TextBox 19"/>
            <p:cNvSpPr txBox="1"/>
            <p:nvPr/>
          </p:nvSpPr>
          <p:spPr>
            <a:xfrm>
              <a:off x="8612763" y="3797146"/>
              <a:ext cx="835540" cy="610208"/>
            </a:xfrm>
            <a:prstGeom prst="rect">
              <a:avLst/>
            </a:prstGeom>
            <a:solidFill>
              <a:schemeClr val="bg1"/>
            </a:solidFill>
          </p:spPr>
          <p:txBody>
            <a:bodyPr lIns="0" tIns="91440" bIns="9144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Furnizarea de gaze, energie electrică și apă, industria extractivă</a:t>
              </a:r>
            </a:p>
          </p:txBody>
        </p:sp>
        <p:sp>
          <p:nvSpPr>
            <p:cNvPr id="12" name="TextBox 11"/>
            <p:cNvSpPr txBox="1"/>
            <p:nvPr/>
          </p:nvSpPr>
          <p:spPr>
            <a:xfrm>
              <a:off x="3459674" y="3790152"/>
              <a:ext cx="587710" cy="608460"/>
            </a:xfrm>
            <a:prstGeom prst="rect">
              <a:avLst/>
            </a:prstGeom>
            <a:solidFill>
              <a:schemeClr val="bg1"/>
            </a:solidFill>
          </p:spPr>
          <p:txBody>
            <a:bodyPr lIns="0" tIns="91440" rIns="0" bIns="0">
              <a:spAutoFit/>
            </a:bodyPr>
            <a:lstStyle/>
            <a:p>
              <a:pPr algn="ctr" fontAlgn="auto">
                <a:spcBef>
                  <a:spcPts val="0"/>
                </a:spcBef>
                <a:spcAft>
                  <a:spcPts val="0"/>
                </a:spcAft>
                <a:defRPr/>
              </a:pPr>
              <a:r>
                <a:rPr lang="ro-RO" sz="600">
                  <a:solidFill>
                    <a:schemeClr val="tx1">
                      <a:lumMod val="65000"/>
                      <a:lumOff val="35000"/>
                    </a:schemeClr>
                  </a:solidFill>
                  <a:latin typeface="+mn-lt"/>
                  <a:cs typeface="+mn-cs"/>
                </a:rPr>
                <a:t>Comerț, transporturi, servicii de cazare și alimentație publică</a:t>
              </a:r>
            </a:p>
          </p:txBody>
        </p:sp>
      </p:grpSp>
      <p:pic>
        <p:nvPicPr>
          <p:cNvPr id="25607" name="Picture 23"/>
          <p:cNvPicPr>
            <a:picLocks noChangeAspect="1"/>
          </p:cNvPicPr>
          <p:nvPr/>
        </p:nvPicPr>
        <p:blipFill>
          <a:blip r:embed="rId5"/>
          <a:srcRect/>
          <a:stretch>
            <a:fillRect/>
          </a:stretch>
        </p:blipFill>
        <p:spPr bwMode="auto">
          <a:xfrm>
            <a:off x="5661025" y="4497388"/>
            <a:ext cx="152400" cy="228600"/>
          </a:xfrm>
          <a:prstGeom prst="rect">
            <a:avLst/>
          </a:prstGeom>
          <a:noFill/>
          <a:ln w="9525">
            <a:noFill/>
            <a:miter lim="800000"/>
            <a:headEnd/>
            <a:tailEnd/>
          </a:ln>
        </p:spPr>
      </p:pic>
      <p:pic>
        <p:nvPicPr>
          <p:cNvPr id="25608" name="Picture 25"/>
          <p:cNvPicPr>
            <a:picLocks noChangeAspect="1"/>
          </p:cNvPicPr>
          <p:nvPr/>
        </p:nvPicPr>
        <p:blipFill>
          <a:blip r:embed="rId6"/>
          <a:srcRect/>
          <a:stretch>
            <a:fillRect/>
          </a:stretch>
        </p:blipFill>
        <p:spPr bwMode="auto">
          <a:xfrm>
            <a:off x="4306888" y="4511675"/>
            <a:ext cx="161925" cy="200025"/>
          </a:xfrm>
          <a:prstGeom prst="rect">
            <a:avLst/>
          </a:prstGeom>
          <a:noFill/>
          <a:ln w="9525">
            <a:noFill/>
            <a:miter lim="800000"/>
            <a:headEnd/>
            <a:tailEnd/>
          </a:ln>
        </p:spPr>
      </p:pic>
      <p:cxnSp>
        <p:nvCxnSpPr>
          <p:cNvPr id="28" name="Straight Connector 27"/>
          <p:cNvCxnSpPr/>
          <p:nvPr/>
        </p:nvCxnSpPr>
        <p:spPr>
          <a:xfrm>
            <a:off x="2606675" y="3743325"/>
            <a:ext cx="6189663"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3463" y="3395663"/>
            <a:ext cx="1717675" cy="261937"/>
          </a:xfrm>
          <a:prstGeom prst="rect">
            <a:avLst/>
          </a:prstGeom>
          <a:solidFill>
            <a:schemeClr val="bg1"/>
          </a:solidFill>
        </p:spPr>
        <p:txBody>
          <a:bodyPr>
            <a:spAutoFit/>
          </a:bodyPr>
          <a:lstStyle/>
          <a:p>
            <a:pPr fontAlgn="auto">
              <a:spcBef>
                <a:spcPts val="0"/>
              </a:spcBef>
              <a:spcAft>
                <a:spcPts val="0"/>
              </a:spcAft>
              <a:defRPr/>
            </a:pPr>
            <a:r>
              <a:rPr lang="ro-RO" sz="1100" dirty="0">
                <a:solidFill>
                  <a:schemeClr val="bg1">
                    <a:lumMod val="50000"/>
                  </a:schemeClr>
                </a:solidFill>
                <a:latin typeface="+mn-lt"/>
                <a:cs typeface="+mn-cs"/>
              </a:rPr>
              <a:t>Munca pe platforme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6275"/>
            <a:ext cx="8288338" cy="2192338"/>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868613"/>
            <a:ext cx="8288338" cy="749300"/>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3602038"/>
            <a:ext cx="8288338" cy="750887"/>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2" name="Title 1"/>
          <p:cNvSpPr>
            <a:spLocks noGrp="1"/>
          </p:cNvSpPr>
          <p:nvPr>
            <p:ph type="title"/>
          </p:nvPr>
        </p:nvSpPr>
        <p:spPr>
          <a:xfrm>
            <a:off x="257175" y="163513"/>
            <a:ext cx="8629650" cy="366712"/>
          </a:xfrm>
        </p:spPr>
        <p:txBody>
          <a:bodyPr lIns="0"/>
          <a:lstStyle/>
          <a:p>
            <a:pPr eaLnBrk="1" hangingPunct="1"/>
            <a:r>
              <a:rPr lang="ro-RO" sz="2000"/>
              <a:t>Fapte și cifre: lucrători în funcție de tipul de muncă și de caracteristicile lucrătorilor</a:t>
            </a:r>
          </a:p>
        </p:txBody>
      </p:sp>
      <p:graphicFrame>
        <p:nvGraphicFramePr>
          <p:cNvPr id="4" name="Chart 3"/>
          <p:cNvGraphicFramePr>
            <a:graphicFrameLocks/>
          </p:cNvGraphicFramePr>
          <p:nvPr/>
        </p:nvGraphicFramePr>
        <p:xfrm>
          <a:off x="327081" y="586211"/>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0800000">
            <a:off x="2767013" y="2601913"/>
            <a:ext cx="473075" cy="2873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6" name="Right Arrow 5"/>
          <p:cNvSpPr/>
          <p:nvPr/>
        </p:nvSpPr>
        <p:spPr>
          <a:xfrm rot="10800000">
            <a:off x="5765800" y="3314700"/>
            <a:ext cx="474663" cy="2873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sp>
        <p:nvSpPr>
          <p:cNvPr id="7" name="Right Arrow 6"/>
          <p:cNvSpPr/>
          <p:nvPr/>
        </p:nvSpPr>
        <p:spPr>
          <a:xfrm rot="10800000">
            <a:off x="2381250" y="4064000"/>
            <a:ext cx="474663" cy="2889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p>
        </p:txBody>
      </p:sp>
      <p:grpSp>
        <p:nvGrpSpPr>
          <p:cNvPr id="27657" name="Group 23"/>
          <p:cNvGrpSpPr>
            <a:grpSpLocks/>
          </p:cNvGrpSpPr>
          <p:nvPr/>
        </p:nvGrpSpPr>
        <p:grpSpPr bwMode="auto">
          <a:xfrm>
            <a:off x="314325" y="768350"/>
            <a:ext cx="7970838" cy="3902075"/>
            <a:chOff x="314274" y="769084"/>
            <a:chExt cx="7971479" cy="3901487"/>
          </a:xfrm>
        </p:grpSpPr>
        <p:sp>
          <p:nvSpPr>
            <p:cNvPr id="8" name="TextBox 7"/>
            <p:cNvSpPr txBox="1"/>
            <p:nvPr/>
          </p:nvSpPr>
          <p:spPr>
            <a:xfrm>
              <a:off x="5685219" y="4440419"/>
              <a:ext cx="2348101" cy="230152"/>
            </a:xfrm>
            <a:prstGeom prst="rect">
              <a:avLst/>
            </a:prstGeom>
            <a:noFill/>
          </p:spPr>
          <p:txBody>
            <a:bodyPr>
              <a:spAutoFit/>
            </a:bodyPr>
            <a:lstStyle/>
            <a:p>
              <a:pPr fontAlgn="auto">
                <a:spcBef>
                  <a:spcPts val="0"/>
                </a:spcBef>
                <a:spcAft>
                  <a:spcPts val="0"/>
                </a:spcAft>
                <a:defRPr/>
              </a:pPr>
              <a:r>
                <a:rPr lang="ro-RO" sz="900" i="1" dirty="0">
                  <a:solidFill>
                    <a:schemeClr val="bg1">
                      <a:lumMod val="50000"/>
                    </a:schemeClr>
                  </a:solidFill>
                  <a:latin typeface="+mn-lt"/>
                  <a:cs typeface="+mn-cs"/>
                </a:rPr>
                <a:t>Sursa: Pulsul SSM 2022 – EU-OSHA </a:t>
              </a:r>
            </a:p>
          </p:txBody>
        </p:sp>
        <p:sp>
          <p:nvSpPr>
            <p:cNvPr id="12" name="TextBox 11"/>
            <p:cNvSpPr txBox="1"/>
            <p:nvPr/>
          </p:nvSpPr>
          <p:spPr>
            <a:xfrm>
              <a:off x="1973345" y="4486449"/>
              <a:ext cx="1366947" cy="138092"/>
            </a:xfrm>
            <a:prstGeom prst="rect">
              <a:avLst/>
            </a:prstGeom>
            <a:solidFill>
              <a:schemeClr val="bg1"/>
            </a:solidFill>
          </p:spPr>
          <p:txBody>
            <a:bodyPr lIns="0" tIns="0" bIns="0">
              <a:spAutoFit/>
            </a:bodyPr>
            <a:lstStyle/>
            <a:p>
              <a:pPr fontAlgn="auto">
                <a:spcBef>
                  <a:spcPts val="0"/>
                </a:spcBef>
                <a:spcAft>
                  <a:spcPts val="0"/>
                </a:spcAft>
                <a:defRPr/>
              </a:pPr>
              <a:r>
                <a:rPr lang="ro-RO" sz="900" dirty="0">
                  <a:solidFill>
                    <a:schemeClr val="tx1">
                      <a:lumMod val="65000"/>
                      <a:lumOff val="35000"/>
                    </a:schemeClr>
                  </a:solidFill>
                  <a:latin typeface="+mn-lt"/>
                  <a:cs typeface="+mn-cs"/>
                </a:rPr>
                <a:t>Fără muncă pe platforme</a:t>
              </a:r>
            </a:p>
          </p:txBody>
        </p:sp>
        <p:sp>
          <p:nvSpPr>
            <p:cNvPr id="13" name="TextBox 12"/>
            <p:cNvSpPr txBox="1"/>
            <p:nvPr/>
          </p:nvSpPr>
          <p:spPr>
            <a:xfrm>
              <a:off x="3702271" y="4486449"/>
              <a:ext cx="796989" cy="138092"/>
            </a:xfrm>
            <a:prstGeom prst="rect">
              <a:avLst/>
            </a:prstGeom>
            <a:solidFill>
              <a:schemeClr val="bg1"/>
            </a:solidFill>
          </p:spPr>
          <p:txBody>
            <a:bodyPr wrap="none" lIns="0" tIns="0" bIns="0">
              <a:spAutoFit/>
            </a:bodyPr>
            <a:lstStyle/>
            <a:p>
              <a:pPr fontAlgn="auto">
                <a:spcBef>
                  <a:spcPts val="0"/>
                </a:spcBef>
                <a:spcAft>
                  <a:spcPts val="0"/>
                </a:spcAft>
                <a:defRPr/>
              </a:pPr>
              <a:r>
                <a:rPr lang="ro-RO" sz="900" dirty="0">
                  <a:solidFill>
                    <a:schemeClr val="tx1">
                      <a:lumMod val="65000"/>
                      <a:lumOff val="35000"/>
                    </a:schemeClr>
                  </a:solidFill>
                  <a:latin typeface="+mn-lt"/>
                  <a:cs typeface="+mn-cs"/>
                </a:rPr>
                <a:t>Muncă pe platforme</a:t>
              </a:r>
            </a:p>
          </p:txBody>
        </p:sp>
        <p:sp>
          <p:nvSpPr>
            <p:cNvPr id="27662" name="TextBox 13"/>
            <p:cNvSpPr txBox="1">
              <a:spLocks noChangeArrowheads="1"/>
            </p:cNvSpPr>
            <p:nvPr/>
          </p:nvSpPr>
          <p:spPr bwMode="auto">
            <a:xfrm>
              <a:off x="4584970" y="1062353"/>
              <a:ext cx="3700783" cy="1630970"/>
            </a:xfrm>
            <a:prstGeom prst="rect">
              <a:avLst/>
            </a:prstGeom>
            <a:solidFill>
              <a:srgbClr val="003399"/>
            </a:solidFill>
            <a:ln w="9525">
              <a:noFill/>
              <a:miter lim="800000"/>
              <a:headEnd/>
              <a:tailEnd/>
            </a:ln>
          </p:spPr>
          <p:txBody>
            <a:bodyPr tIns="91440" bIns="91440">
              <a:spAutoFit/>
            </a:bodyPr>
            <a:lstStyle/>
            <a:p>
              <a:pPr marL="285750" indent="-182563">
                <a:spcBef>
                  <a:spcPts val="300"/>
                </a:spcBef>
                <a:spcAft>
                  <a:spcPts val="300"/>
                </a:spcAft>
                <a:buFont typeface="Arial" charset="0"/>
                <a:buChar char="•"/>
              </a:pPr>
              <a:r>
                <a:rPr lang="ro-RO" sz="1200" b="1" dirty="0">
                  <a:solidFill>
                    <a:schemeClr val="bg1"/>
                  </a:solidFill>
                </a:rPr>
                <a:t>Persoanele cu vârste cuprinse între 25 și 34 de ani sunt majoritare în munca pe platforme</a:t>
              </a:r>
            </a:p>
            <a:p>
              <a:pPr marL="285750" indent="-182563">
                <a:spcBef>
                  <a:spcPts val="300"/>
                </a:spcBef>
                <a:spcAft>
                  <a:spcPts val="300"/>
                </a:spcAft>
                <a:buFont typeface="Arial" charset="0"/>
                <a:buChar char="•"/>
              </a:pPr>
              <a:r>
                <a:rPr lang="ro-RO" sz="1200" b="1" dirty="0">
                  <a:solidFill>
                    <a:schemeClr val="bg1"/>
                  </a:solidFill>
                </a:rPr>
                <a:t>Majoritatea lucrătorilor pe platforme sunt bărbați</a:t>
              </a:r>
            </a:p>
            <a:p>
              <a:pPr marL="285750" indent="-182563">
                <a:spcBef>
                  <a:spcPts val="300"/>
                </a:spcBef>
                <a:spcAft>
                  <a:spcPts val="300"/>
                </a:spcAft>
                <a:buFont typeface="Arial" charset="0"/>
                <a:buChar char="•"/>
              </a:pPr>
              <a:r>
                <a:rPr lang="ro-RO" sz="1200" b="1" dirty="0">
                  <a:solidFill>
                    <a:schemeClr val="bg1"/>
                  </a:solidFill>
                </a:rPr>
                <a:t>Prevalența muncii pe platformă este mai ridicată în rândul imigranților</a:t>
              </a:r>
            </a:p>
          </p:txBody>
        </p:sp>
        <p:sp>
          <p:nvSpPr>
            <p:cNvPr id="15" name="TextBox 14"/>
            <p:cNvSpPr txBox="1"/>
            <p:nvPr/>
          </p:nvSpPr>
          <p:spPr>
            <a:xfrm>
              <a:off x="746109" y="769084"/>
              <a:ext cx="831917" cy="138092"/>
            </a:xfrm>
            <a:prstGeom prst="rect">
              <a:avLst/>
            </a:prstGeom>
            <a:solidFill>
              <a:srgbClr val="E1EBFF"/>
            </a:solidFill>
          </p:spPr>
          <p:txBody>
            <a:bodyPr wrap="none" tIns="0" bIns="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 65 de ani</a:t>
              </a:r>
            </a:p>
          </p:txBody>
        </p:sp>
        <p:sp>
          <p:nvSpPr>
            <p:cNvPr id="16" name="TextBox 15"/>
            <p:cNvSpPr txBox="1"/>
            <p:nvPr/>
          </p:nvSpPr>
          <p:spPr>
            <a:xfrm>
              <a:off x="928686" y="2911886"/>
              <a:ext cx="582659" cy="323801"/>
            </a:xfrm>
            <a:prstGeom prst="rect">
              <a:avLst/>
            </a:prstGeom>
            <a:solidFill>
              <a:srgbClr val="EAF8E8"/>
            </a:solidFill>
          </p:spPr>
          <p:txBody>
            <a:bodyPr wrap="none" tIns="91440" bIns="9144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Femeie</a:t>
              </a:r>
            </a:p>
          </p:txBody>
        </p:sp>
        <p:sp>
          <p:nvSpPr>
            <p:cNvPr id="17" name="TextBox 16"/>
            <p:cNvSpPr txBox="1"/>
            <p:nvPr/>
          </p:nvSpPr>
          <p:spPr>
            <a:xfrm>
              <a:off x="1082686" y="3207117"/>
              <a:ext cx="409608" cy="323801"/>
            </a:xfrm>
            <a:prstGeom prst="rect">
              <a:avLst/>
            </a:prstGeom>
            <a:solidFill>
              <a:srgbClr val="EAF8E8"/>
            </a:solidFill>
          </p:spPr>
          <p:txBody>
            <a:bodyPr wrap="none" tIns="91440" bIns="9144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Bărbat</a:t>
              </a:r>
            </a:p>
          </p:txBody>
        </p:sp>
        <p:sp>
          <p:nvSpPr>
            <p:cNvPr id="18" name="TextBox 17"/>
            <p:cNvSpPr txBox="1"/>
            <p:nvPr/>
          </p:nvSpPr>
          <p:spPr>
            <a:xfrm>
              <a:off x="417768" y="2939355"/>
              <a:ext cx="323165" cy="640944"/>
            </a:xfrm>
            <a:prstGeom prst="rect">
              <a:avLst/>
            </a:prstGeom>
            <a:solidFill>
              <a:srgbClr val="EAF8E8"/>
            </a:solidFill>
          </p:spPr>
          <p:txBody>
            <a:bodyPr vert="vert270" tIns="91440" bIns="9144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Genul</a:t>
              </a:r>
            </a:p>
          </p:txBody>
        </p:sp>
        <p:sp>
          <p:nvSpPr>
            <p:cNvPr id="19" name="TextBox 18"/>
            <p:cNvSpPr txBox="1"/>
            <p:nvPr/>
          </p:nvSpPr>
          <p:spPr>
            <a:xfrm>
              <a:off x="665140" y="3654724"/>
              <a:ext cx="855731" cy="231740"/>
            </a:xfrm>
            <a:prstGeom prst="rect">
              <a:avLst/>
            </a:prstGeom>
            <a:solidFill>
              <a:srgbClr val="FBE0D7"/>
            </a:solidFill>
          </p:spPr>
          <p:txBody>
            <a:bodyPr wrap="none" tIns="91440" rIns="0" bIns="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Cetățean local</a:t>
              </a:r>
            </a:p>
          </p:txBody>
        </p:sp>
        <p:sp>
          <p:nvSpPr>
            <p:cNvPr id="21" name="TextBox 20"/>
            <p:cNvSpPr txBox="1"/>
            <p:nvPr/>
          </p:nvSpPr>
          <p:spPr>
            <a:xfrm>
              <a:off x="687367" y="3997572"/>
              <a:ext cx="843030" cy="231740"/>
            </a:xfrm>
            <a:prstGeom prst="rect">
              <a:avLst/>
            </a:prstGeom>
            <a:solidFill>
              <a:srgbClr val="FBE0D7"/>
            </a:solidFill>
          </p:spPr>
          <p:txBody>
            <a:bodyPr wrap="none" tIns="91440" rIns="0" bIns="0">
              <a:spAutoFit/>
            </a:bodyPr>
            <a:lstStyle/>
            <a:p>
              <a:pPr algn="r" fontAlgn="auto">
                <a:spcBef>
                  <a:spcPts val="0"/>
                </a:spcBef>
                <a:spcAft>
                  <a:spcPts val="0"/>
                </a:spcAft>
                <a:defRPr/>
              </a:pPr>
              <a:r>
                <a:rPr lang="ro-RO" sz="900">
                  <a:solidFill>
                    <a:schemeClr val="tx1">
                      <a:lumMod val="65000"/>
                      <a:lumOff val="35000"/>
                    </a:schemeClr>
                  </a:solidFill>
                  <a:latin typeface="+mn-lt"/>
                  <a:cs typeface="+mn-cs"/>
                </a:rPr>
                <a:t>Cetățean străin</a:t>
              </a:r>
            </a:p>
          </p:txBody>
        </p:sp>
        <p:sp>
          <p:nvSpPr>
            <p:cNvPr id="22" name="TextBox 21"/>
            <p:cNvSpPr txBox="1"/>
            <p:nvPr/>
          </p:nvSpPr>
          <p:spPr>
            <a:xfrm>
              <a:off x="314274" y="3646788"/>
              <a:ext cx="373093" cy="668236"/>
            </a:xfrm>
            <a:prstGeom prst="rect">
              <a:avLst/>
            </a:prstGeom>
            <a:solidFill>
              <a:srgbClr val="FBE0D7"/>
            </a:solidFill>
          </p:spPr>
          <p:txBody>
            <a:bodyPr vert="vert270" tIns="91440" bIns="91440">
              <a:spAutoFit/>
            </a:bodyPr>
            <a:lstStyle/>
            <a:p>
              <a:pPr algn="ctr" fontAlgn="auto">
                <a:spcBef>
                  <a:spcPts val="0"/>
                </a:spcBef>
                <a:spcAft>
                  <a:spcPts val="0"/>
                </a:spcAft>
                <a:defRPr/>
              </a:pPr>
              <a:endParaRPr lang="ro-RO" sz="800" dirty="0">
                <a:solidFill>
                  <a:schemeClr val="tx1">
                    <a:lumMod val="65000"/>
                    <a:lumOff val="35000"/>
                  </a:schemeClr>
                </a:solidFill>
                <a:latin typeface="+mn-lt"/>
                <a:cs typeface="+mn-cs"/>
              </a:endParaRPr>
            </a:p>
          </p:txBody>
        </p:sp>
        <p:sp>
          <p:nvSpPr>
            <p:cNvPr id="23" name="TextBox 22"/>
            <p:cNvSpPr txBox="1"/>
            <p:nvPr/>
          </p:nvSpPr>
          <p:spPr>
            <a:xfrm>
              <a:off x="417768" y="1213170"/>
              <a:ext cx="323165" cy="1501408"/>
            </a:xfrm>
            <a:prstGeom prst="rect">
              <a:avLst/>
            </a:prstGeom>
            <a:solidFill>
              <a:srgbClr val="E1EBFF"/>
            </a:solidFill>
          </p:spPr>
          <p:txBody>
            <a:bodyPr vert="vert270" tIns="91440" bIns="91440">
              <a:spAutoFit/>
            </a:bodyPr>
            <a:lstStyle/>
            <a:p>
              <a:pPr fontAlgn="auto">
                <a:spcBef>
                  <a:spcPts val="0"/>
                </a:spcBef>
                <a:spcAft>
                  <a:spcPts val="0"/>
                </a:spcAft>
                <a:defRPr/>
              </a:pPr>
              <a:r>
                <a:rPr lang="ro-RO" sz="900">
                  <a:solidFill>
                    <a:schemeClr val="tx1">
                      <a:lumMod val="65000"/>
                      <a:lumOff val="35000"/>
                    </a:schemeClr>
                  </a:solidFill>
                  <a:latin typeface="+mn-lt"/>
                  <a:cs typeface="+mn-cs"/>
                </a:rPr>
                <a:t>Vârsta respondenților</a:t>
              </a:r>
            </a:p>
          </p:txBody>
        </p:sp>
      </p:grpSp>
      <p:sp>
        <p:nvSpPr>
          <p:cNvPr id="25" name="TextBox 24"/>
          <p:cNvSpPr txBox="1"/>
          <p:nvPr/>
        </p:nvSpPr>
        <p:spPr>
          <a:xfrm>
            <a:off x="404755" y="3545490"/>
            <a:ext cx="307777" cy="858055"/>
          </a:xfrm>
          <a:prstGeom prst="rect">
            <a:avLst/>
          </a:prstGeom>
          <a:noFill/>
        </p:spPr>
        <p:txBody>
          <a:bodyPr vert="vert270" tIns="91440" bIns="91440">
            <a:spAutoFit/>
          </a:bodyPr>
          <a:lstStyle/>
          <a:p>
            <a:pPr algn="ctr" fontAlgn="auto">
              <a:spcBef>
                <a:spcPts val="0"/>
              </a:spcBef>
              <a:spcAft>
                <a:spcPts val="0"/>
              </a:spcAft>
              <a:defRPr/>
            </a:pPr>
            <a:r>
              <a:rPr lang="ro-RO" sz="800" dirty="0">
                <a:solidFill>
                  <a:schemeClr val="tx1">
                    <a:lumMod val="65000"/>
                    <a:lumOff val="35000"/>
                  </a:schemeClr>
                </a:solidFill>
                <a:latin typeface="+mn-lt"/>
                <a:cs typeface="+mn-cs"/>
              </a:rPr>
              <a:t>Naționalitatea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A green and white logo&#10;&#10;Description automatically generated"/>
          <p:cNvPicPr>
            <a:picLocks noChangeAspect="1"/>
          </p:cNvPicPr>
          <p:nvPr/>
        </p:nvPicPr>
        <p:blipFill>
          <a:blip r:embed="rId3"/>
          <a:srcRect/>
          <a:stretch>
            <a:fillRect/>
          </a:stretch>
        </p:blipFill>
        <p:spPr bwMode="auto">
          <a:xfrm>
            <a:off x="6494463" y="1968500"/>
            <a:ext cx="1666875" cy="1666875"/>
          </a:xfrm>
          <a:prstGeom prst="rect">
            <a:avLst/>
          </a:prstGeom>
          <a:noFill/>
          <a:ln w="9525">
            <a:noFill/>
            <a:miter lim="800000"/>
            <a:headEnd/>
            <a:tailEnd/>
          </a:ln>
        </p:spPr>
      </p:pic>
      <p:sp>
        <p:nvSpPr>
          <p:cNvPr id="29698" name="Title 1"/>
          <p:cNvSpPr>
            <a:spLocks noGrp="1"/>
          </p:cNvSpPr>
          <p:nvPr>
            <p:ph type="title"/>
          </p:nvPr>
        </p:nvSpPr>
        <p:spPr/>
        <p:txBody>
          <a:bodyPr lIns="0"/>
          <a:lstStyle/>
          <a:p>
            <a:pPr eaLnBrk="1" hangingPunct="1"/>
            <a:r>
              <a:rPr lang="ro-RO" sz="2400">
                <a:solidFill>
                  <a:srgbClr val="003399"/>
                </a:solidFill>
              </a:rPr>
              <a:t>Fapte și cifre: diversitatea forței de muncă</a:t>
            </a:r>
          </a:p>
        </p:txBody>
      </p:sp>
      <p:sp>
        <p:nvSpPr>
          <p:cNvPr id="3" name="Content Placeholder 2"/>
          <p:cNvSpPr>
            <a:spLocks noGrp="1"/>
          </p:cNvSpPr>
          <p:nvPr>
            <p:ph sz="half" idx="1"/>
          </p:nvPr>
        </p:nvSpPr>
        <p:spPr>
          <a:xfrm>
            <a:off x="481013" y="877888"/>
            <a:ext cx="8258175" cy="2836862"/>
          </a:xfrm>
        </p:spPr>
        <p:txBody>
          <a:bodyPr lIns="0" tIns="0" rIns="0" bIns="0" rtlCol="0">
            <a:normAutofit lnSpcReduction="10000"/>
          </a:bodyPr>
          <a:lstStyle/>
          <a:p>
            <a:pPr marL="53975" indent="-53975" eaLnBrk="1" fontAlgn="auto" hangingPunct="1">
              <a:spcAft>
                <a:spcPts val="0"/>
              </a:spcAft>
              <a:buFont typeface="Wingdings" pitchFamily="2" charset="2"/>
              <a:buNone/>
              <a:defRPr/>
            </a:pPr>
            <a:r>
              <a:rPr lang="ro-RO" sz="1600" dirty="0" err="1">
                <a:solidFill>
                  <a:schemeClr val="accent2"/>
                </a:solidFill>
              </a:rPr>
              <a:t>Migranți</a:t>
            </a:r>
            <a:r>
              <a:rPr lang="ro-RO" sz="1600" dirty="0">
                <a:solidFill>
                  <a:schemeClr val="accent2"/>
                </a:solidFill>
              </a:rPr>
              <a:t> și minorități etnice</a:t>
            </a:r>
          </a:p>
          <a:p>
            <a:pPr marL="324000" lvl="1" indent="-135000" eaLnBrk="1" fontAlgn="auto" hangingPunct="1">
              <a:spcBef>
                <a:spcPts val="0"/>
              </a:spcBef>
              <a:spcAft>
                <a:spcPts val="0"/>
              </a:spcAft>
              <a:buFont typeface="Arial" pitchFamily="34" charset="0"/>
              <a:buChar char="•"/>
              <a:defRPr/>
            </a:pPr>
            <a:r>
              <a:rPr lang="ro-RO" sz="1600" dirty="0">
                <a:solidFill>
                  <a:schemeClr val="tx2"/>
                </a:solidFill>
              </a:rPr>
              <a:t>Suprareprezentați în activitățile mai puțin calificate la fața locului și pe platformele online</a:t>
            </a:r>
          </a:p>
          <a:p>
            <a:pPr marL="324000" lvl="1" indent="-135000" eaLnBrk="1" fontAlgn="auto" hangingPunct="1">
              <a:spcBef>
                <a:spcPts val="0"/>
              </a:spcBef>
              <a:spcAft>
                <a:spcPts val="0"/>
              </a:spcAft>
              <a:buFont typeface="Arial" pitchFamily="34" charset="0"/>
              <a:buChar char="•"/>
              <a:defRPr/>
            </a:pPr>
            <a:r>
              <a:rPr lang="ro-RO" sz="1600" dirty="0">
                <a:solidFill>
                  <a:schemeClr val="tx2"/>
                </a:solidFill>
              </a:rPr>
              <a:t>Motivații: obținerea unui venit, eliberarea de munca informală, parte a „parcursului migrantului”</a:t>
            </a:r>
          </a:p>
          <a:p>
            <a:pPr marL="0" indent="0" eaLnBrk="1" fontAlgn="auto" hangingPunct="1">
              <a:spcAft>
                <a:spcPts val="0"/>
              </a:spcAft>
              <a:buFont typeface="Wingdings" pitchFamily="2" charset="2"/>
              <a:buNone/>
              <a:defRPr/>
            </a:pPr>
            <a:endParaRPr lang="en-US" sz="1600" dirty="0"/>
          </a:p>
          <a:p>
            <a:pPr marL="0" indent="0" eaLnBrk="1" fontAlgn="auto" hangingPunct="1">
              <a:spcAft>
                <a:spcPts val="0"/>
              </a:spcAft>
              <a:buFont typeface="Wingdings" pitchFamily="2" charset="2"/>
              <a:buNone/>
              <a:defRPr/>
            </a:pPr>
            <a:r>
              <a:rPr lang="ro-RO" sz="1600" dirty="0">
                <a:solidFill>
                  <a:schemeClr val="accent2"/>
                </a:solidFill>
              </a:rPr>
              <a:t>Femei</a:t>
            </a:r>
          </a:p>
          <a:p>
            <a:pPr marL="324000" lvl="1" indent="-135000" eaLnBrk="1" fontAlgn="auto" hangingPunct="1">
              <a:spcBef>
                <a:spcPts val="0"/>
              </a:spcBef>
              <a:spcAft>
                <a:spcPts val="0"/>
              </a:spcAft>
              <a:buFont typeface="Arial" pitchFamily="34" charset="0"/>
              <a:buChar char="•"/>
              <a:defRPr/>
            </a:pPr>
            <a:r>
              <a:rPr lang="ro-RO" sz="1600" dirty="0">
                <a:solidFill>
                  <a:schemeClr val="tx2"/>
                </a:solidFill>
              </a:rPr>
              <a:t>Munca pe platformele digitale este din ce în ce mai puțin </a:t>
            </a:r>
            <a:br>
              <a:rPr lang="en-US" sz="1600" dirty="0">
                <a:solidFill>
                  <a:schemeClr val="tx2"/>
                </a:solidFill>
              </a:rPr>
            </a:br>
            <a:r>
              <a:rPr lang="ro-RO" sz="1600" dirty="0">
                <a:solidFill>
                  <a:schemeClr val="tx2"/>
                </a:solidFill>
              </a:rPr>
              <a:t>segregată în funcție de gen</a:t>
            </a:r>
          </a:p>
          <a:p>
            <a:pPr marL="0" indent="0" eaLnBrk="1" fontAlgn="auto" hangingPunct="1">
              <a:spcAft>
                <a:spcPts val="0"/>
              </a:spcAft>
              <a:buFont typeface="Wingdings" pitchFamily="2" charset="2"/>
              <a:buNone/>
              <a:defRPr/>
            </a:pPr>
            <a:endParaRPr lang="en-US" sz="1600" dirty="0">
              <a:solidFill>
                <a:schemeClr val="accent2"/>
              </a:solidFill>
            </a:endParaRPr>
          </a:p>
          <a:p>
            <a:pPr marL="0" indent="0" eaLnBrk="1" fontAlgn="auto" hangingPunct="1">
              <a:spcAft>
                <a:spcPts val="0"/>
              </a:spcAft>
              <a:buFont typeface="Wingdings" pitchFamily="2" charset="2"/>
              <a:buNone/>
              <a:defRPr/>
            </a:pPr>
            <a:r>
              <a:rPr lang="ro-RO" sz="1600" dirty="0">
                <a:solidFill>
                  <a:schemeClr val="accent2"/>
                </a:solidFill>
              </a:rPr>
              <a:t>Persoanele cu dizabilități, boli sau afecțiuni cronice</a:t>
            </a:r>
          </a:p>
          <a:p>
            <a:pPr marL="324000" lvl="1" indent="-135000" eaLnBrk="1" fontAlgn="auto" hangingPunct="1">
              <a:spcBef>
                <a:spcPts val="0"/>
              </a:spcBef>
              <a:spcAft>
                <a:spcPts val="0"/>
              </a:spcAft>
              <a:buFont typeface="Arial" pitchFamily="34" charset="0"/>
              <a:buChar char="•"/>
              <a:defRPr/>
            </a:pPr>
            <a:r>
              <a:rPr lang="ro-RO" sz="1600" dirty="0">
                <a:solidFill>
                  <a:schemeClr val="tx2"/>
                </a:solidFill>
              </a:rPr>
              <a:t>Implicarea depinde de natura afecțiunii și a sarcinii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lIns="0"/>
          <a:lstStyle/>
          <a:p>
            <a:pPr eaLnBrk="1" hangingPunct="1"/>
            <a:r>
              <a:rPr lang="ro-RO" sz="2400">
                <a:solidFill>
                  <a:srgbClr val="003399"/>
                </a:solidFill>
                <a:ea typeface="Times New Roman" pitchFamily="18" charset="0"/>
                <a:cs typeface="ArialMT"/>
              </a:rPr>
              <a:t>Oportunități</a:t>
            </a:r>
          </a:p>
        </p:txBody>
      </p:sp>
      <p:sp>
        <p:nvSpPr>
          <p:cNvPr id="31746" name="Content Placeholder 2"/>
          <p:cNvSpPr>
            <a:spLocks noGrp="1"/>
          </p:cNvSpPr>
          <p:nvPr>
            <p:ph sz="half" idx="1"/>
          </p:nvPr>
        </p:nvSpPr>
        <p:spPr>
          <a:xfrm>
            <a:off x="449263" y="1158875"/>
            <a:ext cx="8107362" cy="3200400"/>
          </a:xfrm>
        </p:spPr>
        <p:txBody>
          <a:bodyPr lIns="0" tIns="0" rIns="0" bIns="0"/>
          <a:lstStyle/>
          <a:p>
            <a:pPr eaLnBrk="1" hangingPunct="1">
              <a:spcAft>
                <a:spcPts val="600"/>
              </a:spcAft>
              <a:buFont typeface="Wingdings" pitchFamily="2" charset="2"/>
              <a:buChar char="ü"/>
            </a:pPr>
            <a:r>
              <a:rPr lang="ro-RO" sz="1600" b="0"/>
              <a:t>Promovează (re)intrarea pe piața muncii și participarea la aceasta</a:t>
            </a:r>
          </a:p>
          <a:p>
            <a:pPr eaLnBrk="1" hangingPunct="1">
              <a:spcAft>
                <a:spcPts val="600"/>
              </a:spcAft>
              <a:buFont typeface="Wingdings" pitchFamily="2" charset="2"/>
              <a:buChar char="ü"/>
            </a:pPr>
            <a:r>
              <a:rPr lang="ro-RO" sz="1600" b="0"/>
              <a:t>Include grupurile vulnerabile și marginalizate</a:t>
            </a:r>
          </a:p>
          <a:p>
            <a:pPr eaLnBrk="1" hangingPunct="1">
              <a:spcAft>
                <a:spcPts val="600"/>
              </a:spcAft>
              <a:buFont typeface="Wingdings" pitchFamily="2" charset="2"/>
              <a:buChar char="ü"/>
            </a:pPr>
            <a:r>
              <a:rPr lang="ro-RO" sz="1600" b="0"/>
              <a:t>Sursă atractivă de venit</a:t>
            </a:r>
          </a:p>
          <a:p>
            <a:pPr eaLnBrk="1" hangingPunct="1">
              <a:spcAft>
                <a:spcPts val="600"/>
              </a:spcAft>
              <a:buFont typeface="Wingdings" pitchFamily="2" charset="2"/>
              <a:buChar char="ü"/>
            </a:pPr>
            <a:r>
              <a:rPr lang="ro-RO" sz="1600" b="0"/>
              <a:t>Dezvoltă competențe </a:t>
            </a:r>
          </a:p>
          <a:p>
            <a:pPr eaLnBrk="1" hangingPunct="1">
              <a:spcAft>
                <a:spcPts val="600"/>
              </a:spcAft>
              <a:buFont typeface="Wingdings" pitchFamily="2" charset="2"/>
              <a:buChar char="ü"/>
            </a:pPr>
            <a:r>
              <a:rPr lang="ro-RO" sz="1600" b="0"/>
              <a:t>Oferă experiență pentru a găsi locuri de muncă mai bune</a:t>
            </a:r>
          </a:p>
          <a:p>
            <a:pPr eaLnBrk="1" hangingPunct="1">
              <a:spcAft>
                <a:spcPts val="600"/>
              </a:spcAft>
              <a:buFont typeface="Wingdings" pitchFamily="2" charset="2"/>
              <a:buChar char="ü"/>
            </a:pPr>
            <a:r>
              <a:rPr lang="ro-RO" sz="1600" b="0"/>
              <a:t>Permite alegerea mediului de lucru</a:t>
            </a:r>
          </a:p>
          <a:p>
            <a:pPr eaLnBrk="1" hangingPunct="1">
              <a:spcAft>
                <a:spcPts val="600"/>
              </a:spcAft>
              <a:buFont typeface="Wingdings" pitchFamily="2" charset="2"/>
              <a:buChar char="ü"/>
            </a:pPr>
            <a:r>
              <a:rPr lang="ro-RO" sz="1600" b="0"/>
              <a:t>Reduce riscurile de violență și hărțuire</a:t>
            </a:r>
          </a:p>
          <a:p>
            <a:pPr lvl="1" eaLnBrk="1" hangingPunct="1">
              <a:spcAft>
                <a:spcPts val="600"/>
              </a:spcAft>
              <a:buFont typeface="Wingdings" pitchFamily="2" charset="2"/>
              <a:buChar char="ü"/>
            </a:pPr>
            <a:endParaRPr lang="en-GB" sz="1600" b="1">
              <a:solidFill>
                <a:schemeClr val="accent2"/>
              </a:solidFill>
            </a:endParaRPr>
          </a:p>
          <a:p>
            <a:pPr lvl="1" eaLnBrk="1" hangingPunct="1">
              <a:spcAft>
                <a:spcPts val="600"/>
              </a:spcAft>
              <a:buFont typeface="Wingdings" pitchFamily="2" charset="2"/>
              <a:buChar char="ü"/>
            </a:pPr>
            <a:endParaRPr lang="en-GB" sz="1600" b="1">
              <a:solidFill>
                <a:schemeClr val="accent2"/>
              </a:solidFill>
            </a:endParaRPr>
          </a:p>
          <a:p>
            <a:pPr lvl="1" eaLnBrk="1" hangingPunct="1">
              <a:spcAft>
                <a:spcPts val="600"/>
              </a:spcAft>
              <a:buFont typeface="Wingdings" pitchFamily="2" charset="2"/>
              <a:buChar char="ü"/>
            </a:pPr>
            <a:endParaRPr lang="en-GB" sz="1600"/>
          </a:p>
        </p:txBody>
      </p:sp>
      <p:pic>
        <p:nvPicPr>
          <p:cNvPr id="31747" name="Picture 4" descr="A hand with keys on it&#10;&#10;Description automatically generated"/>
          <p:cNvPicPr>
            <a:picLocks noChangeAspect="1"/>
          </p:cNvPicPr>
          <p:nvPr/>
        </p:nvPicPr>
        <p:blipFill>
          <a:blip r:embed="rId3"/>
          <a:srcRect/>
          <a:stretch>
            <a:fillRect/>
          </a:stretch>
        </p:blipFill>
        <p:spPr bwMode="auto">
          <a:xfrm>
            <a:off x="6148388" y="1579563"/>
            <a:ext cx="1695450" cy="1695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lIns="0"/>
          <a:lstStyle/>
          <a:p>
            <a:pPr eaLnBrk="1" hangingPunct="1"/>
            <a:r>
              <a:rPr lang="ro-RO" sz="2400"/>
              <a:t>Riscuri și provocări legate de SSM</a:t>
            </a:r>
          </a:p>
        </p:txBody>
      </p:sp>
      <p:sp>
        <p:nvSpPr>
          <p:cNvPr id="33794" name="Content Placeholder 2"/>
          <p:cNvSpPr>
            <a:spLocks noGrp="1"/>
          </p:cNvSpPr>
          <p:nvPr>
            <p:ph sz="half" idx="1"/>
          </p:nvPr>
        </p:nvSpPr>
        <p:spPr>
          <a:xfrm>
            <a:off x="449263" y="1404938"/>
            <a:ext cx="5765800" cy="2189162"/>
          </a:xfrm>
        </p:spPr>
        <p:txBody>
          <a:bodyPr lIns="0" tIns="0" rIns="0" bIns="0"/>
          <a:lstStyle/>
          <a:p>
            <a:pPr eaLnBrk="1" hangingPunct="1">
              <a:spcAft>
                <a:spcPts val="600"/>
              </a:spcAft>
              <a:buFont typeface="Wingdings" pitchFamily="2" charset="2"/>
              <a:buChar char="ü"/>
            </a:pPr>
            <a:r>
              <a:rPr lang="ro-RO" sz="1600" b="0">
                <a:ea typeface="Yu Mincho"/>
                <a:cs typeface="Arial" charset="0"/>
              </a:rPr>
              <a:t>Concentrată în ocupații care sunt mai periculoase</a:t>
            </a:r>
          </a:p>
          <a:p>
            <a:pPr eaLnBrk="1" hangingPunct="1">
              <a:spcAft>
                <a:spcPts val="600"/>
              </a:spcAft>
              <a:buFont typeface="Wingdings" pitchFamily="2" charset="2"/>
              <a:buChar char="ü"/>
            </a:pPr>
            <a:r>
              <a:rPr lang="ro-RO" sz="1600" b="0">
                <a:ea typeface="Yu Mincho"/>
                <a:cs typeface="Arial" charset="0"/>
              </a:rPr>
              <a:t>Implică adesea muncă suplimentară</a:t>
            </a:r>
          </a:p>
          <a:p>
            <a:pPr eaLnBrk="1" hangingPunct="1">
              <a:spcAft>
                <a:spcPts val="600"/>
              </a:spcAft>
              <a:buFont typeface="Wingdings" pitchFamily="2" charset="2"/>
              <a:buChar char="ü"/>
            </a:pPr>
            <a:r>
              <a:rPr lang="ro-RO" sz="1600" b="0">
                <a:ea typeface="Yu Mincho"/>
                <a:cs typeface="Arial" charset="0"/>
              </a:rPr>
              <a:t>Natura sa și condițiile de muncă agravează provocările și riscurile în materie de SSM</a:t>
            </a:r>
          </a:p>
          <a:p>
            <a:pPr marL="227013" lvl="2" indent="-227013" eaLnBrk="1" hangingPunct="1">
              <a:spcBef>
                <a:spcPts val="450"/>
              </a:spcBef>
              <a:spcAft>
                <a:spcPts val="600"/>
              </a:spcAft>
              <a:buClr>
                <a:schemeClr val="tx2"/>
              </a:buClr>
              <a:buFont typeface="Wingdings" pitchFamily="2" charset="2"/>
              <a:buChar char="ü"/>
            </a:pPr>
            <a:r>
              <a:rPr lang="ro-RO" sz="1600">
                <a:solidFill>
                  <a:schemeClr val="tx2"/>
                </a:solidFill>
                <a:ea typeface="Yu Mincho"/>
                <a:cs typeface="Arial" charset="0"/>
              </a:rPr>
              <a:t>Lucrătorii se confruntă cu riscuri fizice și psihologice pentru sănătate și securitate, care sunt insuficient prevenite și gestionate</a:t>
            </a:r>
          </a:p>
        </p:txBody>
      </p:sp>
      <p:pic>
        <p:nvPicPr>
          <p:cNvPr id="33795" name="Picture 4" descr="A hand with a triangle and exclamation mark&#10;&#10;Description automatically generated"/>
          <p:cNvPicPr>
            <a:picLocks noChangeAspect="1"/>
          </p:cNvPicPr>
          <p:nvPr/>
        </p:nvPicPr>
        <p:blipFill>
          <a:blip r:embed="rId3"/>
          <a:srcRect/>
          <a:stretch>
            <a:fillRect/>
          </a:stretch>
        </p:blipFill>
        <p:spPr bwMode="auto">
          <a:xfrm>
            <a:off x="6315075" y="1544638"/>
            <a:ext cx="1695450" cy="16954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Theme1 1">
        <a:dk1>
          <a:srgbClr val="003399"/>
        </a:dk1>
        <a:lt1>
          <a:srgbClr val="FFFFFF"/>
        </a:lt1>
        <a:dk2>
          <a:srgbClr val="000000"/>
        </a:dk2>
        <a:lt2>
          <a:srgbClr val="FFFFFF"/>
        </a:lt2>
        <a:accent1>
          <a:srgbClr val="003399"/>
        </a:accent1>
        <a:accent2>
          <a:srgbClr val="ACC700"/>
        </a:accent2>
        <a:accent3>
          <a:srgbClr val="AAAAAA"/>
        </a:accent3>
        <a:accent4>
          <a:srgbClr val="DADADA"/>
        </a:accent4>
        <a:accent5>
          <a:srgbClr val="AAADCA"/>
        </a:accent5>
        <a:accent6>
          <a:srgbClr val="9BB400"/>
        </a:accent6>
        <a:hlink>
          <a:srgbClr val="003399"/>
        </a:hlink>
        <a:folHlink>
          <a:srgbClr val="B1B3B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2023</Template>
  <TotalTime>0</TotalTime>
  <Words>2518</Words>
  <Application>Microsoft Office PowerPoint</Application>
  <PresentationFormat>On-screen Show (16:9)</PresentationFormat>
  <Paragraphs>267</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Helvetica Neue</vt:lpstr>
      <vt:lpstr>Times New Roman</vt:lpstr>
      <vt:lpstr>Wingdings</vt:lpstr>
      <vt:lpstr>Theme1</vt:lpstr>
      <vt:lpstr>O MUNCĂ SIGURĂ ȘI SĂNĂTOASĂ ÎN ERA DIGITALĂ Campania pentru locuri de muncă sigure și sănătoase 2023-2025 </vt:lpstr>
      <vt:lpstr>Prezentare generală</vt:lpstr>
      <vt:lpstr>Definirea muncii pe platformele digitale</vt:lpstr>
      <vt:lpstr>Taxonomie</vt:lpstr>
      <vt:lpstr>Fapte și cifre: lucrători în funcție de tipul de muncă și de sector</vt:lpstr>
      <vt:lpstr>Fapte și cifre: lucrători în funcție de tipul de muncă și de caracteristicile lucrătorilor</vt:lpstr>
      <vt:lpstr>Fapte și cifre: diversitatea forței de muncă</vt:lpstr>
      <vt:lpstr>Oportunități</vt:lpstr>
      <vt:lpstr>Riscuri și provocări legate de SSM</vt:lpstr>
      <vt:lpstr>Factori care agravează riscurile și provocările în materie de SSM</vt:lpstr>
      <vt:lpstr>Factori care agravează riscurile și provocările în materie de SSM</vt:lpstr>
      <vt:lpstr>Provocări pentru grupuri specifice de lucrători</vt:lpstr>
      <vt:lpstr>Provocări pentru grupuri specifice de lucrători</vt:lpstr>
      <vt:lpstr>PowerPoint Presentation</vt:lpstr>
      <vt:lpstr>PowerPoint Presentation</vt:lpstr>
      <vt:lpstr>PowerPoint Presentation</vt:lpstr>
      <vt:lpstr>Politici și practici</vt:lpstr>
      <vt:lpstr>Exemple de politici naționale </vt:lpstr>
      <vt:lpstr>Concluzii privind munca prin intermediul platformelor digitale</vt:lpstr>
      <vt:lpstr>Informații suplimentare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MUNCĂ SIGURĂ ȘI SĂNĂTOASĂ ÎN ERA DIGITALĂ Campania pentru locuri de muncă sigure și sănătoase 2023-2025 </dc:title>
  <dc:subject/>
  <dc:creator/>
  <cp:keywords/>
  <dc:description/>
  <cp:lastModifiedBy/>
  <cp:revision>2</cp:revision>
  <dcterms:created xsi:type="dcterms:W3CDTF">2023-07-28T06:39:18Z</dcterms:created>
  <dcterms:modified xsi:type="dcterms:W3CDTF">2024-02-01T08:53:30Z</dcterms:modified>
  <cp:category/>
</cp:coreProperties>
</file>