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77" r:id="rId4"/>
  </p:sldMasterIdLst>
  <p:notesMasterIdLst>
    <p:notesMasterId r:id="rId26"/>
  </p:notesMasterIdLst>
  <p:handoutMasterIdLst>
    <p:handoutMasterId r:id="rId27"/>
  </p:handoutMasterIdLst>
  <p:sldIdLst>
    <p:sldId id="348" r:id="rId5"/>
    <p:sldId id="351" r:id="rId6"/>
    <p:sldId id="290" r:id="rId7"/>
    <p:sldId id="259" r:id="rId8"/>
    <p:sldId id="353" r:id="rId9"/>
    <p:sldId id="349" r:id="rId10"/>
    <p:sldId id="334" r:id="rId11"/>
    <p:sldId id="277" r:id="rId12"/>
    <p:sldId id="274" r:id="rId13"/>
    <p:sldId id="265" r:id="rId14"/>
    <p:sldId id="276" r:id="rId15"/>
    <p:sldId id="286" r:id="rId16"/>
    <p:sldId id="339" r:id="rId17"/>
    <p:sldId id="346" r:id="rId18"/>
    <p:sldId id="343" r:id="rId19"/>
    <p:sldId id="347" r:id="rId20"/>
    <p:sldId id="280" r:id="rId21"/>
    <p:sldId id="345" r:id="rId22"/>
    <p:sldId id="288" r:id="rId23"/>
    <p:sldId id="352" r:id="rId24"/>
    <p:sldId id="354" r:id="rId25"/>
  </p:sldIdLst>
  <p:sldSz cx="9144000" cy="5143500" type="screen16x9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96" userDrawn="1">
          <p15:clr>
            <a:srgbClr val="A4A3A4"/>
          </p15:clr>
        </p15:guide>
        <p15:guide id="2" pos="5193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orient="horz" pos="5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5" name="Author" initials="A" lastIdx="2" clrIdx="1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E1EBFF"/>
    <a:srgbClr val="FBE0D7"/>
    <a:srgbClr val="EAF8E8"/>
    <a:srgbClr val="FFFFFF"/>
    <a:srgbClr val="ACC700"/>
    <a:srgbClr val="89C140"/>
    <a:srgbClr val="CEEFC9"/>
    <a:srgbClr val="E64715"/>
    <a:srgbClr val="B1B3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0BEA59-3C53-CD48-1098-511607842F25}" v="2" dt="2024-01-23T11:16:17.8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32" autoAdjust="0"/>
    <p:restoredTop sz="84925" autoAdjust="0"/>
  </p:normalViewPr>
  <p:slideViewPr>
    <p:cSldViewPr snapToGrid="0">
      <p:cViewPr varScale="1">
        <p:scale>
          <a:sx n="120" d="100"/>
          <a:sy n="120" d="100"/>
        </p:scale>
        <p:origin x="1386" y="102"/>
      </p:cViewPr>
      <p:guideLst>
        <p:guide orient="horz" pos="2796"/>
        <p:guide pos="5193"/>
        <p:guide pos="288"/>
        <p:guide orient="horz" pos="577"/>
      </p:guideLst>
    </p:cSldViewPr>
  </p:slideViewPr>
  <p:outlineViewPr>
    <p:cViewPr>
      <p:scale>
        <a:sx n="33" d="100"/>
        <a:sy n="33" d="100"/>
      </p:scale>
      <p:origin x="0" y="-11349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-4474"/>
    </p:cViewPr>
  </p:sorterViewPr>
  <p:notesViewPr>
    <p:cSldViewPr snapToGrid="0">
      <p:cViewPr>
        <p:scale>
          <a:sx n="1" d="2"/>
          <a:sy n="1" d="2"/>
        </p:scale>
        <p:origin x="2102" y="-41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curtama\Documents\11.%20DIGITALISATION\PRESENTATION%20FOR%20SEPTEMBER%2022\Presentations%20for%20WOS\Platform%20work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curtama\Documents\02.%20DIGITALISATION\PRESENTATION%20FOR%20SEPTEMBER%2022\Presentations%20for%20WOS\Platform%20work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curtama\Documents\11.%20DIGITALISATION\PRESENTATION%20FOR%20SEPTEMBER%2022\Presentations%20for%20WOS\Platform%20work.xlsm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FBC-4E6F-A605-56D8C92C2C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FBC-4E6F-A605-56D8C92C2C57}"/>
              </c:ext>
            </c:extLst>
          </c:dPt>
          <c:dLbls>
            <c:dLbl>
              <c:idx val="0"/>
              <c:layout>
                <c:manualLayout>
                  <c:x val="7.6230079897415412E-2"/>
                  <c:y val="2.135667163226217E-2"/>
                </c:manualLayout>
              </c:layout>
              <c:tx>
                <c:rich>
                  <a:bodyPr/>
                  <a:lstStyle/>
                  <a:p>
                    <a:fld id="{7828059B-6815-4C28-B104-AB5EDDA97436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60832484557296"/>
                      <c:h val="0.14128823510567345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8FBC-4E6F-A605-56D8C92C2C57}"/>
                </c:ext>
              </c:extLst>
            </c:dLbl>
            <c:dLbl>
              <c:idx val="1"/>
              <c:layout>
                <c:manualLayout>
                  <c:x val="-0.11823754558445054"/>
                  <c:y val="-5.4656360941144948E-2"/>
                </c:manualLayout>
              </c:layout>
              <c:tx>
                <c:rich>
                  <a:bodyPr/>
                  <a:lstStyle/>
                  <a:p>
                    <a:fld id="{B97FB76C-6E19-415A-A52A-0A50A814004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92642100170002"/>
                      <c:h val="0.14128823510567345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8FBC-4E6F-A605-56D8C92C2C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Sheet2!$B$3:$B$4</c:f>
              <c:strCache>
                <c:ptCount val="2"/>
                <c:pt idx="0">
                  <c:v>Platform work</c:v>
                </c:pt>
                <c:pt idx="1">
                  <c:v>No platform work</c:v>
                </c:pt>
              </c:strCache>
            </c:strRef>
          </c:cat>
          <c:val>
            <c:numRef>
              <c:f>Sheet2!$C$3:$C$4</c:f>
              <c:numCache>
                <c:formatCode>###0.0</c:formatCode>
                <c:ptCount val="2"/>
                <c:pt idx="0">
                  <c:v>6.0980759675403577</c:v>
                </c:pt>
                <c:pt idx="1">
                  <c:v>93.901924032459632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BC-4E6F-A605-56D8C92C2C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9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9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4157939474230324"/>
          <c:y val="0.80168761094382923"/>
          <c:w val="0.75011817345242571"/>
          <c:h val="0.103828792747627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9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Platform work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2.3071242604410239E-2"/>
                  <c:y val="2.60593002975274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4A8-4CE9-88E9-4981394B000E}"/>
                </c:ext>
              </c:extLst>
            </c:dLbl>
            <c:dLbl>
              <c:idx val="9"/>
              <c:layout>
                <c:manualLayout>
                  <c:x val="-9.61301775183760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4A8-4CE9-88E9-4981394B00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Sheet1!$B$1:$K$1</c:f>
              <c:strCache>
                <c:ptCount val="10"/>
                <c:pt idx="0">
                  <c:v>Information and communication technology; finance; professional, scientific or technical services</c:v>
                </c:pt>
                <c:pt idx="1">
                  <c:v>Commerce, transport, accommodation or food services</c:v>
                </c:pt>
                <c:pt idx="2">
                  <c:v>Administration and support services, including public administration and defence</c:v>
                </c:pt>
                <c:pt idx="3">
                  <c:v>Services relating to health or social care</c:v>
                </c:pt>
                <c:pt idx="4">
                  <c:v>Social, cultural, personal and any other services</c:v>
                </c:pt>
                <c:pt idx="5">
                  <c:v>Construction or building</c:v>
                </c:pt>
                <c:pt idx="6">
                  <c:v>Manufacturing or engineering</c:v>
                </c:pt>
                <c:pt idx="7">
                  <c:v>Services relating to education</c:v>
                </c:pt>
                <c:pt idx="8">
                  <c:v>Agriculture, horticulture, forestry or fishing</c:v>
                </c:pt>
                <c:pt idx="9">
                  <c:v>Supply of gas, electricity or water, mining or quarrying</c:v>
                </c:pt>
              </c:strCache>
            </c:strRef>
          </c:cat>
          <c:val>
            <c:numRef>
              <c:f>Sheet1!$B$2:$K$2</c:f>
              <c:numCache>
                <c:formatCode>###0.0%</c:formatCode>
                <c:ptCount val="10"/>
                <c:pt idx="0">
                  <c:v>0.19208679004467136</c:v>
                </c:pt>
                <c:pt idx="1">
                  <c:v>0.18315252074026803</c:v>
                </c:pt>
                <c:pt idx="2">
                  <c:v>0.15762603701340142</c:v>
                </c:pt>
                <c:pt idx="3">
                  <c:v>0.10848755583918315</c:v>
                </c:pt>
                <c:pt idx="4">
                  <c:v>8.2322910019144865E-2</c:v>
                </c:pt>
                <c:pt idx="5">
                  <c:v>6.8921506062539883E-2</c:v>
                </c:pt>
                <c:pt idx="6">
                  <c:v>6.8283343969368221E-2</c:v>
                </c:pt>
                <c:pt idx="7">
                  <c:v>5.0414805360561574E-2</c:v>
                </c:pt>
                <c:pt idx="8">
                  <c:v>3.5737077217613274E-2</c:v>
                </c:pt>
                <c:pt idx="9">
                  <c:v>2.1697511167836629E-2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A8-4CE9-88E9-4981394B000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 platform work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226035503675191E-2"/>
                  <c:y val="-7.81779008925828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A8-4CE9-88E9-4981394B000E}"/>
                </c:ext>
              </c:extLst>
            </c:dLbl>
            <c:dLbl>
              <c:idx val="1"/>
              <c:layout>
                <c:manualLayout>
                  <c:x val="1.345822485257264E-2"/>
                  <c:y val="2.60593002975274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4A8-4CE9-88E9-4981394B000E}"/>
                </c:ext>
              </c:extLst>
            </c:dLbl>
            <c:dLbl>
              <c:idx val="2"/>
              <c:layout>
                <c:manualLayout>
                  <c:x val="2.1148639054042722E-2"/>
                  <c:y val="-4.777483197986449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4A8-4CE9-88E9-4981394B000E}"/>
                </c:ext>
              </c:extLst>
            </c:dLbl>
            <c:dLbl>
              <c:idx val="8"/>
              <c:layout>
                <c:manualLayout>
                  <c:x val="1.730343195330768E-2"/>
                  <c:y val="-5.21186005950548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A8-4CE9-88E9-4981394B000E}"/>
                </c:ext>
              </c:extLst>
            </c:dLbl>
            <c:dLbl>
              <c:idx val="9"/>
              <c:layout>
                <c:manualLayout>
                  <c:x val="3.8452071007350399E-3"/>
                  <c:y val="-1.3029650148763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A8-4CE9-88E9-4981394B00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Sheet1!$B$1:$K$1</c:f>
              <c:strCache>
                <c:ptCount val="10"/>
                <c:pt idx="0">
                  <c:v>Information and communication technology; finance; professional, scientific or technical services</c:v>
                </c:pt>
                <c:pt idx="1">
                  <c:v>Commerce, transport, accommodation or food services</c:v>
                </c:pt>
                <c:pt idx="2">
                  <c:v>Administration and support services, including public administration and defence</c:v>
                </c:pt>
                <c:pt idx="3">
                  <c:v>Services relating to health or social care</c:v>
                </c:pt>
                <c:pt idx="4">
                  <c:v>Social, cultural, personal and any other services</c:v>
                </c:pt>
                <c:pt idx="5">
                  <c:v>Construction or building</c:v>
                </c:pt>
                <c:pt idx="6">
                  <c:v>Manufacturing or engineering</c:v>
                </c:pt>
                <c:pt idx="7">
                  <c:v>Services relating to education</c:v>
                </c:pt>
                <c:pt idx="8">
                  <c:v>Agriculture, horticulture, forestry or fishing</c:v>
                </c:pt>
                <c:pt idx="9">
                  <c:v>Supply of gas, electricity or water, mining or quarrying</c:v>
                </c:pt>
              </c:strCache>
            </c:strRef>
          </c:cat>
          <c:val>
            <c:numRef>
              <c:f>Sheet1!$B$3:$K$3</c:f>
              <c:numCache>
                <c:formatCode>###0.0%</c:formatCode>
                <c:ptCount val="10"/>
                <c:pt idx="0">
                  <c:v>0.13821273066556086</c:v>
                </c:pt>
                <c:pt idx="1">
                  <c:v>0.15836616213974705</c:v>
                </c:pt>
                <c:pt idx="2">
                  <c:v>0.13642960812772134</c:v>
                </c:pt>
                <c:pt idx="3">
                  <c:v>0.12270371138295666</c:v>
                </c:pt>
                <c:pt idx="4">
                  <c:v>9.1934480613725902E-2</c:v>
                </c:pt>
                <c:pt idx="5">
                  <c:v>7.7959776072983614E-2</c:v>
                </c:pt>
                <c:pt idx="6">
                  <c:v>9.6537424839311631E-2</c:v>
                </c:pt>
                <c:pt idx="7">
                  <c:v>8.4345842836408877E-2</c:v>
                </c:pt>
                <c:pt idx="8">
                  <c:v>3.7652913124611241E-2</c:v>
                </c:pt>
                <c:pt idx="9">
                  <c:v>2.2600041467965997E-2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A8-4CE9-88E9-4981394B00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7074496"/>
        <c:axId val="307073320"/>
      </c:barChart>
      <c:catAx>
        <c:axId val="3070744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7073320"/>
        <c:crosses val="autoZero"/>
        <c:auto val="1"/>
        <c:lblAlgn val="ctr"/>
        <c:lblOffset val="100"/>
        <c:tickLblSkip val="1"/>
        <c:noMultiLvlLbl val="0"/>
      </c:catAx>
      <c:valAx>
        <c:axId val="307073320"/>
        <c:scaling>
          <c:orientation val="minMax"/>
        </c:scaling>
        <c:delete val="1"/>
        <c:axPos val="l"/>
        <c:numFmt formatCode="###0.0%" sourceLinked="1"/>
        <c:majorTickMark val="none"/>
        <c:minorTickMark val="none"/>
        <c:tickLblPos val="nextTo"/>
        <c:crossAx val="307074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11109330239356"/>
          <c:y val="2.1026818299434192E-2"/>
          <c:w val="0.83755260657051867"/>
          <c:h val="0.867983038524253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'age gender migr'!$A$3</c:f>
              <c:strCache>
                <c:ptCount val="1"/>
                <c:pt idx="0">
                  <c:v>Platform work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6.3363001270877201E-3"/>
                  <c:y val="3.0038311856334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D53-440C-813F-8BDF77392C89}"/>
                </c:ext>
              </c:extLst>
            </c:dLbl>
            <c:dLbl>
              <c:idx val="2"/>
              <c:layout>
                <c:manualLayout>
                  <c:x val="-3.1681500635438601E-3"/>
                  <c:y val="6.00766237126691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53-440C-813F-8BDF77392C89}"/>
                </c:ext>
              </c:extLst>
            </c:dLbl>
            <c:dLbl>
              <c:idx val="3"/>
              <c:layout>
                <c:manualLayout>
                  <c:x val="-1.5840750317720463E-3"/>
                  <c:y val="3.0038311856334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53-440C-813F-8BDF77392C89}"/>
                </c:ext>
              </c:extLst>
            </c:dLbl>
            <c:dLbl>
              <c:idx val="4"/>
              <c:layout>
                <c:manualLayout>
                  <c:x val="-1.5840750317719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D53-440C-813F-8BDF77392C89}"/>
                </c:ext>
              </c:extLst>
            </c:dLbl>
            <c:dLbl>
              <c:idx val="5"/>
              <c:layout>
                <c:manualLayout>
                  <c:x val="-3.1681500635438601E-3"/>
                  <c:y val="3.00383118563340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53-440C-813F-8BDF77392C89}"/>
                </c:ext>
              </c:extLst>
            </c:dLbl>
            <c:dLbl>
              <c:idx val="6"/>
              <c:layout>
                <c:manualLayout>
                  <c:x val="-6.3363001270877201E-3"/>
                  <c:y val="3.0038311856334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53-440C-813F-8BDF77392C89}"/>
                </c:ext>
              </c:extLst>
            </c:dLbl>
            <c:dLbl>
              <c:idx val="7"/>
              <c:layout>
                <c:manualLayout>
                  <c:x val="-4.7522250953157905E-3"/>
                  <c:y val="9.01149355690036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53-440C-813F-8BDF77392C89}"/>
                </c:ext>
              </c:extLst>
            </c:dLbl>
            <c:dLbl>
              <c:idx val="8"/>
              <c:layout>
                <c:manualLayout>
                  <c:x val="-4.7522250953157905E-3"/>
                  <c:y val="6.00766237126691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53-440C-813F-8BDF77392C89}"/>
                </c:ext>
              </c:extLst>
            </c:dLbl>
            <c:dLbl>
              <c:idx val="9"/>
              <c:layout>
                <c:manualLayout>
                  <c:x val="0"/>
                  <c:y val="3.00383118563344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77-4F90-A527-8D2AA7E9B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'age gender migr'!$B$1:$K$2</c:f>
              <c:multiLvlStrCache>
                <c:ptCount val="10"/>
                <c:lvl>
                  <c:pt idx="0">
                    <c:v>Foreign citizen</c:v>
                  </c:pt>
                  <c:pt idx="1">
                    <c:v>Country citizen</c:v>
                  </c:pt>
                  <c:pt idx="2">
                    <c:v>Man</c:v>
                  </c:pt>
                  <c:pt idx="3">
                    <c:v>Woman</c:v>
                  </c:pt>
                  <c:pt idx="4">
                    <c:v>16-24</c:v>
                  </c:pt>
                  <c:pt idx="5">
                    <c:v>25-34</c:v>
                  </c:pt>
                  <c:pt idx="6">
                    <c:v>35-44</c:v>
                  </c:pt>
                  <c:pt idx="7">
                    <c:v>45-54</c:v>
                  </c:pt>
                  <c:pt idx="8">
                    <c:v>55-64</c:v>
                  </c:pt>
                  <c:pt idx="9">
                    <c:v>65 and more</c:v>
                  </c:pt>
                </c:lvl>
                <c:lvl>
                  <c:pt idx="0">
                    <c:v>Nationality</c:v>
                  </c:pt>
                  <c:pt idx="2">
                    <c:v>Gender</c:v>
                  </c:pt>
                  <c:pt idx="4">
                    <c:v>Age of respondent</c:v>
                  </c:pt>
                </c:lvl>
              </c:multiLvlStrCache>
            </c:multiLvlStrRef>
          </c:cat>
          <c:val>
            <c:numRef>
              <c:f>'age gender migr'!$B$3:$K$3</c:f>
              <c:numCache>
                <c:formatCode>###0.0%</c:formatCode>
                <c:ptCount val="10"/>
                <c:pt idx="0">
                  <c:v>6.449553001277139E-2</c:v>
                </c:pt>
                <c:pt idx="1">
                  <c:v>0.93550446998722858</c:v>
                </c:pt>
                <c:pt idx="2">
                  <c:v>0.5559125964010283</c:v>
                </c:pt>
                <c:pt idx="3">
                  <c:v>0.44408740359897164</c:v>
                </c:pt>
                <c:pt idx="4">
                  <c:v>0.10919540229885058</c:v>
                </c:pt>
                <c:pt idx="5">
                  <c:v>0.24010217113665389</c:v>
                </c:pt>
                <c:pt idx="6">
                  <c:v>0.19412515964240101</c:v>
                </c:pt>
                <c:pt idx="7">
                  <c:v>0.22924648786717752</c:v>
                </c:pt>
                <c:pt idx="8">
                  <c:v>0.1909323116219668</c:v>
                </c:pt>
                <c:pt idx="9">
                  <c:v>3.6398467432950193E-2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3A-4D3A-8EEF-230B79DC2069}"/>
            </c:ext>
          </c:extLst>
        </c:ser>
        <c:ser>
          <c:idx val="1"/>
          <c:order val="1"/>
          <c:tx>
            <c:strRef>
              <c:f>'age gender migr'!$A$4</c:f>
              <c:strCache>
                <c:ptCount val="1"/>
                <c:pt idx="0">
                  <c:v>No platform work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3363001270877201E-3"/>
                  <c:y val="-1.2015324742533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D53-440C-813F-8BDF77392C89}"/>
                </c:ext>
              </c:extLst>
            </c:dLbl>
            <c:dLbl>
              <c:idx val="1"/>
              <c:layout>
                <c:manualLayout>
                  <c:x val="-6.3363001270878364E-3"/>
                  <c:y val="-6.00766237126691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D53-440C-813F-8BDF77392C89}"/>
                </c:ext>
              </c:extLst>
            </c:dLbl>
            <c:dLbl>
              <c:idx val="2"/>
              <c:layout>
                <c:manualLayout>
                  <c:x val="-4.7522250953157905E-3"/>
                  <c:y val="-3.0038311856334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53-440C-813F-8BDF77392C89}"/>
                </c:ext>
              </c:extLst>
            </c:dLbl>
            <c:dLbl>
              <c:idx val="4"/>
              <c:layout>
                <c:manualLayout>
                  <c:x val="1.58407503177193E-3"/>
                  <c:y val="-6.00766237126696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D53-440C-813F-8BDF77392C89}"/>
                </c:ext>
              </c:extLst>
            </c:dLbl>
            <c:dLbl>
              <c:idx val="5"/>
              <c:layout>
                <c:manualLayout>
                  <c:x val="-1.58407503177193E-3"/>
                  <c:y val="-6.00766237126691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53-440C-813F-8BDF77392C89}"/>
                </c:ext>
              </c:extLst>
            </c:dLbl>
            <c:dLbl>
              <c:idx val="6"/>
              <c:layout>
                <c:manualLayout>
                  <c:x val="-6.33630012708772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53-440C-813F-8BDF77392C89}"/>
                </c:ext>
              </c:extLst>
            </c:dLbl>
            <c:dLbl>
              <c:idx val="7"/>
              <c:layout>
                <c:manualLayout>
                  <c:x val="1.58407503177193E-3"/>
                  <c:y val="-6.00766237126693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53-440C-813F-8BDF77392C89}"/>
                </c:ext>
              </c:extLst>
            </c:dLbl>
            <c:dLbl>
              <c:idx val="8"/>
              <c:layout>
                <c:manualLayout>
                  <c:x val="-5.8082080195824015E-17"/>
                  <c:y val="-6.00766237126691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53-440C-813F-8BDF77392C89}"/>
                </c:ext>
              </c:extLst>
            </c:dLbl>
            <c:dLbl>
              <c:idx val="9"/>
              <c:layout>
                <c:manualLayout>
                  <c:x val="-2.9041040097912008E-17"/>
                  <c:y val="-6.00766237126691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77-4F90-A527-8D2AA7E9B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'age gender migr'!$B$1:$K$2</c:f>
              <c:multiLvlStrCache>
                <c:ptCount val="10"/>
                <c:lvl>
                  <c:pt idx="0">
                    <c:v>Foreign citizen</c:v>
                  </c:pt>
                  <c:pt idx="1">
                    <c:v>Country citizen</c:v>
                  </c:pt>
                  <c:pt idx="2">
                    <c:v>Man</c:v>
                  </c:pt>
                  <c:pt idx="3">
                    <c:v>Woman</c:v>
                  </c:pt>
                  <c:pt idx="4">
                    <c:v>16-24</c:v>
                  </c:pt>
                  <c:pt idx="5">
                    <c:v>25-34</c:v>
                  </c:pt>
                  <c:pt idx="6">
                    <c:v>35-44</c:v>
                  </c:pt>
                  <c:pt idx="7">
                    <c:v>45-54</c:v>
                  </c:pt>
                  <c:pt idx="8">
                    <c:v>55-64</c:v>
                  </c:pt>
                  <c:pt idx="9">
                    <c:v>65 and more</c:v>
                  </c:pt>
                </c:lvl>
                <c:lvl>
                  <c:pt idx="0">
                    <c:v>Nationality</c:v>
                  </c:pt>
                  <c:pt idx="2">
                    <c:v>Gender</c:v>
                  </c:pt>
                  <c:pt idx="4">
                    <c:v>Age of respondent</c:v>
                  </c:pt>
                </c:lvl>
              </c:multiLvlStrCache>
            </c:multiLvlStrRef>
          </c:cat>
          <c:val>
            <c:numRef>
              <c:f>'age gender migr'!$B$4:$K$4</c:f>
              <c:numCache>
                <c:formatCode>###0.0%</c:formatCode>
                <c:ptCount val="10"/>
                <c:pt idx="0">
                  <c:v>5.7428370029439811E-2</c:v>
                </c:pt>
                <c:pt idx="1">
                  <c:v>0.9425716299705601</c:v>
                </c:pt>
                <c:pt idx="2">
                  <c:v>0.53472164260078459</c:v>
                </c:pt>
                <c:pt idx="3">
                  <c:v>0.46527835739921541</c:v>
                </c:pt>
                <c:pt idx="4">
                  <c:v>7.3931251814073062E-2</c:v>
                </c:pt>
                <c:pt idx="5">
                  <c:v>0.20450304764274166</c:v>
                </c:pt>
                <c:pt idx="6">
                  <c:v>0.25073599535597296</c:v>
                </c:pt>
                <c:pt idx="7">
                  <c:v>0.26155823692830782</c:v>
                </c:pt>
                <c:pt idx="8">
                  <c:v>0.18368785504001328</c:v>
                </c:pt>
                <c:pt idx="9">
                  <c:v>2.558361321889124E-2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3A-4D3A-8EEF-230B79DC20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07069008"/>
        <c:axId val="307071360"/>
      </c:barChart>
      <c:catAx>
        <c:axId val="307069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071360"/>
        <c:crosses val="autoZero"/>
        <c:auto val="1"/>
        <c:lblAlgn val="ctr"/>
        <c:lblOffset val="100"/>
        <c:noMultiLvlLbl val="0"/>
      </c:catAx>
      <c:valAx>
        <c:axId val="30707136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%" sourceLinked="1"/>
        <c:majorTickMark val="none"/>
        <c:minorTickMark val="none"/>
        <c:tickLblPos val="nextTo"/>
        <c:crossAx val="307069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144367733913312"/>
          <c:y val="0.91304050630875511"/>
          <c:w val="0.48049236544436352"/>
          <c:h val="4.79096882780100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5" dt="2024-01-23T12:35:01.572" idx="1">
    <p:pos x="10" y="10"/>
    <p:text>At the dimension</p:text>
    <p:extLst>
      <p:ext uri="{C676402C-5697-4E1C-873F-D02D1690AC5C}">
        <p15:threadingInfo xmlns:p15="http://schemas.microsoft.com/office/powerpoint/2012/main" timeZoneBias="-60"/>
      </p:ext>
    </p:extLst>
  </p:cm>
  <p:cm authorId="15" dt="2024-01-23T12:37:50.512" idx="2">
    <p:pos x="10" y="106"/>
    <p:text>at the dimension 3. it is mentioned the OSH regulatory framework only applies to employees in EU level and in most of the MS. It can be deceptive for a person who not has OSH knoweledge (e.g. employer). In my oppinion it would be better to mention the employment status or emloyer-employee relations. It is just a suggestion</p:text>
    <p:extLst>
      <p:ext uri="{C676402C-5697-4E1C-873F-D02D1690AC5C}">
        <p15:threadingInfo xmlns:p15="http://schemas.microsoft.com/office/powerpoint/2012/main" timeZoneBias="-60">
          <p15:parentCm authorId="15" idx="1"/>
        </p15:threadingInfo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0.41315</cdr:x>
      <cdr:y>0.39172</cdr:y>
    </cdr:from>
    <cdr:to>
      <cdr:x>0.47232</cdr:x>
      <cdr:y>0.45985</cdr:y>
    </cdr:to>
    <cdr:sp macro="" textlink="">
      <cdr:nvSpPr>
        <cdr:cNvPr id="3" name="Right Arrow 2"/>
        <cdr:cNvSpPr/>
      </cdr:nvSpPr>
      <cdr:spPr>
        <a:xfrm xmlns:a="http://schemas.openxmlformats.org/drawingml/2006/main" rot="10800000">
          <a:off x="3312368" y="1656184"/>
          <a:ext cx="474352" cy="28803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45E80-C07C-45A0-B320-188AF677015B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233E9-CC45-49D0-A6FA-2D4838922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378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E1595-5C27-4CAE-B4E0-C80305C5E6E4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DD4C7-C698-4A80-B76C-A9FD8901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08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igcv.org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DD4C7-C698-4A80-B76C-A9FD8901965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7149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40C0CF14-AAEB-4899-9958-D5E04EFDC3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800" b="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 digitális munkaplatformok a digitálisplatform-munkavállalókat általában önfoglalkoztatóknak minősítik, ami nem feltétlenül felel meg a munkavégzés tényleges körülményeinek.</a:t>
            </a:r>
          </a:p>
          <a:p>
            <a:r>
              <a:rPr lang="hu-HU" sz="1800" b="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Az önfoglalkoztatók általában saját maguk felelnek biztonságukért és egészségükért, és a munkavédelemre vonatkozó jogszabályok alkalmazhatósága korlátozott.</a:t>
            </a:r>
          </a:p>
          <a:p>
            <a:pPr marL="0" lvl="2" indent="0">
              <a:spcBef>
                <a:spcPts val="450"/>
              </a:spcBef>
              <a:buClr>
                <a:schemeClr val="tx2"/>
              </a:buClr>
              <a:buNone/>
            </a:pPr>
            <a:endParaRPr lang="en-US" sz="1500" b="0" dirty="0">
              <a:solidFill>
                <a:schemeClr val="tx1"/>
              </a:solidFill>
            </a:endParaRPr>
          </a:p>
          <a:p>
            <a:pPr marL="0" lvl="2" indent="0">
              <a:spcBef>
                <a:spcPts val="450"/>
              </a:spcBef>
              <a:buClr>
                <a:schemeClr val="tx2"/>
              </a:buClr>
              <a:buNone/>
            </a:pPr>
            <a:r>
              <a:rPr lang="hu-HU" sz="1500" dirty="0"/>
              <a:t>Az </a:t>
            </a:r>
            <a:r>
              <a:rPr lang="hu-HU" sz="1500" b="0" dirty="0">
                <a:solidFill>
                  <a:schemeClr val="tx2"/>
                </a:solidFill>
              </a:rPr>
              <a:t>algoritmikus irányítás</a:t>
            </a:r>
            <a:r>
              <a:rPr lang="hu-HU" sz="1500" dirty="0"/>
              <a:t> algoritmusokat használ a munka elosztásához, valamint a munkavállalók teljesítményének és viselkedésének megfigyeléséhez és értékeléséhez (pl. nyomon követés, értékelési mechanizmusok, automatizált döntéshozatal).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296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A1DB33A4-F252-659B-012D-3C6A626593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371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en-GB" sz="1500" b="1" dirty="0">
              <a:highlight>
                <a:srgbClr val="FFFF00"/>
              </a:highlight>
            </a:endParaRPr>
          </a:p>
          <a:p>
            <a:r>
              <a:rPr lang="hu-HU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Példa olyan eszközre, amely segít a platform-munkavállalóknak letölteni saját feladat- és teljesítményadataikat a munkatapasztalat és a készségek bizonyítására: </a:t>
            </a:r>
            <a:r>
              <a:rPr lang="hu-HU" sz="18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GigCV</a:t>
            </a:r>
            <a:r>
              <a:rPr lang="hu-HU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hu-HU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  <a:hlinkClick r:id="rId3"/>
              </a:rPr>
              <a:t>https://gigcv.org/</a:t>
            </a:r>
            <a:r>
              <a:rPr lang="hu-HU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DD4C7-C698-4A80-B76C-A9FD8901965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687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DD4C7-C698-4A80-B76C-A9FD8901965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101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en-US" dirty="0">
              <a:latin typeface="Times New Roman" panose="02020603050405020304" pitchFamily="18" charset="0"/>
            </a:endParaRPr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458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178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898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1805179-C6F0-4AD9-8BAB-856B0D1F982D}" type="slidenum">
              <a:rPr lang="en-GB" altLang="en-US" smtClean="0"/>
              <a:pPr>
                <a:spcBef>
                  <a:spcPct val="0"/>
                </a:spcBef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0143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en-US" dirty="0">
              <a:latin typeface="Times New Roman" panose="02020603050405020304" pitchFamily="18" charset="0"/>
            </a:endParaRPr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458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178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898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1805179-C6F0-4AD9-8BAB-856B0D1F982D}" type="slidenum">
              <a:rPr lang="en-GB" altLang="en-US" smtClean="0"/>
              <a:pPr>
                <a:spcBef>
                  <a:spcPct val="0"/>
                </a:spcBef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40865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en-US" dirty="0">
              <a:latin typeface="Times New Roman" panose="02020603050405020304" pitchFamily="18" charset="0"/>
            </a:endParaRPr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458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178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898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1805179-C6F0-4AD9-8BAB-856B0D1F982D}" type="slidenum">
              <a:rPr lang="en-GB" altLang="en-US" smtClean="0"/>
              <a:pPr>
                <a:spcBef>
                  <a:spcPct val="0"/>
                </a:spcBef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85975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/>
              <a:t>A javaslatot 2021. december 9-én tették közzé.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/>
              <a:t>Az irányelvjavaslattal együtt közzétették az uniós versenyjognak az egyéni önfoglalkoztatók kollektív szerződéseire való alkalmazásáról szóló iránymutatás-tervezetet 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DD4C7-C698-4A80-B76C-A9FD89019653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556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dirty="0"/>
              <a:t>A munkaügyi és a szociális biztonsági felügyelőségek hatáskörébe tartozó digitális platformalapú munkavégzéssel kapcsolatos bizonytalanság ellenére Lengyelországban, Belgiumban és Spanyolországban azonosítottak néhány felügyelőségi intézkedést.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DD4C7-C698-4A80-B76C-A9FD8901965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99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DD4C7-C698-4A80-B76C-A9FD89019653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212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DD4C7-C698-4A80-B76C-A9FD8901965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304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800" b="0" dirty="0">
                <a:effectLst/>
                <a:latin typeface="Helvetica Neue" panose="02000503000000020004" pitchFamily="2" charset="0"/>
              </a:rPr>
              <a:t>Az algoritmikus irányítást a munkavállalók viselkedésének és teljesítményének meghatározására, nyomon követésére és értékelésére alkalmazzák.</a:t>
            </a:r>
          </a:p>
          <a:p>
            <a:r>
              <a:rPr lang="hu-HU" sz="2800" b="0" dirty="0">
                <a:effectLst/>
                <a:latin typeface="Helvetica Neue" panose="02000503000000020004" pitchFamily="2" charset="0"/>
              </a:rPr>
              <a:t>A nem szabványos munka megállapodások elterjedésével a digitális munkaplatformok általában önfoglalkoztatóként sorolják be a munkavállalókat szerződési feltételeikben, ami azt eredményezi, hogy a kockázatok, a kötelezettségek és a felelősségi körök – többek között a munkavédelem területén – a digitálisplatform-munkavállalókra tevődnek át.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0BBB5-C5E5-4866-99B0-DD5088A1DAA3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34629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6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publikált szakirodalom áttekintése alapján kidolgoztak egy taxonómiát, amely három dimenzióra támaszkodik, és a digitális platformalapú munkavégzés négy típusát hozza létre, amint azt a táblázat bemutatja. A három dimenzió a következő:</a:t>
            </a:r>
          </a:p>
          <a:p>
            <a:pPr algn="just">
              <a:lnSpc>
                <a:spcPct val="106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6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dimenzió: A munkavégzés formája </a:t>
            </a:r>
            <a:r>
              <a:rPr lang="hu-HU" sz="1800" b="1" i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(online vagy helyszíni)</a:t>
            </a:r>
            <a:r>
              <a:rPr lang="hu-HU" sz="1800" i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online platformalapú munkavégzés</a:t>
            </a:r>
            <a:r>
              <a:rPr lang="hu-H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olyan feladatokra utal, amelyekhez a munkavállalókat online rendelik hozzá, és amelyeket kizárólag vagy nagyrészt virtuálisan, elektronikus eszközön, tetszőleges helyen végeznek, bár a leggyakoribb helyszín a munkavállaló otthona. </a:t>
            </a:r>
            <a:r>
              <a:rPr lang="hu-HU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helyszíni platformalapú munkavégzés</a:t>
            </a:r>
            <a:r>
              <a:rPr lang="hu-H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olyan feladatokra utal, amelyeket kizárólag vagy nagyrészt fizikai</a:t>
            </a:r>
            <a:r>
              <a:rPr lang="hu-HU" sz="1800" baseline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jelenléttel </a:t>
            </a:r>
            <a:r>
              <a:rPr lang="hu-H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végeznek, akár közterületen, akár útközben vagy az ügyfél telephelyén, míg a feladatok és a munkavállalók egymáshoz rendelése online történik. Ez a dimenzió azért fontos, mert a fizikai környezet a munkavédelem szempontjából nagymértékben (de nem kimerítően) meghatározza, hogy a digitálisplatform-munkavállalók milyen munkavédelmi kockázatoknak vannak kitéve, valamint az ezen kockázatok gyakorlati kezelése során felmerülő nehézségeket. </a:t>
            </a: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nl-B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dimenzió: A szükséges képzettségi szint </a:t>
            </a:r>
            <a:r>
              <a:rPr lang="hu-HU" sz="1800" b="1" i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(alacsonyabb képzettség vagy magasabb képzettség)</a:t>
            </a: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képzettségi szint</a:t>
            </a:r>
            <a:r>
              <a:rPr lang="hu-H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feladat jellegét, nagyságrendjét és összetettségét jelzi. Meghatározza, hogy egy feladatot a platformon aktív bármely személynek vagy egy kiválasztott személynek lehet-e kiosztani. A feladat végrehajtásához szükséges képzettségi szint nem árul el semmit arról, hogy a digitálisplatform-munkavállalóknak milyen általános készségekre van szükségük (pl. munkakeresési stratégiák) vagy milyen általános készségekkel kell rendelkezniük (pl. iskolai végzettség). A feladatok köre a </a:t>
            </a:r>
            <a:r>
              <a:rPr lang="hu-HU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mikrofeladatoktól</a:t>
            </a:r>
            <a:r>
              <a:rPr lang="hu-H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(pl. </a:t>
            </a:r>
            <a:r>
              <a:rPr lang="hu-HU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kattintgatós</a:t>
            </a:r>
            <a:r>
              <a:rPr lang="hu-H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munka, amely esetében egyetlen feladat csak néhány másodpercet vesz igénybe) a közepes nagyságrendű feladatokon át (pl. csomagkézbesítés, amely néhány percet vagy órát vesz igénybe) a nagyobb feladatokig (pl. teljes értékű projektek, amelyek elvégzése több hetet vagy hónapot vehet igénybe, pl. weboldal-tervezés) terjed. </a:t>
            </a: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nl-B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dimenzió: A platform által gyakorolt ellenőrzés szintje (</a:t>
            </a:r>
            <a:r>
              <a:rPr lang="hu-HU" sz="1800" b="1" i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vö.</a:t>
            </a:r>
            <a:r>
              <a:rPr lang="hu-HU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1" i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algoritmikus irányítás)</a:t>
            </a: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„ellenőrzés szintje”</a:t>
            </a:r>
            <a:r>
              <a:rPr lang="hu-HU" sz="1800" u="non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egy gyűjtőfogalom, amely több dimenziót foglal magában, amelyek szerint a digitális platformokat osztályozzák. Azt mutatja, hogy a </a:t>
            </a:r>
            <a:r>
              <a:rPr lang="hu-HU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digitális munkaplatform milyen mértékű hierarchikus hatalmat képvisel és milyen vezetői előjogokkal él a munkavállalókkal való kapcsolatában</a:t>
            </a:r>
            <a:r>
              <a:rPr lang="hu-H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pontosabban a munka elosztására, szervezésére és értékelésére vonatkozó (egyoldalú) döntések tekintetében. A platformok beavatkozása a minimálistól a nagyon jelentős mértékű ellenőrzésig terjedhet. Ez azért fontos, mert az ellenőrzés szintje határozza meg az alárendeltséget, amely a legtöbb tagállamban a foglalkozási viszony meghatározásának kulcsfontosságú jogi kritériuma. Emellett uniós szinten és a legtöbb tagállamban a munkavédelmi szabályozási keret csak a munkavállalókra vonatkozik. Ez a dimenzió szorosan kapcsolódik ahhoz, hogy a legtöbb digitális platform algoritmikus irányításra (és digitális nyomon követésre és felügyeletre) támaszkodik, valamint ahhoz, ahogyan ez digitális platformalapú munkavégzés esetén a munkakörülményeket és a szociális védelmet alakítja. A platformok körében nincs egységes gyakorlat az ilyen technikák alkalmazásának elterjedtsége tekintetében.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0BBB5-C5E5-4866-99B0-DD5088A1DAA3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65429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2022-ben a 27 tagállamban + Izlandon és Norvégiában:</a:t>
            </a:r>
          </a:p>
          <a:p>
            <a:r>
              <a:rPr lang="hu-HU" dirty="0"/>
              <a:t>– A munkavállalók mintegy 6%-a jövedelmének egy részét vagy nagy részét digitális platformokon keresztül kereste. </a:t>
            </a:r>
          </a:p>
          <a:p>
            <a:r>
              <a:rPr lang="hu-HU" dirty="0">
                <a:highlight>
                  <a:srgbClr val="FFFF00"/>
                </a:highlight>
              </a:rPr>
              <a:t>– </a:t>
            </a:r>
            <a:r>
              <a:rPr lang="hu-HU" sz="1800" dirty="0">
                <a:effectLst/>
                <a:latin typeface="Segoe UI" panose="020B0502040204020203" pitchFamily="34" charset="0"/>
              </a:rPr>
              <a:t>A munkavállalók 6%-a, azaz több mint 11,5 millió ember az EU-ban.</a:t>
            </a:r>
          </a:p>
          <a:p>
            <a:endParaRPr lang="en-US" dirty="0"/>
          </a:p>
          <a:p>
            <a:r>
              <a:rPr lang="hu-HU" dirty="0"/>
              <a:t>A digitális platformalapú munkavégzés nagyobb mértékben van jelen:</a:t>
            </a:r>
          </a:p>
          <a:p>
            <a:pPr marL="171450" indent="-171450">
              <a:buFontTx/>
              <a:buChar char="-"/>
            </a:pPr>
            <a:r>
              <a:rPr lang="hu-HU" dirty="0"/>
              <a:t>az IKT-, pénzügyi, szakmai, tudományos és technikai szolgáltatásokban (19,2%)</a:t>
            </a:r>
          </a:p>
          <a:p>
            <a:pPr marL="171450" indent="-171450">
              <a:buFontTx/>
              <a:buChar char="-"/>
            </a:pPr>
            <a:r>
              <a:rPr lang="hu-HU" dirty="0"/>
              <a:t>a kereskedelemben, a közlekedésben, a szálláshely-szolgáltatásban és a vendéglátásban (18,3%)</a:t>
            </a:r>
          </a:p>
          <a:p>
            <a:pPr marL="171450" indent="-171450">
              <a:buFontTx/>
              <a:buChar char="-"/>
            </a:pPr>
            <a:r>
              <a:rPr lang="hu-HU" dirty="0"/>
              <a:t>az igazgatási és támogató szolgáltatásokban, beleértve a közigazgatást és a védelmet (15,8%)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r>
              <a:rPr lang="hu-HU" dirty="0"/>
              <a:t>OSH Pulse 2022: https://osha.europa.eu/hu/facts-and-figures</a:t>
            </a:r>
            <a:r>
              <a:rPr lang="hu-HU"/>
              <a:t>/osh-pulse-occupational-safety-and-health-post-pandemic-workplaces</a:t>
            </a:r>
            <a:r>
              <a:rPr lang="en-US"/>
              <a:t> </a:t>
            </a:r>
            <a:r>
              <a:rPr lang="hu-HU"/>
              <a:t> 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B3B6C-C8BA-4258-9024-20BC91C907AF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67082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/>
              <a:t>OSH Pulse 2022: https://osha.europa.eu/hu/facts-and-figures/osh-pulse-occupational-safety-and-health-post-pandemic-workplaces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B3B6C-C8BA-4258-9024-20BC91C907AF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68741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DD4C7-C698-4A80-B76C-A9FD8901965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211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Az erőszakkal és zaklatással kapcsolatos kockázatok csökkenése a platformmal, a kollégákkal és az ügyfelekkel való korlátozott érintkezésnek köszönhető.</a:t>
            </a:r>
          </a:p>
          <a:p>
            <a:r>
              <a:rPr lang="hu-HU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 digitális platformalapú munkavégzés emellett segíthet a negatív percepciók és előítéletek leküzdésében is, és előnyös lehet a társadalmi interakciókat nehezen kezelő egyének számára.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CD549-0E8E-405C-830E-9D1936A80B4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610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28603F97-0472-CC85-12B8-2536C8DACB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600" dirty="0"/>
              <a:t>A kockázatok hasonlóak a platformgazdaságon kívüli, ugyanazon feladatokhoz kapcsolódó kockázatokhoz, de a digitális platformalapú munkavégzésnek van néhány fent említett konkrét hatása.</a:t>
            </a:r>
          </a:p>
        </p:txBody>
      </p:sp>
    </p:spTree>
    <p:extLst>
      <p:ext uri="{BB962C8B-B14F-4D97-AF65-F5344CB8AC3E}">
        <p14:creationId xmlns:p14="http://schemas.microsoft.com/office/powerpoint/2010/main" val="1298454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g"/><Relationship Id="rId9" Type="http://schemas.openxmlformats.org/officeDocument/2006/relationships/image" Target="../media/image1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7" Type="http://schemas.openxmlformats.org/officeDocument/2006/relationships/image" Target="file://localhost/Volumes/XRAID/Equipo%20Rojo/EU-OSHA/18-0115%20PPT%20templates%20update/PNG/FONDO-PORTADA-PATRON-EUOSHA-2011-16-9.png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FONDO-PORTADA-PATRON-EUOSHA-2011-16-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9144000" cy="51389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00" y="2673000"/>
            <a:ext cx="7646400" cy="696600"/>
          </a:xfrm>
        </p:spPr>
        <p:txBody>
          <a:bodyPr lIns="0" tIns="0" rIns="0" bIns="0" anchor="t" anchorCtr="0"/>
          <a:lstStyle>
            <a:lvl1pPr algn="l">
              <a:defRPr sz="2400" b="1" i="0" cap="none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Slide Number Placeholder 9"/>
          <p:cNvSpPr txBox="1">
            <a:spLocks/>
          </p:cNvSpPr>
          <p:nvPr/>
        </p:nvSpPr>
        <p:spPr>
          <a:xfrm>
            <a:off x="8536261" y="4806543"/>
            <a:ext cx="60997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050" dirty="0"/>
          </a:p>
        </p:txBody>
      </p:sp>
      <p:sp>
        <p:nvSpPr>
          <p:cNvPr id="10" name="Textplatzhalter 2"/>
          <p:cNvSpPr txBox="1">
            <a:spLocks/>
          </p:cNvSpPr>
          <p:nvPr/>
        </p:nvSpPr>
        <p:spPr>
          <a:xfrm>
            <a:off x="450851" y="4816800"/>
            <a:ext cx="7439025" cy="245269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900" b="0" i="0" kern="1200" spc="30">
                <a:ln>
                  <a:noFill/>
                </a:ln>
                <a:solidFill>
                  <a:srgbClr val="003399"/>
                </a:solidFill>
                <a:latin typeface="Arial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sz="675"/>
              <a:t>A munkahelyi biztonság és egészségvédelem mindenkit érint. Jó Önnek. Jó a vállalkozásoknak.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0"/>
          </p:nvPr>
        </p:nvSpPr>
        <p:spPr>
          <a:xfrm>
            <a:off x="450000" y="3469500"/>
            <a:ext cx="7646400" cy="506406"/>
          </a:xfrm>
        </p:spPr>
        <p:txBody>
          <a:bodyPr lIns="0" tIns="0" rIns="0" bIns="0" anchor="t">
            <a:normAutofit/>
          </a:bodyPr>
          <a:lstStyle>
            <a:lvl1pPr marL="0" indent="0" algn="l">
              <a:buNone/>
              <a:defRPr sz="135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17" name="Bild 4" descr="111004_EU-OSHA_PPT_EU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1457" y="4432842"/>
            <a:ext cx="461083" cy="303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imagen-portada-EUOSHA-2013-16-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27" y="4393"/>
            <a:ext cx="9125745" cy="249532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512" y="-31208"/>
            <a:ext cx="694508" cy="520271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5BFDD9A-7BA7-43A0-B572-C100341D1C4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512" y="-34497"/>
            <a:ext cx="694508" cy="52092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C6681CD-C0A2-47B7-9555-F2A5EA5E023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512" y="0"/>
            <a:ext cx="694508" cy="520929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233B285-9AAD-4B95-9473-949E39C349C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"/>
            <a:ext cx="9144000" cy="250031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09CA904-B0B5-4061-90B9-0FC29CEB70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44408" y="0"/>
            <a:ext cx="936104" cy="51435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A978CC8-6FBE-4675-9992-5A4A8F4C0FA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92" y="4401676"/>
            <a:ext cx="1309231" cy="334773"/>
          </a:xfrm>
          <a:prstGeom prst="rect">
            <a:avLst/>
          </a:prstGeom>
        </p:spPr>
      </p:pic>
      <p:pic>
        <p:nvPicPr>
          <p:cNvPr id="22" name="Picture 21" descr="A logo of a healthy workplace&#10;&#10;Description automatically generated">
            <a:extLst>
              <a:ext uri="{FF2B5EF4-FFF2-40B4-BE49-F238E27FC236}">
                <a16:creationId xmlns:a16="http://schemas.microsoft.com/office/drawing/2014/main" id="{A08762B3-CC22-4E73-89FA-5D72EF019F56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166" y="4266054"/>
            <a:ext cx="500262" cy="470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84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00" y="837000"/>
            <a:ext cx="4049992" cy="675000"/>
          </a:xfrm>
        </p:spPr>
        <p:txBody>
          <a:bodyPr anchor="b">
            <a:normAutofit/>
          </a:bodyPr>
          <a:lstStyle>
            <a:lvl1pPr algn="l">
              <a:defRPr sz="1800" b="1" i="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999" y="1512000"/>
            <a:ext cx="4050000" cy="2970000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noFill/>
          </a:ln>
        </p:spPr>
        <p:txBody>
          <a:bodyPr/>
          <a:lstStyle/>
          <a:p>
            <a:r>
              <a:rPr lang="en-GB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26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000" y="837000"/>
            <a:ext cx="7560000" cy="36450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667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7820" y="837000"/>
            <a:ext cx="489600" cy="36450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000" y="837000"/>
            <a:ext cx="6642280" cy="36450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627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2789" y="1314450"/>
            <a:ext cx="7177087" cy="3086100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84CB6-7458-49DC-B060-B44123621A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97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0000" y="837000"/>
            <a:ext cx="7560000" cy="3645000"/>
          </a:xfrm>
        </p:spPr>
        <p:txBody>
          <a:bodyPr>
            <a:normAutofit/>
          </a:bodyPr>
          <a:lstStyle>
            <a:lvl5pPr>
              <a:defRPr/>
            </a:lvl5pPr>
            <a:lvl6pPr marL="1885950" indent="-171450">
              <a:buClr>
                <a:schemeClr val="tx2"/>
              </a:buClr>
              <a:buSzPct val="101000"/>
              <a:buFont typeface="Courier New" pitchFamily="49" charset="0"/>
              <a:buChar char="o"/>
              <a:defRPr sz="900"/>
            </a:lvl6pPr>
            <a:lvl7pPr marL="2228850" indent="-171450">
              <a:buClr>
                <a:schemeClr val="tx2"/>
              </a:buClr>
              <a:buFont typeface="Courier New" pitchFamily="49" charset="0"/>
              <a:buChar char="o"/>
              <a:defRPr sz="900" baseline="0"/>
            </a:lvl7pPr>
            <a:lvl8pPr marL="2571750" indent="-171450">
              <a:buClr>
                <a:schemeClr val="tx2"/>
              </a:buClr>
              <a:buFont typeface="Courier New" pitchFamily="49" charset="0"/>
              <a:buChar char="o"/>
              <a:defRPr sz="900" baseline="0"/>
            </a:lvl8pPr>
            <a:lvl9pPr marL="2914650" indent="-171450">
              <a:buClr>
                <a:schemeClr val="tx2"/>
              </a:buClr>
              <a:buFont typeface="Courier New" pitchFamily="49" charset="0"/>
              <a:buChar char="o"/>
              <a:defRPr sz="900" baseline="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5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eader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FONDO-PORTADA-PATRON-EUOSHA-2011-16-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9144000" cy="51389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000" y="1020600"/>
            <a:ext cx="7646400" cy="1096200"/>
          </a:xfrm>
        </p:spPr>
        <p:txBody>
          <a:bodyPr lIns="0" tIns="0" rIns="0" bIns="0" anchor="t" anchorCtr="0"/>
          <a:lstStyle>
            <a:lvl1pPr>
              <a:defRPr sz="24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8400" y="2430000"/>
            <a:ext cx="7214400" cy="951840"/>
          </a:xfrm>
        </p:spPr>
        <p:txBody>
          <a:bodyPr lIns="0" tIns="0" rIns="0" bIns="0" anchor="t">
            <a:normAutofit/>
          </a:bodyPr>
          <a:lstStyle>
            <a:lvl1pPr marL="0" indent="0" algn="l">
              <a:buNone/>
              <a:defRPr sz="135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5" name="Slide Number Placeholder 9"/>
          <p:cNvSpPr txBox="1">
            <a:spLocks/>
          </p:cNvSpPr>
          <p:nvPr/>
        </p:nvSpPr>
        <p:spPr>
          <a:xfrm>
            <a:off x="8536261" y="4806543"/>
            <a:ext cx="60997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050" dirty="0"/>
          </a:p>
        </p:txBody>
      </p:sp>
      <p:sp>
        <p:nvSpPr>
          <p:cNvPr id="9" name="Textplatzhalter 2"/>
          <p:cNvSpPr txBox="1">
            <a:spLocks/>
          </p:cNvSpPr>
          <p:nvPr/>
        </p:nvSpPr>
        <p:spPr>
          <a:xfrm>
            <a:off x="450851" y="4816800"/>
            <a:ext cx="7439025" cy="245269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900" b="0" i="0" kern="1200" spc="30">
                <a:ln>
                  <a:noFill/>
                </a:ln>
                <a:solidFill>
                  <a:srgbClr val="003399"/>
                </a:solidFill>
                <a:latin typeface="Arial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sz="675"/>
              <a:t>A munkahelyi biztonság és egészségvédelem mindenkit érint. Jó Önnek. Jó a vállalkozásoknak.</a:t>
            </a:r>
          </a:p>
        </p:txBody>
      </p:sp>
      <p:pic>
        <p:nvPicPr>
          <p:cNvPr id="11" name="Bild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48901" y="4429594"/>
            <a:ext cx="863242" cy="2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Bild 4" descr="111004_EU-OSHA_PPT_EU log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75138" y="4431506"/>
            <a:ext cx="368870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Bild 5" descr="111004_EU-OSHA_PPT_HW logo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96336" y="4212432"/>
            <a:ext cx="507853" cy="475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FONDO-PORTADA-PATRON-EUOSHA-2011-16-9.png" descr="/Volumes/XRAID/Equipo Rojo/EU-OSHA/18-0115 PPT templates update/PNG/FONDO-PORTADA-PATRON-EUOSHA-2011-16-9.png">
            <a:extLst>
              <a:ext uri="{FF2B5EF4-FFF2-40B4-BE49-F238E27FC236}">
                <a16:creationId xmlns:a16="http://schemas.microsoft.com/office/drawing/2014/main" id="{F7E6838B-6674-4D21-9F21-07AD390E11FE}"/>
              </a:ext>
            </a:extLst>
          </p:cNvPr>
          <p:cNvPicPr>
            <a:picLocks noChangeAspect="1"/>
          </p:cNvPicPr>
          <p:nvPr userDrawn="1"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39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71DE3D-2A65-415B-A074-32CDC9FE7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63" y="0"/>
            <a:ext cx="9141293" cy="51435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D343BC8-A9D9-40D5-BE52-E3972AEEEE22}"/>
              </a:ext>
            </a:extLst>
          </p:cNvPr>
          <p:cNvSpPr txBox="1"/>
          <p:nvPr/>
        </p:nvSpPr>
        <p:spPr>
          <a:xfrm>
            <a:off x="1788820" y="117224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>
                <a:solidFill>
                  <a:schemeClr val="tx2"/>
                </a:solidFill>
                <a:ea typeface="+mj-ea"/>
                <a:cs typeface="Trebuchet MS"/>
              </a:rPr>
              <a:t>@EU_OSHA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EE7BA3-4942-449E-A769-C5E46CB57CAC}"/>
              </a:ext>
            </a:extLst>
          </p:cNvPr>
          <p:cNvSpPr txBox="1"/>
          <p:nvPr/>
        </p:nvSpPr>
        <p:spPr>
          <a:xfrm>
            <a:off x="1788820" y="177966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>
                <a:solidFill>
                  <a:schemeClr val="tx2"/>
                </a:solidFill>
                <a:ea typeface="+mj-ea"/>
                <a:cs typeface="Trebuchet MS"/>
              </a:rPr>
              <a:t>@EuropeanAgencyforSafetyandHealthatWork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6C2E16-3193-429C-97E6-9287EAAEC892}"/>
              </a:ext>
            </a:extLst>
          </p:cNvPr>
          <p:cNvSpPr txBox="1"/>
          <p:nvPr/>
        </p:nvSpPr>
        <p:spPr>
          <a:xfrm>
            <a:off x="1787638" y="238708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>
                <a:solidFill>
                  <a:schemeClr val="tx2"/>
                </a:solidFill>
                <a:ea typeface="+mj-ea"/>
                <a:cs typeface="Trebuchet MS"/>
              </a:rPr>
              <a:t>@EU_OSHA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0C074C-8E17-42BC-9A7F-290AB4ED31D1}"/>
              </a:ext>
            </a:extLst>
          </p:cNvPr>
          <p:cNvSpPr txBox="1"/>
          <p:nvPr/>
        </p:nvSpPr>
        <p:spPr>
          <a:xfrm>
            <a:off x="1787638" y="2973204"/>
            <a:ext cx="6456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>
                <a:solidFill>
                  <a:schemeClr val="tx2"/>
                </a:solidFill>
                <a:ea typeface="+mj-ea"/>
                <a:cs typeface="Trebuchet MS"/>
              </a:rPr>
              <a:t>Európai Munkahelyi Biztonsági és Egészségvédelmi Ügynökség (EU-OSHA)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3D01AA-BE98-440A-BCBA-0FAA32F7ABB8}"/>
              </a:ext>
            </a:extLst>
          </p:cNvPr>
          <p:cNvSpPr txBox="1"/>
          <p:nvPr/>
        </p:nvSpPr>
        <p:spPr>
          <a:xfrm>
            <a:off x="1787638" y="360192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>
                <a:solidFill>
                  <a:schemeClr val="tx2"/>
                </a:solidFill>
                <a:ea typeface="+mj-ea"/>
                <a:cs typeface="Trebuchet MS"/>
              </a:rPr>
              <a:t>EU_OSHA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737896-FBC1-4C16-A372-EE1A905603DB}"/>
              </a:ext>
            </a:extLst>
          </p:cNvPr>
          <p:cNvSpPr txBox="1"/>
          <p:nvPr/>
        </p:nvSpPr>
        <p:spPr>
          <a:xfrm>
            <a:off x="450001" y="85378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>
                <a:solidFill>
                  <a:schemeClr val="tx2"/>
                </a:solidFill>
                <a:ea typeface="+mj-ea"/>
              </a:rPr>
              <a:t>KÖSZÖNJÜK!</a:t>
            </a:r>
          </a:p>
        </p:txBody>
      </p:sp>
    </p:spTree>
    <p:extLst>
      <p:ext uri="{BB962C8B-B14F-4D97-AF65-F5344CB8AC3E}">
        <p14:creationId xmlns:p14="http://schemas.microsoft.com/office/powerpoint/2010/main" val="345664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00" y="135000"/>
            <a:ext cx="7560000" cy="3672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999" y="836999"/>
            <a:ext cx="3600000" cy="3645000"/>
          </a:xfrm>
        </p:spPr>
        <p:txBody>
          <a:bodyPr>
            <a:normAutofit/>
          </a:bodyPr>
          <a:lstStyle>
            <a:lvl5pPr>
              <a:defRPr/>
            </a:lvl5pPr>
            <a:lvl6pPr marL="1885950" indent="-171450">
              <a:buClr>
                <a:schemeClr val="tx2"/>
              </a:buClr>
              <a:buSzPct val="101000"/>
              <a:buFont typeface="Courier New" pitchFamily="49" charset="0"/>
              <a:buChar char="o"/>
              <a:defRPr sz="900"/>
            </a:lvl6pPr>
            <a:lvl7pPr marL="2228850" indent="-171450">
              <a:buClr>
                <a:schemeClr val="tx2"/>
              </a:buClr>
              <a:buFont typeface="Courier New" pitchFamily="49" charset="0"/>
              <a:buChar char="o"/>
              <a:defRPr sz="900" baseline="0"/>
            </a:lvl7pPr>
            <a:lvl8pPr marL="2571750" indent="-171450">
              <a:buClr>
                <a:schemeClr val="tx2"/>
              </a:buClr>
              <a:buFont typeface="Courier New" pitchFamily="49" charset="0"/>
              <a:buChar char="o"/>
              <a:defRPr sz="900" baseline="0"/>
            </a:lvl8pPr>
            <a:lvl9pPr marL="2914650" indent="-171450">
              <a:buClr>
                <a:schemeClr val="tx2"/>
              </a:buClr>
              <a:buFont typeface="Courier New" pitchFamily="49" charset="0"/>
              <a:buChar char="o"/>
              <a:defRPr sz="900" baseline="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0000" y="837000"/>
            <a:ext cx="3600000" cy="3645000"/>
          </a:xfrm>
        </p:spPr>
        <p:txBody>
          <a:bodyPr>
            <a:normAutofit/>
          </a:bodyPr>
          <a:lstStyle>
            <a:lvl5pPr>
              <a:defRPr/>
            </a:lvl5pPr>
            <a:lvl6pPr marL="1885950" indent="-171450">
              <a:buClr>
                <a:schemeClr val="tx2"/>
              </a:buClr>
              <a:buSzPct val="101000"/>
              <a:buFont typeface="Courier New" pitchFamily="49" charset="0"/>
              <a:buChar char="o"/>
              <a:defRPr sz="900"/>
            </a:lvl6pPr>
            <a:lvl7pPr marL="2228850" indent="-171450">
              <a:buClr>
                <a:schemeClr val="tx2"/>
              </a:buClr>
              <a:buFont typeface="Courier New" pitchFamily="49" charset="0"/>
              <a:buChar char="o"/>
              <a:defRPr sz="900" baseline="0"/>
            </a:lvl7pPr>
            <a:lvl8pPr marL="2571750" indent="-171450">
              <a:buClr>
                <a:schemeClr val="tx2"/>
              </a:buClr>
              <a:buFont typeface="Courier New" pitchFamily="49" charset="0"/>
              <a:buChar char="o"/>
              <a:defRPr sz="900" baseline="0"/>
            </a:lvl8pPr>
            <a:lvl9pPr marL="2914650" indent="-171450">
              <a:buClr>
                <a:schemeClr val="tx2"/>
              </a:buClr>
              <a:buFont typeface="Courier New" pitchFamily="49" charset="0"/>
              <a:buChar char="o"/>
              <a:defRPr sz="900" baseline="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00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000" y="837000"/>
            <a:ext cx="3600000" cy="405000"/>
          </a:xfrm>
        </p:spPr>
        <p:txBody>
          <a:bodyPr anchor="b">
            <a:noAutofit/>
          </a:bodyPr>
          <a:lstStyle>
            <a:lvl1pPr marL="0" indent="0">
              <a:buNone/>
              <a:defRPr sz="1500" b="0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999" y="1241999"/>
            <a:ext cx="3600000" cy="3240000"/>
          </a:xfrm>
        </p:spPr>
        <p:txBody>
          <a:bodyPr>
            <a:normAutofit/>
          </a:bodyPr>
          <a:lstStyle>
            <a:lvl5pPr>
              <a:defRPr/>
            </a:lvl5pPr>
            <a:lvl6pPr marL="1885950" indent="-171450">
              <a:buClr>
                <a:schemeClr val="tx2"/>
              </a:buClr>
              <a:buSzPct val="101000"/>
              <a:buFont typeface="Courier New" pitchFamily="49" charset="0"/>
              <a:buChar char="o"/>
              <a:defRPr sz="900"/>
            </a:lvl6pPr>
            <a:lvl7pPr marL="2228850" indent="-171450">
              <a:buClr>
                <a:schemeClr val="tx2"/>
              </a:buClr>
              <a:buFont typeface="Courier New" pitchFamily="49" charset="0"/>
              <a:buChar char="o"/>
              <a:defRPr sz="900" baseline="0"/>
            </a:lvl7pPr>
            <a:lvl8pPr marL="2571750" indent="-171450">
              <a:buClr>
                <a:schemeClr val="tx2"/>
              </a:buClr>
              <a:buFont typeface="Courier New" pitchFamily="49" charset="0"/>
              <a:buChar char="o"/>
              <a:defRPr sz="900" baseline="0"/>
            </a:lvl8pPr>
            <a:lvl9pPr marL="2914650" indent="-171450">
              <a:buClr>
                <a:schemeClr val="tx2"/>
              </a:buClr>
              <a:buFont typeface="Courier New" pitchFamily="49" charset="0"/>
              <a:buChar char="o"/>
              <a:defRPr sz="900" baseline="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0000" y="837000"/>
            <a:ext cx="3600000" cy="405000"/>
          </a:xfrm>
        </p:spPr>
        <p:txBody>
          <a:bodyPr anchor="b">
            <a:noAutofit/>
          </a:bodyPr>
          <a:lstStyle>
            <a:lvl1pPr marL="0" indent="0">
              <a:buNone/>
              <a:defRPr sz="1500" b="0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0000" y="1242000"/>
            <a:ext cx="3600000" cy="3240000"/>
          </a:xfrm>
        </p:spPr>
        <p:txBody>
          <a:bodyPr>
            <a:normAutofit/>
          </a:bodyPr>
          <a:lstStyle>
            <a:lvl5pPr>
              <a:defRPr/>
            </a:lvl5pPr>
            <a:lvl6pPr marL="1885950" indent="-171450">
              <a:buClr>
                <a:schemeClr val="tx2"/>
              </a:buClr>
              <a:buSzPct val="101000"/>
              <a:buFont typeface="Courier New" pitchFamily="49" charset="0"/>
              <a:buChar char="o"/>
              <a:defRPr sz="900"/>
            </a:lvl6pPr>
            <a:lvl7pPr marL="2228850" indent="-171450">
              <a:buClr>
                <a:schemeClr val="tx2"/>
              </a:buClr>
              <a:buFont typeface="Courier New" pitchFamily="49" charset="0"/>
              <a:buChar char="o"/>
              <a:defRPr sz="900" baseline="0"/>
            </a:lvl7pPr>
            <a:lvl8pPr marL="2571750" indent="-171450">
              <a:buClr>
                <a:schemeClr val="tx2"/>
              </a:buClr>
              <a:buFont typeface="Courier New" pitchFamily="49" charset="0"/>
              <a:buChar char="o"/>
              <a:defRPr sz="900" baseline="0"/>
            </a:lvl8pPr>
            <a:lvl9pPr marL="2914650" indent="-171450">
              <a:buClr>
                <a:schemeClr val="tx2"/>
              </a:buClr>
              <a:buFont typeface="Courier New" pitchFamily="49" charset="0"/>
              <a:buChar char="o"/>
              <a:defRPr sz="900" baseline="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3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9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84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00" y="135000"/>
            <a:ext cx="7560000" cy="405000"/>
          </a:xfrm>
        </p:spPr>
        <p:txBody>
          <a:bodyPr anchor="b"/>
          <a:lstStyle>
            <a:lvl1pPr algn="l">
              <a:defRPr sz="1800" b="1" i="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0001" y="837000"/>
            <a:ext cx="4279869" cy="3645000"/>
          </a:xfrm>
        </p:spPr>
        <p:txBody>
          <a:bodyPr>
            <a:normAutofit/>
          </a:bodyPr>
          <a:lstStyle>
            <a:lvl5pPr>
              <a:defRPr/>
            </a:lvl5pPr>
            <a:lvl6pPr marL="1885950" indent="-171450">
              <a:buClr>
                <a:schemeClr val="tx2"/>
              </a:buClr>
              <a:buSzPct val="101000"/>
              <a:buFont typeface="Courier New" pitchFamily="49" charset="0"/>
              <a:buChar char="o"/>
              <a:defRPr sz="900"/>
            </a:lvl6pPr>
            <a:lvl7pPr marL="2228850" indent="-171450">
              <a:buClr>
                <a:schemeClr val="tx2"/>
              </a:buClr>
              <a:buFont typeface="Courier New" pitchFamily="49" charset="0"/>
              <a:buChar char="o"/>
              <a:defRPr sz="900" baseline="0"/>
            </a:lvl7pPr>
            <a:lvl8pPr marL="2571750" indent="-171450">
              <a:buClr>
                <a:schemeClr val="tx2"/>
              </a:buClr>
              <a:buFont typeface="Courier New" pitchFamily="49" charset="0"/>
              <a:buChar char="o"/>
              <a:defRPr sz="900" baseline="0"/>
            </a:lvl8pPr>
            <a:lvl9pPr marL="2914650" indent="-171450">
              <a:buClr>
                <a:schemeClr val="tx2"/>
              </a:buClr>
              <a:buFont typeface="Courier New" pitchFamily="49" charset="0"/>
              <a:buChar char="o"/>
              <a:defRPr sz="900" baseline="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000" y="837000"/>
            <a:ext cx="2880000" cy="3645000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889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FONDO-PATRON-EUOSHA-2011-16-9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9141291" cy="513740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001" y="135000"/>
            <a:ext cx="7559873" cy="36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000" y="837000"/>
            <a:ext cx="7560000" cy="3645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0" name="Slide Number Placeholder 9"/>
          <p:cNvSpPr txBox="1">
            <a:spLocks/>
          </p:cNvSpPr>
          <p:nvPr/>
        </p:nvSpPr>
        <p:spPr>
          <a:xfrm>
            <a:off x="8532440" y="4877961"/>
            <a:ext cx="60997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A064B8-E15C-4A1C-8E7E-B0BD818D867C}" type="slidenum">
              <a:rPr lang="en-GB" sz="750" baseline="0" smtClean="0"/>
              <a:pPr/>
              <a:t>‹#›</a:t>
            </a:fld>
            <a:endParaRPr lang="en-GB" sz="750" baseline="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392239" y="4857751"/>
            <a:ext cx="6040437" cy="7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buClr>
                <a:srgbClr val="00529F"/>
              </a:buClr>
              <a:defRPr/>
            </a:pPr>
            <a:r>
              <a:rPr lang="hu-HU" sz="675" b="1">
                <a:solidFill>
                  <a:schemeClr val="tx2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https://healthy-workplaces.eu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33CB122-1862-475F-9E6B-3D6C138A35C2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1" y="4692976"/>
            <a:ext cx="1320434" cy="337637"/>
          </a:xfrm>
          <a:prstGeom prst="rect">
            <a:avLst/>
          </a:prstGeom>
        </p:spPr>
      </p:pic>
      <p:pic>
        <p:nvPicPr>
          <p:cNvPr id="14" name="Picture 13" descr="A logo of a healthy workplace&#10;&#10;Description automatically generated">
            <a:extLst>
              <a:ext uri="{FF2B5EF4-FFF2-40B4-BE49-F238E27FC236}">
                <a16:creationId xmlns:a16="http://schemas.microsoft.com/office/drawing/2014/main" id="{FC83ACC5-4602-45A2-A9D3-ED9C5F84D01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687" y="4590340"/>
            <a:ext cx="468227" cy="44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77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</p:sldLayoutIdLst>
  <p:txStyles>
    <p:titleStyle>
      <a:lvl1pPr algn="l" defTabSz="342900" rtl="0" eaLnBrk="1" latinLnBrk="0" hangingPunct="1">
        <a:spcBef>
          <a:spcPct val="0"/>
        </a:spcBef>
        <a:buNone/>
        <a:defRPr sz="1800" b="1" i="0" kern="1200" baseline="0">
          <a:solidFill>
            <a:schemeClr val="tx2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89000" indent="-189000" algn="l" defTabSz="342900" rtl="0" eaLnBrk="1" latinLnBrk="0" hangingPunct="1">
        <a:spcBef>
          <a:spcPts val="450"/>
        </a:spcBef>
        <a:spcAft>
          <a:spcPts val="0"/>
        </a:spcAft>
        <a:buClr>
          <a:schemeClr val="tx2"/>
        </a:buClr>
        <a:buFont typeface="Wingdings" pitchFamily="2" charset="2"/>
        <a:buChar char="§"/>
        <a:defRPr sz="1350" b="1" i="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24000" indent="-135000" algn="l" defTabSz="342900" rtl="0" eaLnBrk="1" latinLnBrk="0" hangingPunct="1">
        <a:spcBef>
          <a:spcPts val="0"/>
        </a:spcBef>
        <a:spcAft>
          <a:spcPts val="0"/>
        </a:spcAft>
        <a:buClrTx/>
        <a:buFont typeface="Arial" pitchFamily="34" charset="0"/>
        <a:buChar char="•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459000" indent="-135000" algn="l" defTabSz="342900" rtl="0" eaLnBrk="1" latinLnBrk="0" hangingPunct="1">
        <a:spcBef>
          <a:spcPts val="0"/>
        </a:spcBef>
        <a:spcAft>
          <a:spcPts val="0"/>
        </a:spcAft>
        <a:buClrTx/>
        <a:buFont typeface="Arial" pitchFamily="34" charset="0"/>
        <a:buChar char="−"/>
        <a:defRPr sz="1275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594000" indent="-135000" algn="l" defTabSz="342900" rtl="0" eaLnBrk="1" latinLnBrk="0" hangingPunct="1">
        <a:spcBef>
          <a:spcPts val="0"/>
        </a:spcBef>
        <a:spcAft>
          <a:spcPts val="0"/>
        </a:spcAft>
        <a:buClrTx/>
        <a:buFont typeface="Arial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729000" indent="-135000" algn="l" defTabSz="342900" rtl="0" eaLnBrk="1" latinLnBrk="0" hangingPunct="1">
        <a:spcBef>
          <a:spcPts val="0"/>
        </a:spcBef>
        <a:spcAft>
          <a:spcPts val="0"/>
        </a:spcAft>
        <a:buClrTx/>
        <a:buFont typeface="Arial" pitchFamily="34" charset="0"/>
        <a:buChar char="−"/>
        <a:defRPr sz="1125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943313" indent="-214313" algn="l" defTabSz="342900" rtl="0" eaLnBrk="1" latinLnBrk="0" hangingPunct="1">
        <a:spcBef>
          <a:spcPts val="0"/>
        </a:spcBef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99000" indent="-135000" algn="l" defTabSz="342900" rtl="0" eaLnBrk="1" latinLnBrk="0" hangingPunct="1">
        <a:spcBef>
          <a:spcPts val="0"/>
        </a:spcBef>
        <a:buFont typeface="Arial" pitchFamily="34" charset="0"/>
        <a:buChar char="−"/>
        <a:defRPr sz="975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sha.europa.eu/en/publications/occupational-safety-and-health-digital-platform-work-lessons-regulations-policies-actions-and-initiative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sha.europa.eu/en/publications-priority-area/digital-labour-platforms" TargetMode="External"/><Relationship Id="rId4" Type="http://schemas.openxmlformats.org/officeDocument/2006/relationships/hyperlink" Target="https://healthy-workplaces.osha.europa.eu/en/about-topic/priority-area/digital-platform-work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9671F-F764-4C4C-AA2D-B9A7A945A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54691"/>
            <a:ext cx="8544232" cy="674409"/>
          </a:xfrm>
        </p:spPr>
        <p:txBody>
          <a:bodyPr vert="horz" lIns="0" tIns="0" rIns="0" bIns="0" rtlCol="0" anchor="t" anchorCtr="0">
            <a:normAutofit fontScale="90000"/>
          </a:bodyPr>
          <a:lstStyle/>
          <a:p>
            <a:pPr>
              <a:spcBef>
                <a:spcPts val="450"/>
              </a:spcBef>
              <a:buClr>
                <a:schemeClr val="tx2"/>
              </a:buClr>
              <a:buFont typeface="Wingdings" pitchFamily="2" charset="2"/>
            </a:pPr>
            <a:r>
              <a:rPr lang="hu-HU" sz="2000">
                <a:solidFill>
                  <a:srgbClr val="89C140"/>
                </a:solidFill>
                <a:latin typeface="+mn-lt"/>
                <a:ea typeface="+mn-ea"/>
                <a:cs typeface="+mn-cs"/>
              </a:rPr>
              <a:t>MUNKAVÉDELEM A DIGITALIZÁLT VILÁGBAN </a:t>
            </a:r>
            <a:br>
              <a:rPr lang="hu-HU" sz="2000">
                <a:solidFill>
                  <a:srgbClr val="89C140"/>
                </a:solidFill>
                <a:latin typeface="+mn-lt"/>
                <a:ea typeface="+mn-ea"/>
                <a:cs typeface="+mn-cs"/>
              </a:rPr>
            </a:br>
            <a:r>
              <a:rPr lang="hu-HU" sz="2000">
                <a:solidFill>
                  <a:srgbClr val="89C140"/>
                </a:solidFill>
                <a:latin typeface="+mn-lt"/>
                <a:ea typeface="+mn-ea"/>
                <a:cs typeface="+mn-cs"/>
              </a:rPr>
              <a:t>Egészséges munkahelyek kampány 2023–2025</a:t>
            </a:r>
            <a:br>
              <a:rPr lang="hu-HU" sz="2000">
                <a:solidFill>
                  <a:srgbClr val="89C140"/>
                </a:solidFill>
                <a:latin typeface="+mn-lt"/>
                <a:ea typeface="+mn-ea"/>
                <a:cs typeface="+mn-cs"/>
              </a:rPr>
            </a:br>
            <a:endParaRPr lang="hu-HU" sz="2000">
              <a:solidFill>
                <a:srgbClr val="89C14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D5F76E-135C-46BB-8390-A1E50B2BC577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457200" y="2728245"/>
            <a:ext cx="8131810" cy="506406"/>
          </a:xfrm>
        </p:spPr>
        <p:txBody>
          <a:bodyPr vert="horz" lIns="0" tIns="0" rIns="0" bIns="0" rtlCol="0" anchor="t" anchorCtr="0">
            <a:noAutofit/>
          </a:bodyPr>
          <a:lstStyle/>
          <a:p>
            <a:pPr>
              <a:spcBef>
                <a:spcPct val="0"/>
              </a:spcBef>
            </a:pPr>
            <a:r>
              <a:rPr lang="hu-HU" sz="2400" dirty="0">
                <a:latin typeface="+mj-lt"/>
                <a:ea typeface="+mj-ea"/>
              </a:rPr>
              <a:t>Digitális platformalapú munkavégzés: munkavédelmi vonatkozások</a:t>
            </a:r>
          </a:p>
        </p:txBody>
      </p:sp>
    </p:spTree>
    <p:extLst>
      <p:ext uri="{BB962C8B-B14F-4D97-AF65-F5344CB8AC3E}">
        <p14:creationId xmlns:p14="http://schemas.microsoft.com/office/powerpoint/2010/main" val="2429633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6D0C4-5A59-4C33-B430-801181F1F8B6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lIns="0"/>
          <a:lstStyle/>
          <a:p>
            <a:r>
              <a:rPr lang="hu-HU" sz="2000" dirty="0"/>
              <a:t>A munkavédelmi kockázatokat és kihívásokat súlyosbító tényezők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865DC-A9AC-4412-BD7E-266B5FA8A7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915988"/>
            <a:ext cx="8098914" cy="2903583"/>
          </a:xfrm>
        </p:spPr>
        <p:txBody>
          <a:bodyPr lIns="0" tIns="0" rIns="0" bIns="0">
            <a:noAutofit/>
          </a:bodyPr>
          <a:lstStyle/>
          <a:p>
            <a:pPr marL="0" indent="0">
              <a:buNone/>
            </a:pPr>
            <a:r>
              <a:rPr lang="hu-HU" sz="1600" dirty="0">
                <a:solidFill>
                  <a:schemeClr val="accent2"/>
                </a:solidFill>
              </a:rPr>
              <a:t>Nem egyértelmű foglalkozási viszony és szerződés</a:t>
            </a:r>
          </a:p>
          <a:p>
            <a:pPr lvl="1"/>
            <a:r>
              <a:rPr lang="hu-HU" sz="1600" dirty="0">
                <a:solidFill>
                  <a:schemeClr val="tx2"/>
                </a:solidFill>
              </a:rPr>
              <a:t>A munkavállalók lesznek felelősek a saját biztonságukért és egészségükért</a:t>
            </a:r>
          </a:p>
          <a:p>
            <a:pPr marL="0" indent="0"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marL="0" lvl="2" indent="0">
              <a:spcBef>
                <a:spcPts val="450"/>
              </a:spcBef>
              <a:buClr>
                <a:schemeClr val="tx2"/>
              </a:buClr>
              <a:buNone/>
            </a:pPr>
            <a:r>
              <a:rPr lang="hu-HU" sz="1600" b="1" dirty="0">
                <a:solidFill>
                  <a:schemeClr val="accent2"/>
                </a:solidFill>
              </a:rPr>
              <a:t>Algoritmikus irányítás </a:t>
            </a:r>
          </a:p>
          <a:p>
            <a:pPr lvl="1">
              <a:spcAft>
                <a:spcPts val="600"/>
              </a:spcAft>
            </a:pPr>
            <a:r>
              <a:rPr lang="hu-HU" sz="1600" dirty="0">
                <a:solidFill>
                  <a:schemeClr val="tx2"/>
                </a:solidFill>
              </a:rPr>
              <a:t>A platform koncentrált hatalma</a:t>
            </a:r>
          </a:p>
          <a:p>
            <a:pPr lvl="1">
              <a:spcAft>
                <a:spcPts val="600"/>
              </a:spcAft>
            </a:pPr>
            <a:r>
              <a:rPr lang="hu-HU" sz="1600" dirty="0">
                <a:solidFill>
                  <a:schemeClr val="tx2"/>
                </a:solidFill>
              </a:rPr>
              <a:t>A munkavállalók teljesítményén alapuló jutalmak vagy büntetések</a:t>
            </a:r>
          </a:p>
          <a:p>
            <a:pPr lvl="1">
              <a:spcAft>
                <a:spcPts val="600"/>
              </a:spcAft>
            </a:pPr>
            <a:r>
              <a:rPr lang="hu-HU" sz="1600" dirty="0">
                <a:solidFill>
                  <a:schemeClr val="tx2"/>
                </a:solidFill>
              </a:rPr>
              <a:t>Az algoritmus átláthatóságának hiánya </a:t>
            </a:r>
          </a:p>
          <a:p>
            <a:pPr lvl="1">
              <a:spcAft>
                <a:spcPts val="600"/>
              </a:spcAft>
            </a:pPr>
            <a:r>
              <a:rPr lang="hu-HU" sz="1600" dirty="0">
                <a:solidFill>
                  <a:schemeClr val="tx2"/>
                </a:solidFill>
              </a:rPr>
              <a:t>A munkavállalók csökkent autonómiája, munka feletti ellenőrzése és rugalmassága</a:t>
            </a:r>
          </a:p>
          <a:p>
            <a:pPr lvl="1">
              <a:spcAft>
                <a:spcPts val="600"/>
              </a:spcAft>
            </a:pPr>
            <a:r>
              <a:rPr lang="hu-HU" sz="1600" dirty="0">
                <a:solidFill>
                  <a:schemeClr val="tx2"/>
                </a:solidFill>
              </a:rPr>
              <a:t>Kimerültség, szorongás, stressz</a:t>
            </a:r>
          </a:p>
        </p:txBody>
      </p:sp>
    </p:spTree>
    <p:extLst>
      <p:ext uri="{BB962C8B-B14F-4D97-AF65-F5344CB8AC3E}">
        <p14:creationId xmlns:p14="http://schemas.microsoft.com/office/powerpoint/2010/main" val="2682963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6D0C4-5A59-4C33-B430-801181F1F8B6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lIns="0"/>
          <a:lstStyle/>
          <a:p>
            <a:r>
              <a:rPr lang="hu-HU" sz="2000" dirty="0"/>
              <a:t>A munkavédelmi kockázatokat és kihívásokat súlyosbító tényezők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865DC-A9AC-4412-BD7E-266B5FA8A7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915988"/>
            <a:ext cx="8073215" cy="2820533"/>
          </a:xfrm>
        </p:spPr>
        <p:txBody>
          <a:bodyPr lIns="0" tIns="0" rIns="0" bIns="0">
            <a:noAutofit/>
          </a:bodyPr>
          <a:lstStyle/>
          <a:p>
            <a:pPr marL="0" indent="0">
              <a:buNone/>
            </a:pPr>
            <a:r>
              <a:rPr lang="hu-HU" sz="1600" dirty="0">
                <a:solidFill>
                  <a:schemeClr val="accent2"/>
                </a:solidFill>
              </a:rPr>
              <a:t>Elszigeteltség és a szociális támogatás hiánya</a:t>
            </a:r>
          </a:p>
          <a:p>
            <a:pPr lvl="1">
              <a:spcAft>
                <a:spcPts val="600"/>
              </a:spcAft>
            </a:pPr>
            <a:r>
              <a:rPr lang="hu-HU" sz="1600" dirty="0">
                <a:solidFill>
                  <a:schemeClr val="tx2"/>
                </a:solidFill>
              </a:rPr>
              <a:t>Alvási problémákat, kimerültséget, stresszt, depressziót stb. okoz</a:t>
            </a:r>
          </a:p>
          <a:p>
            <a:pPr lvl="1">
              <a:spcAft>
                <a:spcPts val="600"/>
              </a:spcAft>
            </a:pPr>
            <a:r>
              <a:rPr lang="hu-HU" sz="1600" dirty="0">
                <a:solidFill>
                  <a:schemeClr val="tx2"/>
                </a:solidFill>
              </a:rPr>
              <a:t>Korlátozza a munkavállalók szerveződését és a kollektív tárgyalásokat</a:t>
            </a:r>
          </a:p>
          <a:p>
            <a:pPr lvl="1">
              <a:spcAft>
                <a:spcPts val="600"/>
              </a:spcAft>
            </a:pPr>
            <a:r>
              <a:rPr lang="hu-HU" sz="1600" dirty="0">
                <a:solidFill>
                  <a:schemeClr val="tx2"/>
                </a:solidFill>
              </a:rPr>
              <a:t>Megnehezíti a megelőző intézkedések végrehajtását, valamint a munkavédelmi szolgáltatásokhoz való hozzáférést</a:t>
            </a:r>
          </a:p>
          <a:p>
            <a:pPr marL="324000" lvl="2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450"/>
              </a:spcBef>
              <a:buClr>
                <a:schemeClr val="tx2"/>
              </a:buClr>
              <a:buNone/>
            </a:pPr>
            <a:r>
              <a:rPr lang="hu-HU" sz="1600" b="1" dirty="0">
                <a:solidFill>
                  <a:schemeClr val="accent2"/>
                </a:solidFill>
              </a:rPr>
              <a:t>A munka esetlegessége, behatárolhatatlan karrierek</a:t>
            </a:r>
          </a:p>
          <a:p>
            <a:pPr marL="288925" lvl="1" indent="-114300">
              <a:spcAft>
                <a:spcPts val="600"/>
              </a:spcAft>
              <a:buClr>
                <a:schemeClr val="tx2"/>
              </a:buClr>
            </a:pPr>
            <a:r>
              <a:rPr lang="hu-HU" sz="1600" dirty="0">
                <a:solidFill>
                  <a:schemeClr val="tx2"/>
                </a:solidFill>
              </a:rPr>
              <a:t>A foglalkoztatás és a jövedelem bizonytalansága</a:t>
            </a:r>
          </a:p>
          <a:p>
            <a:pPr marL="288925" lvl="1" indent="-114300">
              <a:spcAft>
                <a:spcPts val="600"/>
              </a:spcAft>
              <a:buClr>
                <a:schemeClr val="tx2"/>
              </a:buClr>
            </a:pPr>
            <a:r>
              <a:rPr lang="hu-HU" sz="1600" dirty="0">
                <a:solidFill>
                  <a:schemeClr val="tx2"/>
                </a:solidFill>
              </a:rPr>
              <a:t>Mentális és fizikai egészségügyi problémákhoz vezet</a:t>
            </a:r>
          </a:p>
        </p:txBody>
      </p:sp>
    </p:spTree>
    <p:extLst>
      <p:ext uri="{BB962C8B-B14F-4D97-AF65-F5344CB8AC3E}">
        <p14:creationId xmlns:p14="http://schemas.microsoft.com/office/powerpoint/2010/main" val="3866037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E0EC7-DEEB-472F-A870-8C7627B07CB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lIns="0"/>
          <a:lstStyle/>
          <a:p>
            <a:r>
              <a:rPr lang="hu-HU" sz="2000" b="1" dirty="0">
                <a:solidFill>
                  <a:srgbClr val="0033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MT"/>
              </a:rPr>
              <a:t>Munkavállalók meghatározott csoportjai előtt álló kihívások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9A26E-3D77-4FDD-AD59-69C1BA233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915988"/>
            <a:ext cx="7786688" cy="2523420"/>
          </a:xfrm>
        </p:spPr>
        <p:txBody>
          <a:bodyPr lIns="0" tIns="0" rIns="0" bIns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1600" b="0" dirty="0">
                <a:solidFill>
                  <a:schemeClr val="tx2"/>
                </a:solidFill>
              </a:rPr>
              <a:t>Nehézségek a tapasztalat bizonyításában, mivel a portfóliók </a:t>
            </a:r>
            <a:r>
              <a:rPr lang="hu-HU" sz="1600" b="0" dirty="0"/>
              <a:t>nehezen</a:t>
            </a:r>
            <a:r>
              <a:rPr lang="hu-HU" sz="1600" b="0" dirty="0">
                <a:solidFill>
                  <a:schemeClr val="tx2"/>
                </a:solidFill>
              </a:rPr>
              <a:t> továbbíthatók a különböző platformok között, illetve </a:t>
            </a:r>
            <a:r>
              <a:rPr lang="hu-HU" sz="1600" b="0" dirty="0"/>
              <a:t>nehezen</a:t>
            </a:r>
            <a:r>
              <a:rPr lang="hu-HU" sz="1600" b="0" dirty="0">
                <a:solidFill>
                  <a:schemeClr val="tx2"/>
                </a:solidFill>
              </a:rPr>
              <a:t> illeszthetők be az önéletrajzba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1600" b="0" dirty="0">
                <a:solidFill>
                  <a:schemeClr val="tx2"/>
                </a:solidFill>
              </a:rPr>
              <a:t>Túlképzett munkavállalók olyan feladatokat vállalnak, amelyek nem kapcsolódnak végzettségükhöz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1600" b="0" dirty="0">
                <a:solidFill>
                  <a:schemeClr val="tx2"/>
                </a:solidFill>
              </a:rPr>
              <a:t>A digitális platformalapú munkavégzés csapdává</a:t>
            </a:r>
            <a:br>
              <a:rPr lang="it-IT" sz="1600" b="0" dirty="0">
                <a:solidFill>
                  <a:schemeClr val="tx2"/>
                </a:solidFill>
              </a:rPr>
            </a:br>
            <a:r>
              <a:rPr lang="hu-HU" sz="1600" b="0" dirty="0">
                <a:solidFill>
                  <a:schemeClr val="tx2"/>
                </a:solidFill>
              </a:rPr>
              <a:t>válhat azok számára, akiknek kevés alternatív</a:t>
            </a:r>
            <a:br>
              <a:rPr lang="it-IT" sz="1600" b="0" dirty="0">
                <a:solidFill>
                  <a:schemeClr val="tx2"/>
                </a:solidFill>
              </a:rPr>
            </a:br>
            <a:r>
              <a:rPr lang="hu-HU" sz="1600" b="0" dirty="0">
                <a:solidFill>
                  <a:schemeClr val="tx2"/>
                </a:solidFill>
              </a:rPr>
              <a:t>munkalehetőségük van</a:t>
            </a:r>
          </a:p>
        </p:txBody>
      </p:sp>
      <p:pic>
        <p:nvPicPr>
          <p:cNvPr id="6" name="Picture 5" descr="A person pushing a gear&#10;&#10;Description automatically generated">
            <a:extLst>
              <a:ext uri="{FF2B5EF4-FFF2-40B4-BE49-F238E27FC236}">
                <a16:creationId xmlns:a16="http://schemas.microsoft.com/office/drawing/2014/main" id="{C0B31055-AA0D-48EC-B081-E38CEC31B4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78" y="2177698"/>
            <a:ext cx="2020915" cy="202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273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354C8-C96E-488B-B0E8-F92C72125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hu-HU" sz="2000" b="1" dirty="0">
                <a:solidFill>
                  <a:srgbClr val="0033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MT"/>
              </a:rPr>
              <a:t>Munkavállalók meghatározott csoportjai előtt álló kihívások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A3394-BE15-4D9D-B045-3A55A144C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001" y="915988"/>
            <a:ext cx="7704138" cy="2111940"/>
          </a:xfrm>
        </p:spPr>
        <p:txBody>
          <a:bodyPr lIns="0" tIns="0" rIns="0" bIns="0">
            <a:noAutofit/>
          </a:bodyPr>
          <a:lstStyle/>
          <a:p>
            <a:pPr marL="0" lvl="1" indent="0">
              <a:buNone/>
              <a:defRPr/>
            </a:pPr>
            <a:r>
              <a:rPr lang="hu-HU" sz="1600" b="1" dirty="0">
                <a:solidFill>
                  <a:schemeClr val="accent2"/>
                </a:solidFill>
              </a:rPr>
              <a:t>A digitális platformalapú munkavégzés a diszkrimináció, a zaklatás és a tisztességtelen bánásmód elkerülésének eszköze lehet</a:t>
            </a:r>
          </a:p>
          <a:p>
            <a:pPr marL="285750" lvl="1" indent="-171450">
              <a:defRPr/>
            </a:pPr>
            <a:r>
              <a:rPr lang="hu-HU" sz="1600" dirty="0">
                <a:solidFill>
                  <a:schemeClr val="tx2"/>
                </a:solidFill>
              </a:rPr>
              <a:t>Anonim profil, érzékeny információk nélkül</a:t>
            </a:r>
          </a:p>
          <a:p>
            <a:pPr marL="342900" lvl="1" indent="-342900">
              <a:buFontTx/>
              <a:buChar char="-"/>
              <a:defRPr/>
            </a:pPr>
            <a:endParaRPr lang="en-GB" sz="2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  <a:defRPr/>
            </a:pPr>
            <a:r>
              <a:rPr lang="hu-HU" sz="1600" b="1" dirty="0">
                <a:solidFill>
                  <a:schemeClr val="accent2"/>
                </a:solidFill>
              </a:rPr>
              <a:t>De ezek a problémák még mindig előfordulnak...</a:t>
            </a:r>
          </a:p>
          <a:p>
            <a:pPr marL="285750" lvl="1" indent="-171450">
              <a:spcAft>
                <a:spcPts val="600"/>
              </a:spcAft>
              <a:defRPr/>
            </a:pPr>
            <a:r>
              <a:rPr lang="hu-HU" sz="1600" dirty="0">
                <a:solidFill>
                  <a:schemeClr val="tx2"/>
                </a:solidFill>
              </a:rPr>
              <a:t>A meglévő egyenlőtlenségek és előítéletek megerősödhetnek</a:t>
            </a:r>
          </a:p>
          <a:p>
            <a:pPr marL="285750" lvl="1" indent="-171450">
              <a:spcAft>
                <a:spcPts val="600"/>
              </a:spcAft>
              <a:defRPr/>
            </a:pPr>
            <a:r>
              <a:rPr lang="hu-HU" sz="1600" dirty="0">
                <a:solidFill>
                  <a:schemeClr val="tx2"/>
                </a:solidFill>
              </a:rPr>
              <a:t>Torzított adatokon alapuló algoritmikus irányítás</a:t>
            </a:r>
          </a:p>
          <a:p>
            <a:pPr marL="285750" lvl="1" indent="-171450">
              <a:spcAft>
                <a:spcPts val="600"/>
              </a:spcAft>
              <a:defRPr/>
            </a:pPr>
            <a:r>
              <a:rPr lang="hu-HU" sz="1600" dirty="0">
                <a:solidFill>
                  <a:schemeClr val="tx2"/>
                </a:solidFill>
              </a:rPr>
              <a:t>A problémák munkavállalók általi alul jelentése</a:t>
            </a:r>
          </a:p>
        </p:txBody>
      </p:sp>
    </p:spTree>
    <p:extLst>
      <p:ext uri="{BB962C8B-B14F-4D97-AF65-F5344CB8AC3E}">
        <p14:creationId xmlns:p14="http://schemas.microsoft.com/office/powerpoint/2010/main" val="2189843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435609" y="0"/>
            <a:ext cx="8524847" cy="49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ＭＳ Ｐゴシック" pitchFamily="-108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ＭＳ Ｐゴシック" pitchFamily="-108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ＭＳ Ｐゴシック" pitchFamily="-108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ＭＳ Ｐゴシック" pitchFamily="-108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ＭＳ Ｐゴシック" pitchFamily="-108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hu-HU" sz="2000" dirty="0">
                <a:latin typeface="+mn-lt"/>
              </a:rPr>
              <a:t>A munkavédelmi kockázatokra adott válaszok feltérképezése: példák kezdeményezésekre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0B5BD9-2C74-4F71-A5CB-169F9CF4831E}"/>
              </a:ext>
            </a:extLst>
          </p:cNvPr>
          <p:cNvSpPr/>
          <p:nvPr/>
        </p:nvSpPr>
        <p:spPr>
          <a:xfrm>
            <a:off x="467832" y="915988"/>
            <a:ext cx="7704138" cy="3122612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r>
              <a:rPr lang="hu-HU" b="1" dirty="0">
                <a:solidFill>
                  <a:schemeClr val="tx2"/>
                </a:solidFill>
              </a:rPr>
              <a:t>SZAKPOLITIKAI DÖNTÉSHOZÓK</a:t>
            </a:r>
          </a:p>
          <a:p>
            <a:pPr>
              <a:defRPr/>
            </a:pPr>
            <a:endParaRPr lang="es-ES" sz="2000" b="1" dirty="0">
              <a:solidFill>
                <a:schemeClr val="tx2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u-HU" sz="1600" dirty="0">
                <a:solidFill>
                  <a:schemeClr val="tx2"/>
                </a:solidFill>
              </a:rPr>
              <a:t>Kötelező munkahelyi balesetbiztosítás helyszínen dolgozó platform-munkavállalók számára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u-HU" sz="1600" dirty="0">
                <a:solidFill>
                  <a:schemeClr val="tx2"/>
                </a:solidFill>
              </a:rPr>
              <a:t>Algoritmikus irányítást alkalmazó platformokra vonatkozó átláthatósági követelmények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u-HU" sz="1600" dirty="0">
                <a:solidFill>
                  <a:schemeClr val="tx2"/>
                </a:solidFill>
              </a:rPr>
              <a:t>Munkaidő-korlátok, közlekedésbiztonsági védelem, a munkavállalók technológiai változásokról való tájékoztatáshoz való joga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u-HU" sz="1600" dirty="0">
                <a:solidFill>
                  <a:schemeClr val="tx2"/>
                </a:solidFill>
              </a:rPr>
              <a:t>Nyilvános konzultációra való felhívások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u-HU" sz="1600" dirty="0">
                <a:solidFill>
                  <a:schemeClr val="tx2"/>
                </a:solidFill>
              </a:rPr>
              <a:t>Munkaügyi ellenőrzések és figyelemfelhívó kampányok</a:t>
            </a:r>
          </a:p>
        </p:txBody>
      </p:sp>
    </p:spTree>
    <p:extLst>
      <p:ext uri="{BB962C8B-B14F-4D97-AF65-F5344CB8AC3E}">
        <p14:creationId xmlns:p14="http://schemas.microsoft.com/office/powerpoint/2010/main" val="3704785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D1CBE28-9A7C-178F-B4AE-1A9753F563DE}"/>
              </a:ext>
            </a:extLst>
          </p:cNvPr>
          <p:cNvSpPr/>
          <p:nvPr/>
        </p:nvSpPr>
        <p:spPr>
          <a:xfrm>
            <a:off x="478106" y="915988"/>
            <a:ext cx="7704138" cy="2970211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r>
              <a:rPr lang="hu-HU" b="1" dirty="0">
                <a:solidFill>
                  <a:schemeClr val="tx2"/>
                </a:solidFill>
              </a:rPr>
              <a:t>PLATFORMOK</a:t>
            </a:r>
          </a:p>
          <a:p>
            <a:pPr>
              <a:defRPr/>
            </a:pPr>
            <a:endParaRPr lang="es-ES" sz="2000" b="1" dirty="0">
              <a:solidFill>
                <a:schemeClr val="tx2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u-HU" sz="1600" dirty="0">
                <a:solidFill>
                  <a:schemeClr val="tx2"/>
                </a:solidFill>
              </a:rPr>
              <a:t>Munkavédelmi védőintézkedések biztosítása, például egyéni védőeszközök, fizikai és mentális biztonsági és jólléti stratégiák, egészségügyi segítségnyújtás, munkabaleseti biztosítás, személyre szabott munkahelyi biztonsági és egészségvédelmi képzés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u-HU" sz="1600" dirty="0">
                <a:solidFill>
                  <a:schemeClr val="tx2"/>
                </a:solidFill>
              </a:rPr>
              <a:t>A közlekedésbiztonságra, az erőszakra és a zaklatásra vonatkozó munkavédelmi politikák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u-HU" sz="1600" dirty="0">
                <a:solidFill>
                  <a:schemeClr val="tx2"/>
                </a:solidFill>
              </a:rPr>
              <a:t>Ipari kötelezettségvállalások és magatartási kódexek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502B721-8DF5-4D0D-A0AE-3AB932C1EB9A}"/>
              </a:ext>
            </a:extLst>
          </p:cNvPr>
          <p:cNvSpPr txBox="1">
            <a:spLocks/>
          </p:cNvSpPr>
          <p:nvPr/>
        </p:nvSpPr>
        <p:spPr bwMode="auto">
          <a:xfrm>
            <a:off x="478106" y="0"/>
            <a:ext cx="8524847" cy="49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ＭＳ Ｐゴシック" pitchFamily="-108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ＭＳ Ｐゴシック" pitchFamily="-108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ＭＳ Ｐゴシック" pitchFamily="-108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ＭＳ Ｐゴシック" pitchFamily="-108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ＭＳ Ｐゴシック" pitchFamily="-108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hu-HU" sz="2000" dirty="0">
                <a:latin typeface="+mn-lt"/>
              </a:rPr>
              <a:t>A munkavédelmi kockázatokra adott válaszok feltérképezése: példák kezdeményezésekre</a:t>
            </a:r>
          </a:p>
        </p:txBody>
      </p:sp>
    </p:spTree>
    <p:extLst>
      <p:ext uri="{BB962C8B-B14F-4D97-AF65-F5344CB8AC3E}">
        <p14:creationId xmlns:p14="http://schemas.microsoft.com/office/powerpoint/2010/main" val="315149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520ED2D-3959-73C1-2395-332D4CC876E9}"/>
              </a:ext>
            </a:extLst>
          </p:cNvPr>
          <p:cNvSpPr/>
          <p:nvPr/>
        </p:nvSpPr>
        <p:spPr>
          <a:xfrm>
            <a:off x="478524" y="908249"/>
            <a:ext cx="7693446" cy="27779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r>
              <a:rPr lang="hu-HU" b="1" dirty="0">
                <a:solidFill>
                  <a:schemeClr val="tx2"/>
                </a:solidFill>
              </a:rPr>
              <a:t>PLATFORM-MUNKAVÁLLALÓK</a:t>
            </a:r>
          </a:p>
          <a:p>
            <a:pPr>
              <a:defRPr/>
            </a:pPr>
            <a:endParaRPr lang="es-ES" sz="2000" b="1" dirty="0">
              <a:solidFill>
                <a:schemeClr val="tx2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u-HU" sz="1600" dirty="0">
                <a:solidFill>
                  <a:schemeClr val="tx2"/>
                </a:solidFill>
              </a:rPr>
              <a:t>Informális információcsere munkával kapcsolatos kérdésekről vagy önszerveződő kezdeményezések csevegőfórumokon, a közösségi médiában, személyes interakciókon keresztül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u-HU" sz="1600" dirty="0">
                <a:solidFill>
                  <a:schemeClr val="tx2"/>
                </a:solidFill>
              </a:rPr>
              <a:t>Informális biztonsági intézkedések és óvintézkedések annak érdekében, hogy megvédjék magukat a feladatspecifikus kockázatoktól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u-HU" sz="1600" dirty="0">
                <a:solidFill>
                  <a:schemeClr val="tx2"/>
                </a:solidFill>
              </a:rPr>
              <a:t>Együttműködési lehetőségek, munkakörülmények megtárgyalása, szerveződés és képviselet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E95F8D5-25F2-4C69-BE3F-609C31DACE22}"/>
              </a:ext>
            </a:extLst>
          </p:cNvPr>
          <p:cNvSpPr txBox="1">
            <a:spLocks/>
          </p:cNvSpPr>
          <p:nvPr/>
        </p:nvSpPr>
        <p:spPr bwMode="auto">
          <a:xfrm>
            <a:off x="478524" y="0"/>
            <a:ext cx="8524847" cy="49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ＭＳ Ｐゴシック" pitchFamily="-108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ＭＳ Ｐゴシック" pitchFamily="-108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ＭＳ Ｐゴシック" pitchFamily="-108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ＭＳ Ｐゴシック" pitchFamily="-108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ＭＳ Ｐゴシック" pitchFamily="-108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hu-HU" sz="2000" dirty="0">
                <a:latin typeface="+mn-lt"/>
              </a:rPr>
              <a:t>A munkavédelmi kockázatokra adott válaszok feltérképezése: példák kezdeményezésekre</a:t>
            </a:r>
          </a:p>
        </p:txBody>
      </p:sp>
    </p:spTree>
    <p:extLst>
      <p:ext uri="{BB962C8B-B14F-4D97-AF65-F5344CB8AC3E}">
        <p14:creationId xmlns:p14="http://schemas.microsoft.com/office/powerpoint/2010/main" val="1749803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B8B0D-0911-46BC-BACE-4295E9F83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1" y="134999"/>
            <a:ext cx="8343125" cy="460423"/>
          </a:xfrm>
        </p:spPr>
        <p:txBody>
          <a:bodyPr lIns="0"/>
          <a:lstStyle/>
          <a:p>
            <a:r>
              <a:rPr lang="hu-HU" sz="2400" b="1">
                <a:solidFill>
                  <a:srgbClr val="0033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MT"/>
              </a:rPr>
              <a:t>Szakpolitikák és gyakorlatok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7DB94-CFEC-4B97-B29F-0F5E62A273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25110" y="2021641"/>
            <a:ext cx="5531113" cy="2187018"/>
          </a:xfrm>
        </p:spPr>
        <p:txBody>
          <a:bodyPr lIns="0" tIns="0" rIns="0" bIns="0">
            <a:noAutofit/>
          </a:bodyPr>
          <a:lstStyle/>
          <a:p>
            <a:pPr marL="744538" lvl="2" indent="-22542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u-HU" sz="1400" b="1" dirty="0">
                <a:solidFill>
                  <a:srgbClr val="003399"/>
                </a:solidFill>
              </a:rPr>
              <a:t>A foglalkozási jogviszony tisztázása </a:t>
            </a:r>
          </a:p>
          <a:p>
            <a:pPr marL="744538" lvl="2" indent="-22542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u-HU" sz="1400" b="1" dirty="0">
                <a:solidFill>
                  <a:srgbClr val="003399"/>
                </a:solidFill>
              </a:rPr>
              <a:t>Átláthatóság az algoritmikus irányításban </a:t>
            </a:r>
          </a:p>
          <a:p>
            <a:pPr marL="744538" lvl="2" indent="-22542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hu-HU" sz="1400" b="1" dirty="0">
                <a:solidFill>
                  <a:srgbClr val="003399"/>
                </a:solidFill>
              </a:rPr>
              <a:t>Jobb érvényesítés és nagyobb fokú nyomon követhetőség</a:t>
            </a:r>
          </a:p>
          <a:p>
            <a:pPr marL="744538" lvl="2" indent="-22542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hu-HU" sz="1400" b="1" dirty="0">
                <a:solidFill>
                  <a:srgbClr val="003399"/>
                </a:solidFill>
              </a:rPr>
              <a:t>A munkavédelemhez kapcsolódó témakörökkel foglalkozik</a:t>
            </a:r>
          </a:p>
          <a:p>
            <a:pPr marL="744538" lvl="2" indent="-22542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u-HU" sz="1400" b="1" dirty="0">
                <a:solidFill>
                  <a:srgbClr val="003399"/>
                </a:solidFill>
              </a:rPr>
              <a:t>Az EU-n belüli szabályozásban lévő űrt tölti be </a:t>
            </a:r>
          </a:p>
          <a:p>
            <a:pPr marL="189000" lvl="1" indent="0">
              <a:buNone/>
            </a:pPr>
            <a:endParaRPr lang="en-US" sz="1200" b="1" dirty="0"/>
          </a:p>
        </p:txBody>
      </p:sp>
      <p:sp>
        <p:nvSpPr>
          <p:cNvPr id="6" name="Call-out: Down Arrow 5">
            <a:extLst>
              <a:ext uri="{FF2B5EF4-FFF2-40B4-BE49-F238E27FC236}">
                <a16:creationId xmlns:a16="http://schemas.microsoft.com/office/drawing/2014/main" id="{B0976AAB-1FE5-4B26-8EF5-A5056DC0EFAE}"/>
              </a:ext>
            </a:extLst>
          </p:cNvPr>
          <p:cNvSpPr/>
          <p:nvPr/>
        </p:nvSpPr>
        <p:spPr>
          <a:xfrm>
            <a:off x="466882" y="934841"/>
            <a:ext cx="7777006" cy="1016507"/>
          </a:xfrm>
          <a:prstGeom prst="downArrowCallout">
            <a:avLst>
              <a:gd name="adj1" fmla="val 25000"/>
              <a:gd name="adj2" fmla="val 27299"/>
              <a:gd name="adj3" fmla="val 21552"/>
              <a:gd name="adj4" fmla="val 63828"/>
            </a:avLst>
          </a:prstGeom>
          <a:ln>
            <a:solidFill>
              <a:srgbClr val="ACC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086600" algn="l"/>
              </a:tabLst>
            </a:pPr>
            <a:r>
              <a:rPr lang="hu-HU" sz="1800"/>
              <a:t>Az Európai Bizottság irányelvjavaslata a digitális munkaplatformok által biztosított munkakörülmények javítása érdekében</a:t>
            </a:r>
          </a:p>
        </p:txBody>
      </p:sp>
      <p:pic>
        <p:nvPicPr>
          <p:cNvPr id="1026" name="Picture 2" descr="The European Commission's proposal for an EU wide compulsory licensing  mechanism | Medicines Law &amp; Policy">
            <a:extLst>
              <a:ext uri="{FF2B5EF4-FFF2-40B4-BE49-F238E27FC236}">
                <a16:creationId xmlns:a16="http://schemas.microsoft.com/office/drawing/2014/main" id="{52818A3E-3C0C-43FA-ACCA-268DB6887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82" y="2202180"/>
            <a:ext cx="2152730" cy="1593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587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avel and paper with a piece of paper&#10;&#10;Description automatically generated">
            <a:extLst>
              <a:ext uri="{FF2B5EF4-FFF2-40B4-BE49-F238E27FC236}">
                <a16:creationId xmlns:a16="http://schemas.microsoft.com/office/drawing/2014/main" id="{26E46632-7AA7-4548-BCB8-AB042D939D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38" y="1967759"/>
            <a:ext cx="1759700" cy="1759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3F423D-6D77-41D3-8A08-2F3AD64E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hu-HU" sz="2400" dirty="0"/>
              <a:t>Példák nemzeti szakpolitikákra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C6CA0-DA00-41E0-9E33-C5C4329D23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833" y="888651"/>
            <a:ext cx="7704138" cy="3709982"/>
          </a:xfrm>
        </p:spPr>
        <p:txBody>
          <a:bodyPr lIns="0" tIns="0" rIns="0" bIns="0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400" dirty="0">
                <a:solidFill>
                  <a:schemeClr val="accent2"/>
                </a:solidFill>
              </a:rPr>
              <a:t>Spanyol „ételfutár-törvény” (2021): </a:t>
            </a:r>
          </a:p>
          <a:p>
            <a:pPr marL="285750" lvl="1" indent="-171450">
              <a:spcAft>
                <a:spcPts val="600"/>
              </a:spcAft>
              <a:defRPr/>
            </a:pPr>
            <a:r>
              <a:rPr lang="hu-HU" sz="1400" dirty="0">
                <a:solidFill>
                  <a:schemeClr val="tx2"/>
                </a:solidFill>
              </a:rPr>
              <a:t>Az algoritmikus átláthatósághoz való jog </a:t>
            </a:r>
          </a:p>
          <a:p>
            <a:pPr marL="285750" lvl="1" indent="-171450">
              <a:spcAft>
                <a:spcPts val="600"/>
              </a:spcAft>
              <a:defRPr/>
            </a:pPr>
            <a:r>
              <a:rPr lang="hu-HU" sz="1400" dirty="0">
                <a:solidFill>
                  <a:schemeClr val="tx2"/>
                </a:solidFill>
              </a:rPr>
              <a:t>Függő munkaviszony vélelmezése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400" dirty="0">
                <a:solidFill>
                  <a:schemeClr val="accent2"/>
                </a:solidFill>
              </a:rPr>
              <a:t>Bolognai charta (2018): </a:t>
            </a:r>
          </a:p>
          <a:p>
            <a:pPr marL="285750" lvl="1" indent="-171450">
              <a:spcAft>
                <a:spcPts val="600"/>
              </a:spcAft>
              <a:defRPr/>
            </a:pPr>
            <a:r>
              <a:rPr lang="hu-HU" sz="1400" dirty="0">
                <a:solidFill>
                  <a:schemeClr val="tx2"/>
                </a:solidFill>
              </a:rPr>
              <a:t>Munkavédelmi megelőző intézkedések a </a:t>
            </a:r>
            <a:br>
              <a:rPr lang="it-IT" sz="1400" dirty="0">
                <a:solidFill>
                  <a:schemeClr val="tx2"/>
                </a:solidFill>
              </a:rPr>
            </a:br>
            <a:r>
              <a:rPr lang="hu-HU" sz="1400" dirty="0">
                <a:solidFill>
                  <a:schemeClr val="tx2"/>
                </a:solidFill>
              </a:rPr>
              <a:t>platformalapú munkavégzéshez </a:t>
            </a:r>
          </a:p>
          <a:p>
            <a:pPr marL="285750" lvl="1" indent="-171450">
              <a:spcAft>
                <a:spcPts val="600"/>
              </a:spcAft>
              <a:defRPr/>
            </a:pPr>
            <a:r>
              <a:rPr lang="hu-HU" sz="1400" dirty="0">
                <a:solidFill>
                  <a:schemeClr val="tx2"/>
                </a:solidFill>
              </a:rPr>
              <a:t>Változtatásokat ösztönzött az olasz szabályozásban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400" dirty="0">
                <a:solidFill>
                  <a:schemeClr val="accent2"/>
                </a:solidFill>
              </a:rPr>
              <a:t>Francia jogszabályi keret: </a:t>
            </a:r>
          </a:p>
          <a:p>
            <a:pPr marL="285750" lvl="1" indent="-171450">
              <a:spcAft>
                <a:spcPts val="600"/>
              </a:spcAft>
              <a:defRPr/>
            </a:pPr>
            <a:r>
              <a:rPr lang="hu-HU" sz="1400" dirty="0">
                <a:solidFill>
                  <a:schemeClr val="tx2"/>
                </a:solidFill>
              </a:rPr>
              <a:t>Jogok és védelem a platform-munkavállalók számára</a:t>
            </a:r>
          </a:p>
          <a:p>
            <a:pPr marL="114300" lvl="1" indent="0">
              <a:spcAft>
                <a:spcPts val="600"/>
              </a:spcAft>
              <a:buNone/>
              <a:defRPr/>
            </a:pPr>
            <a:endParaRPr lang="en-GB" sz="1400" dirty="0">
              <a:solidFill>
                <a:schemeClr val="tx2"/>
              </a:solidFill>
            </a:endParaRPr>
          </a:p>
          <a:p>
            <a:pPr marL="114300" lvl="1" indent="0">
              <a:spcAft>
                <a:spcPts val="600"/>
              </a:spcAft>
              <a:buNone/>
              <a:defRPr/>
            </a:pPr>
            <a:r>
              <a:rPr lang="hu-HU" sz="1400" dirty="0">
                <a:solidFill>
                  <a:schemeClr val="tx2"/>
                </a:solidFill>
              </a:rPr>
              <a:t>Ismerje meg a kezdeményezéseket: </a:t>
            </a:r>
            <a:r>
              <a:rPr lang="hu-HU" sz="1400" dirty="0">
                <a:solidFill>
                  <a:schemeClr val="tx2"/>
                </a:solidFill>
                <a:hlinkClick r:id="rId4"/>
              </a:rPr>
              <a:t>https://osha.europa.eu/hu/publications/occupational-safety-and-health-digital-platform-work-lessons-regulations-policies-actions-and-initiatives</a:t>
            </a:r>
          </a:p>
          <a:p>
            <a:pPr marL="114300" lvl="1" indent="0">
              <a:spcAft>
                <a:spcPts val="600"/>
              </a:spcAft>
              <a:buNone/>
              <a:defRPr/>
            </a:pPr>
            <a:endParaRPr lang="en-GB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1600" b="0" dirty="0"/>
          </a:p>
        </p:txBody>
      </p:sp>
    </p:spTree>
    <p:extLst>
      <p:ext uri="{BB962C8B-B14F-4D97-AF65-F5344CB8AC3E}">
        <p14:creationId xmlns:p14="http://schemas.microsoft.com/office/powerpoint/2010/main" val="3752738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84CB3B4E-DCFD-434C-8179-4F124446EE59}"/>
              </a:ext>
            </a:extLst>
          </p:cNvPr>
          <p:cNvSpPr/>
          <p:nvPr/>
        </p:nvSpPr>
        <p:spPr>
          <a:xfrm rot="10800000">
            <a:off x="488377" y="915988"/>
            <a:ext cx="7559873" cy="3207603"/>
          </a:xfrm>
          <a:custGeom>
            <a:avLst/>
            <a:gdLst>
              <a:gd name="connsiteX0" fmla="*/ 0 w 7559873"/>
              <a:gd name="connsiteY0" fmla="*/ 0 h 3098042"/>
              <a:gd name="connsiteX1" fmla="*/ 1259979 w 7559873"/>
              <a:gd name="connsiteY1" fmla="*/ 0 h 3098042"/>
              <a:gd name="connsiteX2" fmla="*/ 1259979 w 7559873"/>
              <a:gd name="connsiteY2" fmla="*/ 0 h 3098042"/>
              <a:gd name="connsiteX3" fmla="*/ 3149947 w 7559873"/>
              <a:gd name="connsiteY3" fmla="*/ 0 h 3098042"/>
              <a:gd name="connsiteX4" fmla="*/ 7559873 w 7559873"/>
              <a:gd name="connsiteY4" fmla="*/ 0 h 3098042"/>
              <a:gd name="connsiteX5" fmla="*/ 7559873 w 7559873"/>
              <a:gd name="connsiteY5" fmla="*/ 1807191 h 3098042"/>
              <a:gd name="connsiteX6" fmla="*/ 7559873 w 7559873"/>
              <a:gd name="connsiteY6" fmla="*/ 1807191 h 3098042"/>
              <a:gd name="connsiteX7" fmla="*/ 7559873 w 7559873"/>
              <a:gd name="connsiteY7" fmla="*/ 2581702 h 3098042"/>
              <a:gd name="connsiteX8" fmla="*/ 7559873 w 7559873"/>
              <a:gd name="connsiteY8" fmla="*/ 3098042 h 3098042"/>
              <a:gd name="connsiteX9" fmla="*/ 3149947 w 7559873"/>
              <a:gd name="connsiteY9" fmla="*/ 3098042 h 3098042"/>
              <a:gd name="connsiteX10" fmla="*/ 2123115 w 7559873"/>
              <a:gd name="connsiteY10" fmla="*/ 3454224 h 3098042"/>
              <a:gd name="connsiteX11" fmla="*/ 1259979 w 7559873"/>
              <a:gd name="connsiteY11" fmla="*/ 3098042 h 3098042"/>
              <a:gd name="connsiteX12" fmla="*/ 0 w 7559873"/>
              <a:gd name="connsiteY12" fmla="*/ 3098042 h 3098042"/>
              <a:gd name="connsiteX13" fmla="*/ 0 w 7559873"/>
              <a:gd name="connsiteY13" fmla="*/ 2581702 h 3098042"/>
              <a:gd name="connsiteX14" fmla="*/ 0 w 7559873"/>
              <a:gd name="connsiteY14" fmla="*/ 1807191 h 3098042"/>
              <a:gd name="connsiteX15" fmla="*/ 0 w 7559873"/>
              <a:gd name="connsiteY15" fmla="*/ 1807191 h 3098042"/>
              <a:gd name="connsiteX16" fmla="*/ 0 w 7559873"/>
              <a:gd name="connsiteY16" fmla="*/ 0 h 3098042"/>
              <a:gd name="connsiteX0" fmla="*/ 0 w 7559873"/>
              <a:gd name="connsiteY0" fmla="*/ 0 h 3454224"/>
              <a:gd name="connsiteX1" fmla="*/ 1259979 w 7559873"/>
              <a:gd name="connsiteY1" fmla="*/ 0 h 3454224"/>
              <a:gd name="connsiteX2" fmla="*/ 1259979 w 7559873"/>
              <a:gd name="connsiteY2" fmla="*/ 0 h 3454224"/>
              <a:gd name="connsiteX3" fmla="*/ 3149947 w 7559873"/>
              <a:gd name="connsiteY3" fmla="*/ 0 h 3454224"/>
              <a:gd name="connsiteX4" fmla="*/ 7559873 w 7559873"/>
              <a:gd name="connsiteY4" fmla="*/ 0 h 3454224"/>
              <a:gd name="connsiteX5" fmla="*/ 7559873 w 7559873"/>
              <a:gd name="connsiteY5" fmla="*/ 1807191 h 3454224"/>
              <a:gd name="connsiteX6" fmla="*/ 7559873 w 7559873"/>
              <a:gd name="connsiteY6" fmla="*/ 1807191 h 3454224"/>
              <a:gd name="connsiteX7" fmla="*/ 7559873 w 7559873"/>
              <a:gd name="connsiteY7" fmla="*/ 2581702 h 3454224"/>
              <a:gd name="connsiteX8" fmla="*/ 7559873 w 7559873"/>
              <a:gd name="connsiteY8" fmla="*/ 3098042 h 3454224"/>
              <a:gd name="connsiteX9" fmla="*/ 3149947 w 7559873"/>
              <a:gd name="connsiteY9" fmla="*/ 3098042 h 3454224"/>
              <a:gd name="connsiteX10" fmla="*/ 2123115 w 7559873"/>
              <a:gd name="connsiteY10" fmla="*/ 3454224 h 3454224"/>
              <a:gd name="connsiteX11" fmla="*/ 584415 w 7559873"/>
              <a:gd name="connsiteY11" fmla="*/ 3098042 h 3454224"/>
              <a:gd name="connsiteX12" fmla="*/ 0 w 7559873"/>
              <a:gd name="connsiteY12" fmla="*/ 3098042 h 3454224"/>
              <a:gd name="connsiteX13" fmla="*/ 0 w 7559873"/>
              <a:gd name="connsiteY13" fmla="*/ 2581702 h 3454224"/>
              <a:gd name="connsiteX14" fmla="*/ 0 w 7559873"/>
              <a:gd name="connsiteY14" fmla="*/ 1807191 h 3454224"/>
              <a:gd name="connsiteX15" fmla="*/ 0 w 7559873"/>
              <a:gd name="connsiteY15" fmla="*/ 1807191 h 3454224"/>
              <a:gd name="connsiteX16" fmla="*/ 0 w 7559873"/>
              <a:gd name="connsiteY16" fmla="*/ 0 h 3454224"/>
              <a:gd name="connsiteX0" fmla="*/ 0 w 7559873"/>
              <a:gd name="connsiteY0" fmla="*/ 0 h 3454224"/>
              <a:gd name="connsiteX1" fmla="*/ 1259979 w 7559873"/>
              <a:gd name="connsiteY1" fmla="*/ 0 h 3454224"/>
              <a:gd name="connsiteX2" fmla="*/ 1259979 w 7559873"/>
              <a:gd name="connsiteY2" fmla="*/ 0 h 3454224"/>
              <a:gd name="connsiteX3" fmla="*/ 3149947 w 7559873"/>
              <a:gd name="connsiteY3" fmla="*/ 0 h 3454224"/>
              <a:gd name="connsiteX4" fmla="*/ 7559873 w 7559873"/>
              <a:gd name="connsiteY4" fmla="*/ 0 h 3454224"/>
              <a:gd name="connsiteX5" fmla="*/ 7559873 w 7559873"/>
              <a:gd name="connsiteY5" fmla="*/ 1807191 h 3454224"/>
              <a:gd name="connsiteX6" fmla="*/ 7559873 w 7559873"/>
              <a:gd name="connsiteY6" fmla="*/ 1807191 h 3454224"/>
              <a:gd name="connsiteX7" fmla="*/ 7559873 w 7559873"/>
              <a:gd name="connsiteY7" fmla="*/ 2581702 h 3454224"/>
              <a:gd name="connsiteX8" fmla="*/ 7559873 w 7559873"/>
              <a:gd name="connsiteY8" fmla="*/ 3098042 h 3454224"/>
              <a:gd name="connsiteX9" fmla="*/ 1273380 w 7559873"/>
              <a:gd name="connsiteY9" fmla="*/ 3104866 h 3454224"/>
              <a:gd name="connsiteX10" fmla="*/ 2123115 w 7559873"/>
              <a:gd name="connsiteY10" fmla="*/ 3454224 h 3454224"/>
              <a:gd name="connsiteX11" fmla="*/ 584415 w 7559873"/>
              <a:gd name="connsiteY11" fmla="*/ 3098042 h 3454224"/>
              <a:gd name="connsiteX12" fmla="*/ 0 w 7559873"/>
              <a:gd name="connsiteY12" fmla="*/ 3098042 h 3454224"/>
              <a:gd name="connsiteX13" fmla="*/ 0 w 7559873"/>
              <a:gd name="connsiteY13" fmla="*/ 2581702 h 3454224"/>
              <a:gd name="connsiteX14" fmla="*/ 0 w 7559873"/>
              <a:gd name="connsiteY14" fmla="*/ 1807191 h 3454224"/>
              <a:gd name="connsiteX15" fmla="*/ 0 w 7559873"/>
              <a:gd name="connsiteY15" fmla="*/ 1807191 h 3454224"/>
              <a:gd name="connsiteX16" fmla="*/ 0 w 7559873"/>
              <a:gd name="connsiteY16" fmla="*/ 0 h 3454224"/>
              <a:gd name="connsiteX0" fmla="*/ 0 w 7559873"/>
              <a:gd name="connsiteY0" fmla="*/ 0 h 3399633"/>
              <a:gd name="connsiteX1" fmla="*/ 1259979 w 7559873"/>
              <a:gd name="connsiteY1" fmla="*/ 0 h 3399633"/>
              <a:gd name="connsiteX2" fmla="*/ 1259979 w 7559873"/>
              <a:gd name="connsiteY2" fmla="*/ 0 h 3399633"/>
              <a:gd name="connsiteX3" fmla="*/ 3149947 w 7559873"/>
              <a:gd name="connsiteY3" fmla="*/ 0 h 3399633"/>
              <a:gd name="connsiteX4" fmla="*/ 7559873 w 7559873"/>
              <a:gd name="connsiteY4" fmla="*/ 0 h 3399633"/>
              <a:gd name="connsiteX5" fmla="*/ 7559873 w 7559873"/>
              <a:gd name="connsiteY5" fmla="*/ 1807191 h 3399633"/>
              <a:gd name="connsiteX6" fmla="*/ 7559873 w 7559873"/>
              <a:gd name="connsiteY6" fmla="*/ 1807191 h 3399633"/>
              <a:gd name="connsiteX7" fmla="*/ 7559873 w 7559873"/>
              <a:gd name="connsiteY7" fmla="*/ 2581702 h 3399633"/>
              <a:gd name="connsiteX8" fmla="*/ 7559873 w 7559873"/>
              <a:gd name="connsiteY8" fmla="*/ 3098042 h 3399633"/>
              <a:gd name="connsiteX9" fmla="*/ 1273380 w 7559873"/>
              <a:gd name="connsiteY9" fmla="*/ 3104866 h 3399633"/>
              <a:gd name="connsiteX10" fmla="*/ 922112 w 7559873"/>
              <a:gd name="connsiteY10" fmla="*/ 3399633 h 3399633"/>
              <a:gd name="connsiteX11" fmla="*/ 584415 w 7559873"/>
              <a:gd name="connsiteY11" fmla="*/ 3098042 h 3399633"/>
              <a:gd name="connsiteX12" fmla="*/ 0 w 7559873"/>
              <a:gd name="connsiteY12" fmla="*/ 3098042 h 3399633"/>
              <a:gd name="connsiteX13" fmla="*/ 0 w 7559873"/>
              <a:gd name="connsiteY13" fmla="*/ 2581702 h 3399633"/>
              <a:gd name="connsiteX14" fmla="*/ 0 w 7559873"/>
              <a:gd name="connsiteY14" fmla="*/ 1807191 h 3399633"/>
              <a:gd name="connsiteX15" fmla="*/ 0 w 7559873"/>
              <a:gd name="connsiteY15" fmla="*/ 1807191 h 3399633"/>
              <a:gd name="connsiteX16" fmla="*/ 0 w 7559873"/>
              <a:gd name="connsiteY16" fmla="*/ 0 h 3399633"/>
              <a:gd name="connsiteX0" fmla="*/ 0 w 7559873"/>
              <a:gd name="connsiteY0" fmla="*/ 0 h 3399633"/>
              <a:gd name="connsiteX1" fmla="*/ 1259979 w 7559873"/>
              <a:gd name="connsiteY1" fmla="*/ 0 h 3399633"/>
              <a:gd name="connsiteX2" fmla="*/ 1259979 w 7559873"/>
              <a:gd name="connsiteY2" fmla="*/ 0 h 3399633"/>
              <a:gd name="connsiteX3" fmla="*/ 3149947 w 7559873"/>
              <a:gd name="connsiteY3" fmla="*/ 0 h 3399633"/>
              <a:gd name="connsiteX4" fmla="*/ 7559873 w 7559873"/>
              <a:gd name="connsiteY4" fmla="*/ 0 h 3399633"/>
              <a:gd name="connsiteX5" fmla="*/ 7559873 w 7559873"/>
              <a:gd name="connsiteY5" fmla="*/ 1807191 h 3399633"/>
              <a:gd name="connsiteX6" fmla="*/ 7559873 w 7559873"/>
              <a:gd name="connsiteY6" fmla="*/ 1807191 h 3399633"/>
              <a:gd name="connsiteX7" fmla="*/ 7559873 w 7559873"/>
              <a:gd name="connsiteY7" fmla="*/ 2581702 h 3399633"/>
              <a:gd name="connsiteX8" fmla="*/ 7559873 w 7559873"/>
              <a:gd name="connsiteY8" fmla="*/ 3098042 h 3399633"/>
              <a:gd name="connsiteX9" fmla="*/ 7080503 w 7559873"/>
              <a:gd name="connsiteY9" fmla="*/ 3095967 h 3399633"/>
              <a:gd name="connsiteX10" fmla="*/ 922112 w 7559873"/>
              <a:gd name="connsiteY10" fmla="*/ 3399633 h 3399633"/>
              <a:gd name="connsiteX11" fmla="*/ 584415 w 7559873"/>
              <a:gd name="connsiteY11" fmla="*/ 3098042 h 3399633"/>
              <a:gd name="connsiteX12" fmla="*/ 0 w 7559873"/>
              <a:gd name="connsiteY12" fmla="*/ 3098042 h 3399633"/>
              <a:gd name="connsiteX13" fmla="*/ 0 w 7559873"/>
              <a:gd name="connsiteY13" fmla="*/ 2581702 h 3399633"/>
              <a:gd name="connsiteX14" fmla="*/ 0 w 7559873"/>
              <a:gd name="connsiteY14" fmla="*/ 1807191 h 3399633"/>
              <a:gd name="connsiteX15" fmla="*/ 0 w 7559873"/>
              <a:gd name="connsiteY15" fmla="*/ 1807191 h 3399633"/>
              <a:gd name="connsiteX16" fmla="*/ 0 w 7559873"/>
              <a:gd name="connsiteY16" fmla="*/ 0 h 3399633"/>
              <a:gd name="connsiteX0" fmla="*/ 0 w 7559873"/>
              <a:gd name="connsiteY0" fmla="*/ 0 h 3337335"/>
              <a:gd name="connsiteX1" fmla="*/ 1259979 w 7559873"/>
              <a:gd name="connsiteY1" fmla="*/ 0 h 3337335"/>
              <a:gd name="connsiteX2" fmla="*/ 1259979 w 7559873"/>
              <a:gd name="connsiteY2" fmla="*/ 0 h 3337335"/>
              <a:gd name="connsiteX3" fmla="*/ 3149947 w 7559873"/>
              <a:gd name="connsiteY3" fmla="*/ 0 h 3337335"/>
              <a:gd name="connsiteX4" fmla="*/ 7559873 w 7559873"/>
              <a:gd name="connsiteY4" fmla="*/ 0 h 3337335"/>
              <a:gd name="connsiteX5" fmla="*/ 7559873 w 7559873"/>
              <a:gd name="connsiteY5" fmla="*/ 1807191 h 3337335"/>
              <a:gd name="connsiteX6" fmla="*/ 7559873 w 7559873"/>
              <a:gd name="connsiteY6" fmla="*/ 1807191 h 3337335"/>
              <a:gd name="connsiteX7" fmla="*/ 7559873 w 7559873"/>
              <a:gd name="connsiteY7" fmla="*/ 2581702 h 3337335"/>
              <a:gd name="connsiteX8" fmla="*/ 7559873 w 7559873"/>
              <a:gd name="connsiteY8" fmla="*/ 3098042 h 3337335"/>
              <a:gd name="connsiteX9" fmla="*/ 7080503 w 7559873"/>
              <a:gd name="connsiteY9" fmla="*/ 3095967 h 3337335"/>
              <a:gd name="connsiteX10" fmla="*/ 6858888 w 7559873"/>
              <a:gd name="connsiteY10" fmla="*/ 3337335 h 3337335"/>
              <a:gd name="connsiteX11" fmla="*/ 584415 w 7559873"/>
              <a:gd name="connsiteY11" fmla="*/ 3098042 h 3337335"/>
              <a:gd name="connsiteX12" fmla="*/ 0 w 7559873"/>
              <a:gd name="connsiteY12" fmla="*/ 3098042 h 3337335"/>
              <a:gd name="connsiteX13" fmla="*/ 0 w 7559873"/>
              <a:gd name="connsiteY13" fmla="*/ 2581702 h 3337335"/>
              <a:gd name="connsiteX14" fmla="*/ 0 w 7559873"/>
              <a:gd name="connsiteY14" fmla="*/ 1807191 h 3337335"/>
              <a:gd name="connsiteX15" fmla="*/ 0 w 7559873"/>
              <a:gd name="connsiteY15" fmla="*/ 1807191 h 3337335"/>
              <a:gd name="connsiteX16" fmla="*/ 0 w 7559873"/>
              <a:gd name="connsiteY16" fmla="*/ 0 h 3337335"/>
              <a:gd name="connsiteX0" fmla="*/ 0 w 7559873"/>
              <a:gd name="connsiteY0" fmla="*/ 0 h 3337335"/>
              <a:gd name="connsiteX1" fmla="*/ 1259979 w 7559873"/>
              <a:gd name="connsiteY1" fmla="*/ 0 h 3337335"/>
              <a:gd name="connsiteX2" fmla="*/ 1259979 w 7559873"/>
              <a:gd name="connsiteY2" fmla="*/ 0 h 3337335"/>
              <a:gd name="connsiteX3" fmla="*/ 3149947 w 7559873"/>
              <a:gd name="connsiteY3" fmla="*/ 0 h 3337335"/>
              <a:gd name="connsiteX4" fmla="*/ 7559873 w 7559873"/>
              <a:gd name="connsiteY4" fmla="*/ 0 h 3337335"/>
              <a:gd name="connsiteX5" fmla="*/ 7559873 w 7559873"/>
              <a:gd name="connsiteY5" fmla="*/ 1807191 h 3337335"/>
              <a:gd name="connsiteX6" fmla="*/ 7559873 w 7559873"/>
              <a:gd name="connsiteY6" fmla="*/ 1807191 h 3337335"/>
              <a:gd name="connsiteX7" fmla="*/ 7559873 w 7559873"/>
              <a:gd name="connsiteY7" fmla="*/ 2581702 h 3337335"/>
              <a:gd name="connsiteX8" fmla="*/ 7559873 w 7559873"/>
              <a:gd name="connsiteY8" fmla="*/ 3098042 h 3337335"/>
              <a:gd name="connsiteX9" fmla="*/ 7080503 w 7559873"/>
              <a:gd name="connsiteY9" fmla="*/ 3095967 h 3337335"/>
              <a:gd name="connsiteX10" fmla="*/ 6858888 w 7559873"/>
              <a:gd name="connsiteY10" fmla="*/ 3337335 h 3337335"/>
              <a:gd name="connsiteX11" fmla="*/ 6691788 w 7559873"/>
              <a:gd name="connsiteY11" fmla="*/ 3080242 h 3337335"/>
              <a:gd name="connsiteX12" fmla="*/ 0 w 7559873"/>
              <a:gd name="connsiteY12" fmla="*/ 3098042 h 3337335"/>
              <a:gd name="connsiteX13" fmla="*/ 0 w 7559873"/>
              <a:gd name="connsiteY13" fmla="*/ 2581702 h 3337335"/>
              <a:gd name="connsiteX14" fmla="*/ 0 w 7559873"/>
              <a:gd name="connsiteY14" fmla="*/ 1807191 h 3337335"/>
              <a:gd name="connsiteX15" fmla="*/ 0 w 7559873"/>
              <a:gd name="connsiteY15" fmla="*/ 1807191 h 3337335"/>
              <a:gd name="connsiteX16" fmla="*/ 0 w 7559873"/>
              <a:gd name="connsiteY16" fmla="*/ 0 h 3337335"/>
              <a:gd name="connsiteX0" fmla="*/ 0 w 7559873"/>
              <a:gd name="connsiteY0" fmla="*/ 0 h 3435231"/>
              <a:gd name="connsiteX1" fmla="*/ 1259979 w 7559873"/>
              <a:gd name="connsiteY1" fmla="*/ 0 h 3435231"/>
              <a:gd name="connsiteX2" fmla="*/ 1259979 w 7559873"/>
              <a:gd name="connsiteY2" fmla="*/ 0 h 3435231"/>
              <a:gd name="connsiteX3" fmla="*/ 3149947 w 7559873"/>
              <a:gd name="connsiteY3" fmla="*/ 0 h 3435231"/>
              <a:gd name="connsiteX4" fmla="*/ 7559873 w 7559873"/>
              <a:gd name="connsiteY4" fmla="*/ 0 h 3435231"/>
              <a:gd name="connsiteX5" fmla="*/ 7559873 w 7559873"/>
              <a:gd name="connsiteY5" fmla="*/ 1807191 h 3435231"/>
              <a:gd name="connsiteX6" fmla="*/ 7559873 w 7559873"/>
              <a:gd name="connsiteY6" fmla="*/ 1807191 h 3435231"/>
              <a:gd name="connsiteX7" fmla="*/ 7559873 w 7559873"/>
              <a:gd name="connsiteY7" fmla="*/ 2581702 h 3435231"/>
              <a:gd name="connsiteX8" fmla="*/ 7559873 w 7559873"/>
              <a:gd name="connsiteY8" fmla="*/ 3098042 h 3435231"/>
              <a:gd name="connsiteX9" fmla="*/ 7080503 w 7559873"/>
              <a:gd name="connsiteY9" fmla="*/ 3095967 h 3435231"/>
              <a:gd name="connsiteX10" fmla="*/ 6906655 w 7559873"/>
              <a:gd name="connsiteY10" fmla="*/ 3435231 h 3435231"/>
              <a:gd name="connsiteX11" fmla="*/ 6691788 w 7559873"/>
              <a:gd name="connsiteY11" fmla="*/ 3080242 h 3435231"/>
              <a:gd name="connsiteX12" fmla="*/ 0 w 7559873"/>
              <a:gd name="connsiteY12" fmla="*/ 3098042 h 3435231"/>
              <a:gd name="connsiteX13" fmla="*/ 0 w 7559873"/>
              <a:gd name="connsiteY13" fmla="*/ 2581702 h 3435231"/>
              <a:gd name="connsiteX14" fmla="*/ 0 w 7559873"/>
              <a:gd name="connsiteY14" fmla="*/ 1807191 h 3435231"/>
              <a:gd name="connsiteX15" fmla="*/ 0 w 7559873"/>
              <a:gd name="connsiteY15" fmla="*/ 1807191 h 3435231"/>
              <a:gd name="connsiteX16" fmla="*/ 0 w 7559873"/>
              <a:gd name="connsiteY16" fmla="*/ 0 h 3435231"/>
              <a:gd name="connsiteX0" fmla="*/ 0 w 7559873"/>
              <a:gd name="connsiteY0" fmla="*/ 0 h 3435231"/>
              <a:gd name="connsiteX1" fmla="*/ 1259979 w 7559873"/>
              <a:gd name="connsiteY1" fmla="*/ 0 h 3435231"/>
              <a:gd name="connsiteX2" fmla="*/ 1259979 w 7559873"/>
              <a:gd name="connsiteY2" fmla="*/ 0 h 3435231"/>
              <a:gd name="connsiteX3" fmla="*/ 3149947 w 7559873"/>
              <a:gd name="connsiteY3" fmla="*/ 0 h 3435231"/>
              <a:gd name="connsiteX4" fmla="*/ 7559873 w 7559873"/>
              <a:gd name="connsiteY4" fmla="*/ 0 h 3435231"/>
              <a:gd name="connsiteX5" fmla="*/ 7559873 w 7559873"/>
              <a:gd name="connsiteY5" fmla="*/ 1807191 h 3435231"/>
              <a:gd name="connsiteX6" fmla="*/ 7559873 w 7559873"/>
              <a:gd name="connsiteY6" fmla="*/ 1807191 h 3435231"/>
              <a:gd name="connsiteX7" fmla="*/ 7559873 w 7559873"/>
              <a:gd name="connsiteY7" fmla="*/ 2581702 h 3435231"/>
              <a:gd name="connsiteX8" fmla="*/ 7559873 w 7559873"/>
              <a:gd name="connsiteY8" fmla="*/ 3098042 h 3435231"/>
              <a:gd name="connsiteX9" fmla="*/ 7080503 w 7559873"/>
              <a:gd name="connsiteY9" fmla="*/ 3095967 h 3435231"/>
              <a:gd name="connsiteX10" fmla="*/ 6906655 w 7559873"/>
              <a:gd name="connsiteY10" fmla="*/ 3435231 h 3435231"/>
              <a:gd name="connsiteX11" fmla="*/ 6609901 w 7559873"/>
              <a:gd name="connsiteY11" fmla="*/ 3080243 h 3435231"/>
              <a:gd name="connsiteX12" fmla="*/ 0 w 7559873"/>
              <a:gd name="connsiteY12" fmla="*/ 3098042 h 3435231"/>
              <a:gd name="connsiteX13" fmla="*/ 0 w 7559873"/>
              <a:gd name="connsiteY13" fmla="*/ 2581702 h 3435231"/>
              <a:gd name="connsiteX14" fmla="*/ 0 w 7559873"/>
              <a:gd name="connsiteY14" fmla="*/ 1807191 h 3435231"/>
              <a:gd name="connsiteX15" fmla="*/ 0 w 7559873"/>
              <a:gd name="connsiteY15" fmla="*/ 1807191 h 3435231"/>
              <a:gd name="connsiteX16" fmla="*/ 0 w 7559873"/>
              <a:gd name="connsiteY16" fmla="*/ 0 h 3435231"/>
              <a:gd name="connsiteX0" fmla="*/ 0 w 7559873"/>
              <a:gd name="connsiteY0" fmla="*/ 0 h 3426331"/>
              <a:gd name="connsiteX1" fmla="*/ 1259979 w 7559873"/>
              <a:gd name="connsiteY1" fmla="*/ 0 h 3426331"/>
              <a:gd name="connsiteX2" fmla="*/ 1259979 w 7559873"/>
              <a:gd name="connsiteY2" fmla="*/ 0 h 3426331"/>
              <a:gd name="connsiteX3" fmla="*/ 3149947 w 7559873"/>
              <a:gd name="connsiteY3" fmla="*/ 0 h 3426331"/>
              <a:gd name="connsiteX4" fmla="*/ 7559873 w 7559873"/>
              <a:gd name="connsiteY4" fmla="*/ 0 h 3426331"/>
              <a:gd name="connsiteX5" fmla="*/ 7559873 w 7559873"/>
              <a:gd name="connsiteY5" fmla="*/ 1807191 h 3426331"/>
              <a:gd name="connsiteX6" fmla="*/ 7559873 w 7559873"/>
              <a:gd name="connsiteY6" fmla="*/ 1807191 h 3426331"/>
              <a:gd name="connsiteX7" fmla="*/ 7559873 w 7559873"/>
              <a:gd name="connsiteY7" fmla="*/ 2581702 h 3426331"/>
              <a:gd name="connsiteX8" fmla="*/ 7559873 w 7559873"/>
              <a:gd name="connsiteY8" fmla="*/ 3098042 h 3426331"/>
              <a:gd name="connsiteX9" fmla="*/ 7080503 w 7559873"/>
              <a:gd name="connsiteY9" fmla="*/ 3095967 h 3426331"/>
              <a:gd name="connsiteX10" fmla="*/ 6852064 w 7559873"/>
              <a:gd name="connsiteY10" fmla="*/ 3426331 h 3426331"/>
              <a:gd name="connsiteX11" fmla="*/ 6609901 w 7559873"/>
              <a:gd name="connsiteY11" fmla="*/ 3080243 h 3426331"/>
              <a:gd name="connsiteX12" fmla="*/ 0 w 7559873"/>
              <a:gd name="connsiteY12" fmla="*/ 3098042 h 3426331"/>
              <a:gd name="connsiteX13" fmla="*/ 0 w 7559873"/>
              <a:gd name="connsiteY13" fmla="*/ 2581702 h 3426331"/>
              <a:gd name="connsiteX14" fmla="*/ 0 w 7559873"/>
              <a:gd name="connsiteY14" fmla="*/ 1807191 h 3426331"/>
              <a:gd name="connsiteX15" fmla="*/ 0 w 7559873"/>
              <a:gd name="connsiteY15" fmla="*/ 1807191 h 3426331"/>
              <a:gd name="connsiteX16" fmla="*/ 0 w 7559873"/>
              <a:gd name="connsiteY16" fmla="*/ 0 h 342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59873" h="3426331">
                <a:moveTo>
                  <a:pt x="0" y="0"/>
                </a:moveTo>
                <a:lnTo>
                  <a:pt x="1259979" y="0"/>
                </a:lnTo>
                <a:lnTo>
                  <a:pt x="1259979" y="0"/>
                </a:lnTo>
                <a:lnTo>
                  <a:pt x="3149947" y="0"/>
                </a:lnTo>
                <a:lnTo>
                  <a:pt x="7559873" y="0"/>
                </a:lnTo>
                <a:lnTo>
                  <a:pt x="7559873" y="1807191"/>
                </a:lnTo>
                <a:lnTo>
                  <a:pt x="7559873" y="1807191"/>
                </a:lnTo>
                <a:lnTo>
                  <a:pt x="7559873" y="2581702"/>
                </a:lnTo>
                <a:lnTo>
                  <a:pt x="7559873" y="3098042"/>
                </a:lnTo>
                <a:lnTo>
                  <a:pt x="7080503" y="3095967"/>
                </a:lnTo>
                <a:lnTo>
                  <a:pt x="6852064" y="3426331"/>
                </a:lnTo>
                <a:lnTo>
                  <a:pt x="6609901" y="3080243"/>
                </a:lnTo>
                <a:lnTo>
                  <a:pt x="0" y="3098042"/>
                </a:lnTo>
                <a:lnTo>
                  <a:pt x="0" y="2581702"/>
                </a:lnTo>
                <a:lnTo>
                  <a:pt x="0" y="1807191"/>
                </a:lnTo>
                <a:lnTo>
                  <a:pt x="0" y="180719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6675">
            <a:solidFill>
              <a:srgbClr val="ACC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9F04B3-EA12-4A5A-A43C-6F1E0FB6A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hu-HU" sz="2000" dirty="0"/>
              <a:t>A digitális platformalapú munkavégzéssel kapcsolatos tanulságok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9F42C-B764-487D-B522-04577981B0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335" y="1391858"/>
            <a:ext cx="6469990" cy="2582750"/>
          </a:xfrm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ACC700"/>
              </a:buClr>
              <a:buFont typeface="+mj-lt"/>
              <a:buAutoNum type="arabicPeriod"/>
            </a:pPr>
            <a:r>
              <a:rPr lang="hu-HU" sz="1200" b="0" dirty="0">
                <a:solidFill>
                  <a:srgbClr val="003399"/>
                </a:solidFill>
              </a:rPr>
              <a:t>Az erőfeszítések középpontjába a munkavédelemmel kapcsolatos kihívások és lehetőségek megismerését kell helyezni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ACC700"/>
              </a:buClr>
              <a:buFont typeface="+mj-lt"/>
              <a:buAutoNum type="arabicPeriod"/>
            </a:pPr>
            <a:r>
              <a:rPr lang="hu-HU" sz="1200" b="0" dirty="0">
                <a:solidFill>
                  <a:srgbClr val="003399"/>
                </a:solidFill>
              </a:rPr>
              <a:t>A platformok és a munkavállalók közötti információs aszimmetriák és hatalmi egyenlőtlenségek csökkentésére irányuló intézkedéseket kell bevezetni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ACC700"/>
              </a:buClr>
              <a:buFont typeface="+mj-lt"/>
              <a:buAutoNum type="arabicPeriod"/>
            </a:pPr>
            <a:r>
              <a:rPr lang="hu-HU" sz="1200" b="0" dirty="0">
                <a:solidFill>
                  <a:srgbClr val="003399"/>
                </a:solidFill>
              </a:rPr>
              <a:t>Fel kell hívni a figyelmet a munkavédelmi kockázatok megelőzésére és kezelésére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ACC700"/>
              </a:buClr>
              <a:buFont typeface="+mj-lt"/>
              <a:buAutoNum type="arabicPeriod"/>
            </a:pPr>
            <a:r>
              <a:rPr lang="hu-HU" sz="1200" b="0" dirty="0">
                <a:solidFill>
                  <a:srgbClr val="003399"/>
                </a:solidFill>
              </a:rPr>
              <a:t>A munkavédelmi tevékenységek elvégzésének megkönnyítése érdekében növelni kell az átláthatóságot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ACC700"/>
              </a:buClr>
              <a:buFont typeface="+mj-lt"/>
              <a:buAutoNum type="arabicPeriod"/>
            </a:pPr>
            <a:r>
              <a:rPr lang="hu-HU" sz="1200" b="0" dirty="0">
                <a:solidFill>
                  <a:srgbClr val="003399"/>
                </a:solidFill>
              </a:rPr>
              <a:t>A munkavédelmi előírások nyomon követését és végrehajtását meg kell erősíteni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ACC700"/>
              </a:buClr>
              <a:buFont typeface="+mj-lt"/>
              <a:buAutoNum type="arabicPeriod"/>
            </a:pPr>
            <a:r>
              <a:rPr lang="hu-HU" sz="1200" b="0" dirty="0">
                <a:solidFill>
                  <a:srgbClr val="003399"/>
                </a:solidFill>
              </a:rPr>
              <a:t>A platform-munkavállalókat és a képviselőket be kell vonni a munkavédelem irányításába</a:t>
            </a:r>
          </a:p>
        </p:txBody>
      </p:sp>
      <p:pic>
        <p:nvPicPr>
          <p:cNvPr id="6" name="Picture 5" descr="A key and checklist with a key&#10;&#10;Description automatically generated">
            <a:extLst>
              <a:ext uri="{FF2B5EF4-FFF2-40B4-BE49-F238E27FC236}">
                <a16:creationId xmlns:a16="http://schemas.microsoft.com/office/drawing/2014/main" id="{F9EE15EF-33C9-4134-90FB-CC15D54D6A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609" y="2824798"/>
            <a:ext cx="1587960" cy="15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943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3693AAB-B8D2-B74E-BBBE-A46E48902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135000"/>
            <a:ext cx="7560000" cy="405000"/>
          </a:xfrm>
        </p:spPr>
        <p:txBody>
          <a:bodyPr lIns="0"/>
          <a:lstStyle/>
          <a:p>
            <a:r>
              <a:rPr lang="hu-HU" sz="2400"/>
              <a:t>Áttekintés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05A8BC0-CE8D-42C1-B45A-3F01353E262F}"/>
              </a:ext>
            </a:extLst>
          </p:cNvPr>
          <p:cNvGrpSpPr/>
          <p:nvPr/>
        </p:nvGrpSpPr>
        <p:grpSpPr>
          <a:xfrm>
            <a:off x="450000" y="985105"/>
            <a:ext cx="4976364" cy="436807"/>
            <a:chOff x="450000" y="768538"/>
            <a:chExt cx="4976364" cy="43680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5F9D497-2323-461B-8AD6-51E151E6B46B}"/>
                </a:ext>
              </a:extLst>
            </p:cNvPr>
            <p:cNvSpPr/>
            <p:nvPr/>
          </p:nvSpPr>
          <p:spPr>
            <a:xfrm>
              <a:off x="450000" y="955964"/>
              <a:ext cx="4976364" cy="249381"/>
            </a:xfrm>
            <a:prstGeom prst="rect">
              <a:avLst/>
            </a:prstGeom>
            <a:ln w="15875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sz="1600" dirty="0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6A0C498-7BFB-49D6-BE3E-D4190F40BE2E}"/>
                </a:ext>
              </a:extLst>
            </p:cNvPr>
            <p:cNvGrpSpPr/>
            <p:nvPr/>
          </p:nvGrpSpPr>
          <p:grpSpPr>
            <a:xfrm>
              <a:off x="583720" y="768538"/>
              <a:ext cx="4670640" cy="370956"/>
              <a:chOff x="259890" y="3219"/>
              <a:chExt cx="4267200" cy="383760"/>
            </a:xfrm>
          </p:grpSpPr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C4558ADF-26EF-4B94-81D5-8D47A130FCB9}"/>
                  </a:ext>
                </a:extLst>
              </p:cNvPr>
              <p:cNvSpPr/>
              <p:nvPr/>
            </p:nvSpPr>
            <p:spPr>
              <a:xfrm>
                <a:off x="259890" y="3219"/>
                <a:ext cx="4267200" cy="38376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shade val="8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shade val="8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GB" sz="1600"/>
              </a:p>
            </p:txBody>
          </p:sp>
          <p:sp>
            <p:nvSpPr>
              <p:cNvPr id="10" name="Rectangle: Rounded Corners 4">
                <a:extLst>
                  <a:ext uri="{FF2B5EF4-FFF2-40B4-BE49-F238E27FC236}">
                    <a16:creationId xmlns:a16="http://schemas.microsoft.com/office/drawing/2014/main" id="{AEC9443D-151D-48C7-A443-1D360FCBB877}"/>
                  </a:ext>
                </a:extLst>
              </p:cNvPr>
              <p:cNvSpPr txBox="1"/>
              <p:nvPr/>
            </p:nvSpPr>
            <p:spPr>
              <a:xfrm>
                <a:off x="281927" y="21953"/>
                <a:ext cx="4229732" cy="34629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/>
              <a:p>
                <a:r>
                  <a:rPr lang="hu-HU" sz="1200" b="0">
                    <a:solidFill>
                      <a:srgbClr val="003399"/>
                    </a:solidFill>
                  </a:rPr>
                  <a:t>A digitális platformalapú munkavégzés meghatározása</a:t>
                </a:r>
              </a:p>
            </p:txBody>
          </p: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B9B0887-9231-44A4-825F-AF5E1EC8A6B2}"/>
              </a:ext>
            </a:extLst>
          </p:cNvPr>
          <p:cNvGrpSpPr/>
          <p:nvPr/>
        </p:nvGrpSpPr>
        <p:grpSpPr>
          <a:xfrm>
            <a:off x="446750" y="1952454"/>
            <a:ext cx="4976364" cy="430209"/>
            <a:chOff x="450000" y="1779575"/>
            <a:chExt cx="4976364" cy="430209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7ED0205-1553-4FA6-973B-DCE20EF78F12}"/>
                </a:ext>
              </a:extLst>
            </p:cNvPr>
            <p:cNvSpPr/>
            <p:nvPr/>
          </p:nvSpPr>
          <p:spPr>
            <a:xfrm>
              <a:off x="450000" y="1960403"/>
              <a:ext cx="4976364" cy="249381"/>
            </a:xfrm>
            <a:prstGeom prst="rect">
              <a:avLst/>
            </a:prstGeom>
            <a:ln w="15875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1600">
                <a:solidFill>
                  <a:srgbClr val="003399"/>
                </a:solidFill>
              </a:endParaRP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1796EA3-E8CA-4838-A8FB-7C90092C2A74}"/>
                </a:ext>
              </a:extLst>
            </p:cNvPr>
            <p:cNvGrpSpPr/>
            <p:nvPr/>
          </p:nvGrpSpPr>
          <p:grpSpPr>
            <a:xfrm>
              <a:off x="588451" y="1779575"/>
              <a:ext cx="4651907" cy="370957"/>
              <a:chOff x="246858" y="1182580"/>
              <a:chExt cx="4267200" cy="383760"/>
            </a:xfrm>
          </p:grpSpPr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4DFFC3C2-D349-4E7F-9937-9BBD3E7B843F}"/>
                  </a:ext>
                </a:extLst>
              </p:cNvPr>
              <p:cNvSpPr/>
              <p:nvPr/>
            </p:nvSpPr>
            <p:spPr>
              <a:xfrm>
                <a:off x="246858" y="1182580"/>
                <a:ext cx="4267200" cy="38376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shade val="80000"/>
                  <a:hueOff val="116263"/>
                  <a:satOff val="-17298"/>
                  <a:lumOff val="12197"/>
                  <a:alphaOff val="0"/>
                </a:schemeClr>
              </a:fillRef>
              <a:effectRef idx="0">
                <a:schemeClr val="accent2">
                  <a:shade val="80000"/>
                  <a:hueOff val="116263"/>
                  <a:satOff val="-17298"/>
                  <a:lumOff val="12197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GB" sz="1600">
                  <a:solidFill>
                    <a:srgbClr val="003399"/>
                  </a:solidFill>
                </a:endParaRPr>
              </a:p>
            </p:txBody>
          </p:sp>
          <p:sp>
            <p:nvSpPr>
              <p:cNvPr id="27" name="Rectangle: Rounded Corners 6">
                <a:extLst>
                  <a:ext uri="{FF2B5EF4-FFF2-40B4-BE49-F238E27FC236}">
                    <a16:creationId xmlns:a16="http://schemas.microsoft.com/office/drawing/2014/main" id="{DDF1BB91-CA99-4F65-85DC-C104A8BA4623}"/>
                  </a:ext>
                </a:extLst>
              </p:cNvPr>
              <p:cNvSpPr txBox="1"/>
              <p:nvPr/>
            </p:nvSpPr>
            <p:spPr>
              <a:xfrm>
                <a:off x="266031" y="1201314"/>
                <a:ext cx="4196882" cy="34629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/>
              <a:p>
                <a:r>
                  <a:rPr lang="hu-HU" sz="1200">
                    <a:solidFill>
                      <a:srgbClr val="003399"/>
                    </a:solidFill>
                  </a:rPr>
                  <a:t>Tények és számadatok</a:t>
                </a:r>
              </a:p>
            </p:txBody>
          </p: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4AEA471-075C-4540-BFE4-407768939DD5}"/>
              </a:ext>
            </a:extLst>
          </p:cNvPr>
          <p:cNvGrpSpPr/>
          <p:nvPr/>
        </p:nvGrpSpPr>
        <p:grpSpPr>
          <a:xfrm>
            <a:off x="449599" y="2458017"/>
            <a:ext cx="4973516" cy="426342"/>
            <a:chOff x="447624" y="2394783"/>
            <a:chExt cx="4973516" cy="426342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AB1D48B-5808-4F4F-944D-4CB9DAF16200}"/>
                </a:ext>
              </a:extLst>
            </p:cNvPr>
            <p:cNvSpPr/>
            <p:nvPr/>
          </p:nvSpPr>
          <p:spPr>
            <a:xfrm>
              <a:off x="447624" y="2571744"/>
              <a:ext cx="4973516" cy="249381"/>
            </a:xfrm>
            <a:prstGeom prst="rect">
              <a:avLst/>
            </a:prstGeom>
            <a:ln w="15875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1600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4F40EFF-2425-43F9-B5D6-758369AE96B6}"/>
                </a:ext>
              </a:extLst>
            </p:cNvPr>
            <p:cNvGrpSpPr/>
            <p:nvPr/>
          </p:nvGrpSpPr>
          <p:grpSpPr>
            <a:xfrm>
              <a:off x="582857" y="2394783"/>
              <a:ext cx="4651907" cy="370957"/>
              <a:chOff x="241728" y="1772260"/>
              <a:chExt cx="4267200" cy="383760"/>
            </a:xfrm>
          </p:grpSpPr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D9FD0A58-A250-4403-B8EB-C74CD30B3323}"/>
                  </a:ext>
                </a:extLst>
              </p:cNvPr>
              <p:cNvSpPr/>
              <p:nvPr/>
            </p:nvSpPr>
            <p:spPr>
              <a:xfrm>
                <a:off x="241728" y="1772260"/>
                <a:ext cx="4267200" cy="38376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shade val="80000"/>
                  <a:hueOff val="174394"/>
                  <a:satOff val="-25946"/>
                  <a:lumOff val="18295"/>
                  <a:alphaOff val="0"/>
                </a:schemeClr>
              </a:fillRef>
              <a:effectRef idx="0">
                <a:schemeClr val="accent2">
                  <a:shade val="80000"/>
                  <a:hueOff val="174394"/>
                  <a:satOff val="-25946"/>
                  <a:lumOff val="18295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GB" sz="1600"/>
              </a:p>
            </p:txBody>
          </p:sp>
          <p:sp>
            <p:nvSpPr>
              <p:cNvPr id="25" name="Rectangle: Rounded Corners 8">
                <a:extLst>
                  <a:ext uri="{FF2B5EF4-FFF2-40B4-BE49-F238E27FC236}">
                    <a16:creationId xmlns:a16="http://schemas.microsoft.com/office/drawing/2014/main" id="{421BFEA3-5EBB-489B-9D79-0FDAEE267577}"/>
                  </a:ext>
                </a:extLst>
              </p:cNvPr>
              <p:cNvSpPr txBox="1"/>
              <p:nvPr/>
            </p:nvSpPr>
            <p:spPr>
              <a:xfrm>
                <a:off x="258529" y="1790994"/>
                <a:ext cx="4244230" cy="34629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/>
              <a:p>
                <a:r>
                  <a:rPr lang="hu-HU" sz="1200" b="0">
                    <a:solidFill>
                      <a:srgbClr val="003399"/>
                    </a:solidFill>
                  </a:rPr>
                  <a:t>Lehetőségek</a:t>
                </a:r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9502AAC-66CB-4A3A-83D9-10383ED22020}"/>
              </a:ext>
            </a:extLst>
          </p:cNvPr>
          <p:cNvGrpSpPr/>
          <p:nvPr/>
        </p:nvGrpSpPr>
        <p:grpSpPr>
          <a:xfrm>
            <a:off x="446751" y="2951799"/>
            <a:ext cx="4973516" cy="429031"/>
            <a:chOff x="446751" y="2750907"/>
            <a:chExt cx="4973516" cy="429031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1165D9B-2C1E-4F9E-92BB-BD300CA2AAA9}"/>
                </a:ext>
              </a:extLst>
            </p:cNvPr>
            <p:cNvSpPr/>
            <p:nvPr/>
          </p:nvSpPr>
          <p:spPr>
            <a:xfrm>
              <a:off x="446751" y="2930557"/>
              <a:ext cx="4973516" cy="249381"/>
            </a:xfrm>
            <a:prstGeom prst="rect">
              <a:avLst/>
            </a:prstGeom>
            <a:ln w="15875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160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1C874A5D-E929-45FF-8F3D-E084F9B26794}"/>
                </a:ext>
              </a:extLst>
            </p:cNvPr>
            <p:cNvGrpSpPr/>
            <p:nvPr/>
          </p:nvGrpSpPr>
          <p:grpSpPr>
            <a:xfrm>
              <a:off x="584946" y="2750907"/>
              <a:ext cx="4651904" cy="370957"/>
              <a:chOff x="243645" y="2361940"/>
              <a:chExt cx="4267200" cy="383760"/>
            </a:xfrm>
          </p:grpSpPr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836DDF15-D836-4D30-AB55-2CEBB3FF59D7}"/>
                  </a:ext>
                </a:extLst>
              </p:cNvPr>
              <p:cNvSpPr/>
              <p:nvPr/>
            </p:nvSpPr>
            <p:spPr>
              <a:xfrm>
                <a:off x="243645" y="2361940"/>
                <a:ext cx="4267200" cy="38376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shade val="80000"/>
                  <a:hueOff val="232525"/>
                  <a:satOff val="-34595"/>
                  <a:lumOff val="24393"/>
                  <a:alphaOff val="0"/>
                </a:schemeClr>
              </a:fillRef>
              <a:effectRef idx="0">
                <a:schemeClr val="accent2">
                  <a:shade val="80000"/>
                  <a:hueOff val="232525"/>
                  <a:satOff val="-34595"/>
                  <a:lumOff val="24393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GB" sz="1600"/>
              </a:p>
            </p:txBody>
          </p:sp>
          <p:sp>
            <p:nvSpPr>
              <p:cNvPr id="23" name="Rectangle: Rounded Corners 10">
                <a:extLst>
                  <a:ext uri="{FF2B5EF4-FFF2-40B4-BE49-F238E27FC236}">
                    <a16:creationId xmlns:a16="http://schemas.microsoft.com/office/drawing/2014/main" id="{2145C671-CEBF-4F7E-8CFC-E0355A063F7B}"/>
                  </a:ext>
                </a:extLst>
              </p:cNvPr>
              <p:cNvSpPr txBox="1"/>
              <p:nvPr/>
            </p:nvSpPr>
            <p:spPr>
              <a:xfrm>
                <a:off x="261232" y="2380674"/>
                <a:ext cx="4244230" cy="34629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/>
              <a:p>
                <a:r>
                  <a:rPr lang="hu-HU" sz="1200" dirty="0">
                    <a:solidFill>
                      <a:srgbClr val="003399"/>
                    </a:solidFill>
                  </a:rPr>
                  <a:t>Munkavédelmi</a:t>
                </a:r>
                <a:r>
                  <a:rPr lang="hu-HU" sz="1200" b="0" dirty="0">
                    <a:solidFill>
                      <a:srgbClr val="003399"/>
                    </a:solidFill>
                  </a:rPr>
                  <a:t> kockázatok és kihívások</a:t>
                </a:r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E680F56-7338-4475-8856-D86E21C28913}"/>
              </a:ext>
            </a:extLst>
          </p:cNvPr>
          <p:cNvGrpSpPr/>
          <p:nvPr/>
        </p:nvGrpSpPr>
        <p:grpSpPr>
          <a:xfrm>
            <a:off x="446751" y="3440651"/>
            <a:ext cx="4973516" cy="428254"/>
            <a:chOff x="446751" y="3285839"/>
            <a:chExt cx="4973516" cy="428254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CFB0D1CC-5FCA-4AD7-8DCA-804E8072C203}"/>
                </a:ext>
              </a:extLst>
            </p:cNvPr>
            <p:cNvSpPr/>
            <p:nvPr/>
          </p:nvSpPr>
          <p:spPr>
            <a:xfrm>
              <a:off x="446751" y="3464712"/>
              <a:ext cx="4973516" cy="249381"/>
            </a:xfrm>
            <a:prstGeom prst="rect">
              <a:avLst/>
            </a:prstGeom>
            <a:ln w="15875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1600">
                <a:solidFill>
                  <a:srgbClr val="003399"/>
                </a:solidFill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B5DEA65-7C4E-47D3-B2C7-A109C0F2320E}"/>
                </a:ext>
              </a:extLst>
            </p:cNvPr>
            <p:cNvGrpSpPr/>
            <p:nvPr/>
          </p:nvGrpSpPr>
          <p:grpSpPr>
            <a:xfrm>
              <a:off x="584946" y="3285839"/>
              <a:ext cx="4651902" cy="370957"/>
              <a:chOff x="243645" y="2951620"/>
              <a:chExt cx="4267200" cy="383760"/>
            </a:xfrm>
          </p:grpSpPr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41BF84C9-A14F-41EF-8F94-F4DFB101D5AF}"/>
                  </a:ext>
                </a:extLst>
              </p:cNvPr>
              <p:cNvSpPr/>
              <p:nvPr/>
            </p:nvSpPr>
            <p:spPr>
              <a:xfrm>
                <a:off x="243645" y="2951620"/>
                <a:ext cx="4267200" cy="38376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shade val="80000"/>
                  <a:hueOff val="290657"/>
                  <a:satOff val="-43244"/>
                  <a:lumOff val="30492"/>
                  <a:alphaOff val="0"/>
                </a:schemeClr>
              </a:fillRef>
              <a:effectRef idx="0">
                <a:schemeClr val="accent2">
                  <a:shade val="80000"/>
                  <a:hueOff val="290657"/>
                  <a:satOff val="-43244"/>
                  <a:lumOff val="30492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GB" sz="1600">
                  <a:solidFill>
                    <a:srgbClr val="003399"/>
                  </a:solidFill>
                </a:endParaRPr>
              </a:p>
            </p:txBody>
          </p:sp>
          <p:sp>
            <p:nvSpPr>
              <p:cNvPr id="21" name="Rectangle: Rounded Corners 12">
                <a:extLst>
                  <a:ext uri="{FF2B5EF4-FFF2-40B4-BE49-F238E27FC236}">
                    <a16:creationId xmlns:a16="http://schemas.microsoft.com/office/drawing/2014/main" id="{6BD13B69-58B6-43B3-817F-49F27F5BFEB8}"/>
                  </a:ext>
                </a:extLst>
              </p:cNvPr>
              <p:cNvSpPr txBox="1"/>
              <p:nvPr/>
            </p:nvSpPr>
            <p:spPr>
              <a:xfrm>
                <a:off x="262528" y="2970354"/>
                <a:ext cx="4244230" cy="34629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/>
              <a:p>
                <a:r>
                  <a:rPr lang="hu-HU" sz="1200" b="0" dirty="0">
                    <a:solidFill>
                      <a:srgbClr val="003399"/>
                    </a:solidFill>
                  </a:rPr>
                  <a:t>A </a:t>
                </a:r>
                <a:r>
                  <a:rPr lang="hu-HU" sz="1200" dirty="0">
                    <a:solidFill>
                      <a:srgbClr val="003399"/>
                    </a:solidFill>
                  </a:rPr>
                  <a:t>munkavédelmi</a:t>
                </a:r>
                <a:r>
                  <a:rPr lang="hu-HU" sz="1200" b="0" dirty="0">
                    <a:solidFill>
                      <a:srgbClr val="003399"/>
                    </a:solidFill>
                  </a:rPr>
                  <a:t> kockázatokra adott válaszok feltérképezése</a:t>
                </a:r>
              </a:p>
            </p:txBody>
          </p: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4DC09A3-41E8-40D0-99CA-FE3EDF41BF44}"/>
              </a:ext>
            </a:extLst>
          </p:cNvPr>
          <p:cNvGrpSpPr/>
          <p:nvPr/>
        </p:nvGrpSpPr>
        <p:grpSpPr>
          <a:xfrm>
            <a:off x="446751" y="3918710"/>
            <a:ext cx="4973516" cy="421811"/>
            <a:chOff x="446751" y="3875519"/>
            <a:chExt cx="4973516" cy="421811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E9727D4-B15B-4255-97FA-4F02092F8087}"/>
                </a:ext>
              </a:extLst>
            </p:cNvPr>
            <p:cNvSpPr/>
            <p:nvPr/>
          </p:nvSpPr>
          <p:spPr>
            <a:xfrm>
              <a:off x="446751" y="4047949"/>
              <a:ext cx="4973516" cy="249381"/>
            </a:xfrm>
            <a:prstGeom prst="rect">
              <a:avLst/>
            </a:prstGeom>
            <a:ln w="15875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160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F20A0BE2-C182-4116-9AC3-3731866AD795}"/>
                </a:ext>
              </a:extLst>
            </p:cNvPr>
            <p:cNvGrpSpPr/>
            <p:nvPr/>
          </p:nvGrpSpPr>
          <p:grpSpPr>
            <a:xfrm>
              <a:off x="584947" y="3875519"/>
              <a:ext cx="4651902" cy="370957"/>
              <a:chOff x="243645" y="3541300"/>
              <a:chExt cx="4267200" cy="383760"/>
            </a:xfrm>
          </p:grpSpPr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D64F48C4-02E9-4F69-9CB4-D91A1F5D29C4}"/>
                  </a:ext>
                </a:extLst>
              </p:cNvPr>
              <p:cNvSpPr/>
              <p:nvPr/>
            </p:nvSpPr>
            <p:spPr>
              <a:xfrm>
                <a:off x="243645" y="3541300"/>
                <a:ext cx="4267200" cy="38376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shade val="80000"/>
                  <a:hueOff val="348788"/>
                  <a:satOff val="-51893"/>
                  <a:lumOff val="36590"/>
                  <a:alphaOff val="0"/>
                </a:schemeClr>
              </a:fillRef>
              <a:effectRef idx="0">
                <a:schemeClr val="accent2">
                  <a:shade val="80000"/>
                  <a:hueOff val="348788"/>
                  <a:satOff val="-51893"/>
                  <a:lumOff val="3659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GB" sz="1600"/>
              </a:p>
            </p:txBody>
          </p:sp>
          <p:sp>
            <p:nvSpPr>
              <p:cNvPr id="19" name="Rectangle: Rounded Corners 14">
                <a:extLst>
                  <a:ext uri="{FF2B5EF4-FFF2-40B4-BE49-F238E27FC236}">
                    <a16:creationId xmlns:a16="http://schemas.microsoft.com/office/drawing/2014/main" id="{B0945A9B-2D00-42CE-BFB2-F372C2340200}"/>
                  </a:ext>
                </a:extLst>
              </p:cNvPr>
              <p:cNvSpPr txBox="1"/>
              <p:nvPr/>
            </p:nvSpPr>
            <p:spPr>
              <a:xfrm>
                <a:off x="259949" y="3560034"/>
                <a:ext cx="4244231" cy="34629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/>
              <a:p>
                <a:r>
                  <a:rPr lang="hu-HU" sz="1200" b="0">
                    <a:solidFill>
                      <a:srgbClr val="003399"/>
                    </a:solidFill>
                  </a:rPr>
                  <a:t>Tanulságok</a:t>
                </a:r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1DAAABA-EAE3-4D63-97D0-426A7C4850CF}"/>
              </a:ext>
            </a:extLst>
          </p:cNvPr>
          <p:cNvGrpSpPr/>
          <p:nvPr/>
        </p:nvGrpSpPr>
        <p:grpSpPr>
          <a:xfrm>
            <a:off x="446750" y="1472336"/>
            <a:ext cx="4976364" cy="428193"/>
            <a:chOff x="446750" y="1266219"/>
            <a:chExt cx="4976364" cy="42819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AF312CA-18C9-4E80-9798-9B8DF0F8B4F3}"/>
                </a:ext>
              </a:extLst>
            </p:cNvPr>
            <p:cNvSpPr/>
            <p:nvPr/>
          </p:nvSpPr>
          <p:spPr>
            <a:xfrm>
              <a:off x="446750" y="1445031"/>
              <a:ext cx="4976364" cy="249381"/>
            </a:xfrm>
            <a:prstGeom prst="rect">
              <a:avLst/>
            </a:prstGeom>
            <a:ln w="15875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1600">
                <a:solidFill>
                  <a:srgbClr val="003399"/>
                </a:solidFill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277B783-4266-4E47-88D2-8001E5998FDC}"/>
                </a:ext>
              </a:extLst>
            </p:cNvPr>
            <p:cNvGrpSpPr/>
            <p:nvPr/>
          </p:nvGrpSpPr>
          <p:grpSpPr>
            <a:xfrm>
              <a:off x="581955" y="1266219"/>
              <a:ext cx="4672581" cy="374904"/>
              <a:chOff x="259908" y="592899"/>
              <a:chExt cx="4267200" cy="383760"/>
            </a:xfrm>
          </p:grpSpPr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91D7E8B0-F993-4510-9300-7BD00278F1D8}"/>
                  </a:ext>
                </a:extLst>
              </p:cNvPr>
              <p:cNvSpPr/>
              <p:nvPr/>
            </p:nvSpPr>
            <p:spPr>
              <a:xfrm>
                <a:off x="259908" y="592899"/>
                <a:ext cx="4267200" cy="38376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shade val="80000"/>
                  <a:hueOff val="58131"/>
                  <a:satOff val="-8649"/>
                  <a:lumOff val="6098"/>
                  <a:alphaOff val="0"/>
                </a:schemeClr>
              </a:fillRef>
              <a:effectRef idx="0">
                <a:schemeClr val="accent2">
                  <a:shade val="80000"/>
                  <a:hueOff val="58131"/>
                  <a:satOff val="-8649"/>
                  <a:lumOff val="6098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GB" sz="1600">
                  <a:solidFill>
                    <a:srgbClr val="003399"/>
                  </a:solidFill>
                </a:endParaRPr>
              </a:p>
            </p:txBody>
          </p:sp>
          <p:sp>
            <p:nvSpPr>
              <p:cNvPr id="29" name="Rectangle: Rounded Corners 4">
                <a:extLst>
                  <a:ext uri="{FF2B5EF4-FFF2-40B4-BE49-F238E27FC236}">
                    <a16:creationId xmlns:a16="http://schemas.microsoft.com/office/drawing/2014/main" id="{DE5A498D-B0C7-4660-B29D-1A3BC6EA74CB}"/>
                  </a:ext>
                </a:extLst>
              </p:cNvPr>
              <p:cNvSpPr txBox="1"/>
              <p:nvPr/>
            </p:nvSpPr>
            <p:spPr>
              <a:xfrm>
                <a:off x="278640" y="611633"/>
                <a:ext cx="4225447" cy="34629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/>
              <a:p>
                <a:r>
                  <a:rPr lang="hu-HU" sz="1200" b="0" dirty="0">
                    <a:solidFill>
                      <a:srgbClr val="003399"/>
                    </a:solidFill>
                  </a:rPr>
                  <a:t>Taxonómia</a:t>
                </a:r>
              </a:p>
            </p:txBody>
          </p:sp>
        </p:grpSp>
      </p:grpSp>
      <p:pic>
        <p:nvPicPr>
          <p:cNvPr id="47" name="Content Placeholder 3" descr="A group of people standing in front of a computer&#10;&#10;Description automatically generated with medium confidence">
            <a:extLst>
              <a:ext uri="{FF2B5EF4-FFF2-40B4-BE49-F238E27FC236}">
                <a16:creationId xmlns:a16="http://schemas.microsoft.com/office/drawing/2014/main" id="{FB00B4DD-1BC1-44AC-9335-09B74118E1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032" y="1923385"/>
            <a:ext cx="2629570" cy="1774959"/>
          </a:xfrm>
          <a:prstGeom prst="rect">
            <a:avLst/>
          </a:prstGeom>
          <a:noFill/>
          <a:ln w="38100">
            <a:solidFill>
              <a:srgbClr val="ACC700"/>
            </a:solidFill>
          </a:ln>
        </p:spPr>
      </p:pic>
    </p:spTree>
    <p:extLst>
      <p:ext uri="{BB962C8B-B14F-4D97-AF65-F5344CB8AC3E}">
        <p14:creationId xmlns:p14="http://schemas.microsoft.com/office/powerpoint/2010/main" val="3751063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green hand with a blue circle and a finger pressing a button&#10;&#10;Description automatically generated">
            <a:extLst>
              <a:ext uri="{FF2B5EF4-FFF2-40B4-BE49-F238E27FC236}">
                <a16:creationId xmlns:a16="http://schemas.microsoft.com/office/drawing/2014/main" id="{EFA04028-DED2-4508-93B0-CC87FD707D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05" y="955205"/>
            <a:ext cx="1708751" cy="1708751"/>
          </a:xfrm>
          <a:prstGeom prst="rect">
            <a:avLst/>
          </a:prstGeom>
        </p:spPr>
      </p:pic>
      <p:pic>
        <p:nvPicPr>
          <p:cNvPr id="7" name="Picture 6" descr="A computer with a screen on&#10;&#10;Description automatically generated">
            <a:extLst>
              <a:ext uri="{FF2B5EF4-FFF2-40B4-BE49-F238E27FC236}">
                <a16:creationId xmlns:a16="http://schemas.microsoft.com/office/drawing/2014/main" id="{8489CA9D-D157-4CC2-97DA-6C00088208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617" y="698760"/>
            <a:ext cx="3610163" cy="222163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9F63CB-EFAF-85BA-DEFE-BB707F003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További információ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567A181-C4B7-4D4B-8398-84F814A78CCF}"/>
              </a:ext>
            </a:extLst>
          </p:cNvPr>
          <p:cNvSpPr txBox="1">
            <a:spLocks/>
          </p:cNvSpPr>
          <p:nvPr/>
        </p:nvSpPr>
        <p:spPr>
          <a:xfrm>
            <a:off x="457200" y="2920399"/>
            <a:ext cx="8432194" cy="1708751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>
            <a:lvl1pPr marL="189000" indent="-189000" algn="l" defTabSz="342900" rtl="0" eaLnBrk="1" latinLnBrk="0" hangingPunct="1">
              <a:spcBef>
                <a:spcPts val="45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 sz="1350" b="1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24000" indent="-135000" algn="l" defTabSz="342900" rtl="0" eaLnBrk="1" latinLnBrk="0" hangingPunct="1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135000" algn="l" defTabSz="342900" rtl="0" eaLnBrk="1" latinLnBrk="0" hangingPunct="1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−"/>
              <a:defRPr sz="127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000" indent="-135000" algn="l" defTabSz="342900" rtl="0" eaLnBrk="1" latinLnBrk="0" hangingPunct="1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9000" indent="-135000" algn="l" defTabSz="342900" rtl="0" eaLnBrk="1" latinLnBrk="0" hangingPunct="1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−"/>
              <a:defRPr sz="112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ts val="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ts val="0"/>
              </a:spcBef>
              <a:buClr>
                <a:schemeClr val="tx2"/>
              </a:buClr>
              <a:buFont typeface="Courier New" pitchFamily="49" charset="0"/>
              <a:buChar char="o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ACC700"/>
              </a:buClr>
            </a:pPr>
            <a:r>
              <a:rPr lang="hu-HU" sz="1400" dirty="0">
                <a:solidFill>
                  <a:srgbClr val="ACC700"/>
                </a:solidFill>
              </a:rPr>
              <a:t>Tekintse meg a „Digitális platformalapú munkavégzés” prioritási területhez tartozó összes tartalmat: </a:t>
            </a:r>
          </a:p>
          <a:p>
            <a:pPr marL="0" indent="0">
              <a:buNone/>
            </a:pPr>
            <a:r>
              <a:rPr lang="hu-HU" sz="1400" b="0" dirty="0">
                <a:solidFill>
                  <a:srgbClr val="003399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https://healthy-workplaces.osha.europa.eu/hu/about-topic/priority-area/digital-platform-work</a:t>
            </a:r>
          </a:p>
          <a:p>
            <a:pPr marL="0" indent="0">
              <a:buNone/>
            </a:pPr>
            <a:endParaRPr lang="en-GB" sz="1400" b="0" dirty="0"/>
          </a:p>
          <a:p>
            <a:pPr>
              <a:buClr>
                <a:srgbClr val="ACC700"/>
              </a:buClr>
            </a:pPr>
            <a:r>
              <a:rPr lang="hu-HU" sz="1400" dirty="0">
                <a:solidFill>
                  <a:srgbClr val="ACC700"/>
                </a:solidFill>
              </a:rPr>
              <a:t>Tekintse meg a témával kapcsolatos publikációkat: </a:t>
            </a:r>
          </a:p>
          <a:p>
            <a:pPr marL="0" indent="0">
              <a:buNone/>
            </a:pPr>
            <a:r>
              <a:rPr lang="hu-HU" sz="1400" b="0" dirty="0">
                <a:hlinkClick r:id="rId5"/>
              </a:rPr>
              <a:t>https://osha.europa.eu/hu/publications-priority-area/digital-platform-work</a:t>
            </a:r>
          </a:p>
          <a:p>
            <a:endParaRPr lang="en-GB" sz="1400" b="0" dirty="0"/>
          </a:p>
        </p:txBody>
      </p:sp>
    </p:spTree>
    <p:extLst>
      <p:ext uri="{BB962C8B-B14F-4D97-AF65-F5344CB8AC3E}">
        <p14:creationId xmlns:p14="http://schemas.microsoft.com/office/powerpoint/2010/main" val="2488266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5EC93-B857-CAD9-974D-538B7F2F41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000" y="2554482"/>
            <a:ext cx="7560000" cy="193800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hu-HU" sz="13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Az alábbi információk esetleges felhasználásáért sem az Európai Munkahelyi Biztonsági és Egészségvédelmi Ügynökség, sem pedig az ügynökség nevében eljáró más személy nem tehető felelőssé.</a:t>
            </a:r>
            <a:r>
              <a:rPr lang="hu-HU" sz="1300" b="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3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800"/>
              </a:spcAft>
              <a:buNone/>
            </a:pPr>
            <a:r>
              <a:rPr lang="hu-HU" sz="13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© Európai Munkahelyi Biztonsági és Egészségvédelmi Ügynökség, 202</a:t>
            </a:r>
            <a:r>
              <a:rPr lang="en-US" sz="13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GB" sz="13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800"/>
              </a:spcAft>
              <a:buNone/>
            </a:pPr>
            <a:r>
              <a:rPr lang="hu-HU" sz="13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többszörözés a forrás feltüntetésével engedélyezett.</a:t>
            </a:r>
            <a:endParaRPr lang="en-GB" sz="13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800"/>
              </a:spcAft>
              <a:buNone/>
            </a:pPr>
            <a:r>
              <a:rPr lang="hu-HU" sz="13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Azokat a fényképeket és más anyagokat, amelyek szerzői jogait az Európai Munkahelyi Biztonsági és Egészségvédelmi Ügynökség nem védi, közvetlenül a szerzői jog tulajdonosától származó előzetes hozzájárulás birtokában lehet csak felhasználni vagy többszörözni</a:t>
            </a:r>
            <a:r>
              <a:rPr lang="hu-HU" sz="14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4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266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6D0C4-5A59-4C33-B430-801181F1F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1" y="135000"/>
            <a:ext cx="8254384" cy="367200"/>
          </a:xfrm>
          <a:noFill/>
        </p:spPr>
        <p:txBody>
          <a:bodyPr lIns="0"/>
          <a:lstStyle/>
          <a:p>
            <a:r>
              <a:rPr lang="hu-HU" sz="2400" dirty="0"/>
              <a:t>A digitális platformalapú munkavégzés meghatározása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865DC-A9AC-4412-BD7E-266B5FA8A7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416005"/>
            <a:ext cx="7786688" cy="1965029"/>
          </a:xfrm>
        </p:spPr>
        <p:txBody>
          <a:bodyPr wrap="square" lIns="0" tIns="0" rIns="0" bIns="0">
            <a:noAutofit/>
          </a:bodyPr>
          <a:lstStyle/>
          <a:p>
            <a:pPr marL="54000" indent="0">
              <a:buNone/>
            </a:pPr>
            <a:r>
              <a:rPr lang="hu-HU" sz="1600" dirty="0"/>
              <a:t>Online vagy helyszíni digitális platformalapú munkavégzés:</a:t>
            </a:r>
          </a:p>
          <a:p>
            <a:pPr marL="54000" indent="0">
              <a:buNone/>
            </a:pPr>
            <a:r>
              <a:rPr lang="hu-HU" sz="1600" b="0" dirty="0"/>
              <a:t>A feladatok szervezése mindig online zajlik, de azok virtuálisan vagy fizikai jelenléttel is elvégezhetők</a:t>
            </a:r>
          </a:p>
          <a:p>
            <a:pPr marL="54000" indent="0">
              <a:buNone/>
            </a:pPr>
            <a:r>
              <a:rPr lang="hu-HU" sz="1600" b="0" dirty="0">
                <a:solidFill>
                  <a:schemeClr val="accent2"/>
                </a:solidFill>
              </a:rPr>
              <a:t>Online vagy helyszíni digitális platformalapú munkavégzés</a:t>
            </a:r>
          </a:p>
          <a:p>
            <a:r>
              <a:rPr lang="hu-HU" sz="1600" b="0" dirty="0"/>
              <a:t>Algoritmikus irányítással történik </a:t>
            </a:r>
          </a:p>
          <a:p>
            <a:r>
              <a:rPr lang="hu-HU" sz="1600" b="0" dirty="0"/>
              <a:t>Általában nem szabványos </a:t>
            </a:r>
            <a:r>
              <a:rPr lang="hu-HU" sz="1600" b="0" dirty="0" err="1"/>
              <a:t>munkamegállapodás</a:t>
            </a:r>
            <a:r>
              <a:rPr lang="hu-HU" sz="1600" b="0" dirty="0"/>
              <a:t> van érvényben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D97C9F5-FFC1-460F-8470-000CF68D9CBC}"/>
              </a:ext>
            </a:extLst>
          </p:cNvPr>
          <p:cNvSpPr txBox="1">
            <a:spLocks/>
          </p:cNvSpPr>
          <p:nvPr/>
        </p:nvSpPr>
        <p:spPr>
          <a:xfrm>
            <a:off x="1708019" y="1287505"/>
            <a:ext cx="6301855" cy="495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9000" indent="-189000" algn="l" defTabSz="342900" rtl="0" eaLnBrk="1" latinLnBrk="0" hangingPunct="1">
              <a:spcBef>
                <a:spcPts val="45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 sz="1350" b="1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24000" indent="-135000" algn="l" defTabSz="342900" rtl="0" eaLnBrk="1" latinLnBrk="0" hangingPunct="1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135000" algn="l" defTabSz="342900" rtl="0" eaLnBrk="1" latinLnBrk="0" hangingPunct="1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−"/>
              <a:defRPr sz="127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000" indent="-135000" algn="l" defTabSz="342900" rtl="0" eaLnBrk="1" latinLnBrk="0" hangingPunct="1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9000" indent="-135000" algn="l" defTabSz="342900" rtl="0" eaLnBrk="1" latinLnBrk="0" hangingPunct="1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−"/>
              <a:defRPr sz="112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ts val="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ts val="0"/>
              </a:spcBef>
              <a:buClr>
                <a:schemeClr val="tx2"/>
              </a:buClr>
              <a:buFont typeface="Courier New" pitchFamily="49" charset="0"/>
              <a:buChar char="o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000" indent="0">
              <a:buNone/>
            </a:pPr>
            <a:r>
              <a:rPr lang="hu-HU" sz="1600" i="1">
                <a:solidFill>
                  <a:srgbClr val="003399"/>
                </a:solidFill>
              </a:rPr>
              <a:t>„Online platformon keresztül, azon vagy annak közvetítésével végzett fizetett munka.”</a:t>
            </a:r>
          </a:p>
        </p:txBody>
      </p:sp>
      <p:pic>
        <p:nvPicPr>
          <p:cNvPr id="5" name="Picture 4" descr="A green outline of a file&#10;&#10;Description automatically generated">
            <a:extLst>
              <a:ext uri="{FF2B5EF4-FFF2-40B4-BE49-F238E27FC236}">
                <a16:creationId xmlns:a16="http://schemas.microsoft.com/office/drawing/2014/main" id="{94FEC37B-4B50-419E-B057-CEC96AB0FE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62" y="855261"/>
            <a:ext cx="1319636" cy="1319636"/>
          </a:xfrm>
          <a:prstGeom prst="rect">
            <a:avLst/>
          </a:prstGeom>
        </p:spPr>
      </p:pic>
      <p:sp>
        <p:nvSpPr>
          <p:cNvPr id="6" name="Flowchart: Alternative Process 5">
            <a:extLst>
              <a:ext uri="{FF2B5EF4-FFF2-40B4-BE49-F238E27FC236}">
                <a16:creationId xmlns:a16="http://schemas.microsoft.com/office/drawing/2014/main" id="{E6FAB9B0-764F-4947-B9A2-028FFFB00997}"/>
              </a:ext>
            </a:extLst>
          </p:cNvPr>
          <p:cNvSpPr/>
          <p:nvPr/>
        </p:nvSpPr>
        <p:spPr>
          <a:xfrm>
            <a:off x="1596398" y="1139191"/>
            <a:ext cx="6647490" cy="811530"/>
          </a:xfrm>
          <a:prstGeom prst="flowChartAlternateProcess">
            <a:avLst/>
          </a:prstGeom>
          <a:noFill/>
          <a:ln>
            <a:solidFill>
              <a:srgbClr val="ACC7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92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6D0C4-5A59-4C33-B430-801181F1F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hu-HU" sz="2400"/>
              <a:t>Taxonómia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B31E40E-13BC-4E62-8266-2CAFD795C44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42054885"/>
              </p:ext>
            </p:extLst>
          </p:nvPr>
        </p:nvGraphicFramePr>
        <p:xfrm>
          <a:off x="450001" y="915989"/>
          <a:ext cx="8038679" cy="33666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7736">
                  <a:extLst>
                    <a:ext uri="{9D8B030D-6E8A-4147-A177-3AD203B41FA5}">
                      <a16:colId xmlns:a16="http://schemas.microsoft.com/office/drawing/2014/main" val="3118775328"/>
                    </a:ext>
                  </a:extLst>
                </a:gridCol>
                <a:gridCol w="1607736">
                  <a:extLst>
                    <a:ext uri="{9D8B030D-6E8A-4147-A177-3AD203B41FA5}">
                      <a16:colId xmlns:a16="http://schemas.microsoft.com/office/drawing/2014/main" val="456132160"/>
                    </a:ext>
                  </a:extLst>
                </a:gridCol>
                <a:gridCol w="1470466">
                  <a:extLst>
                    <a:ext uri="{9D8B030D-6E8A-4147-A177-3AD203B41FA5}">
                      <a16:colId xmlns:a16="http://schemas.microsoft.com/office/drawing/2014/main" val="1233947968"/>
                    </a:ext>
                  </a:extLst>
                </a:gridCol>
                <a:gridCol w="1572099">
                  <a:extLst>
                    <a:ext uri="{9D8B030D-6E8A-4147-A177-3AD203B41FA5}">
                      <a16:colId xmlns:a16="http://schemas.microsoft.com/office/drawing/2014/main" val="989101955"/>
                    </a:ext>
                  </a:extLst>
                </a:gridCol>
                <a:gridCol w="1780642">
                  <a:extLst>
                    <a:ext uri="{9D8B030D-6E8A-4147-A177-3AD203B41FA5}">
                      <a16:colId xmlns:a16="http://schemas.microsoft.com/office/drawing/2014/main" val="4129353007"/>
                    </a:ext>
                  </a:extLst>
                </a:gridCol>
              </a:tblGrid>
              <a:tr h="303639">
                <a:tc rowSpan="2">
                  <a:txBody>
                    <a:bodyPr/>
                    <a:lstStyle/>
                    <a:p>
                      <a:pPr marL="68580"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>
                          <a:effectLst/>
                        </a:rPr>
                        <a:t>Dimenziók</a:t>
                      </a: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400">
                          <a:effectLst/>
                        </a:rPr>
                        <a:t>A digitális platformalapú munkavégzés típusa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534883"/>
                  </a:ext>
                </a:extLst>
              </a:tr>
              <a:tr h="303639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 b="1">
                          <a:effectLst/>
                        </a:rPr>
                        <a:t>1. típus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 b="1">
                          <a:effectLst/>
                        </a:rPr>
                        <a:t>2. típus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 b="1">
                          <a:effectLst/>
                        </a:rPr>
                        <a:t>3. típus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 b="1">
                          <a:effectLst/>
                        </a:rPr>
                        <a:t>4. típus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2395218"/>
                  </a:ext>
                </a:extLst>
              </a:tr>
              <a:tr h="540664">
                <a:tc>
                  <a:txBody>
                    <a:bodyPr/>
                    <a:lstStyle/>
                    <a:p>
                      <a:pPr marL="68580"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>
                          <a:effectLst/>
                        </a:rPr>
                        <a:t>A munkavégzés formája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>
                          <a:effectLst/>
                        </a:rPr>
                        <a:t>Helyszíni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>
                          <a:effectLst/>
                        </a:rPr>
                        <a:t>Helyszíni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>
                          <a:effectLst/>
                        </a:rPr>
                        <a:t>Online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>
                          <a:effectLst/>
                        </a:rPr>
                        <a:t>Online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2524802"/>
                  </a:ext>
                </a:extLst>
              </a:tr>
              <a:tr h="681542">
                <a:tc>
                  <a:txBody>
                    <a:bodyPr/>
                    <a:lstStyle/>
                    <a:p>
                      <a:pPr marL="68580"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>
                          <a:effectLst/>
                        </a:rPr>
                        <a:t>A feladatok végrehajtásához szükséges képzettségi szint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>
                          <a:effectLst/>
                        </a:rPr>
                        <a:t>Alacsonyabb képzettség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>
                          <a:effectLst/>
                        </a:rPr>
                        <a:t>Magasabb képzettség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>
                          <a:effectLst/>
                        </a:rPr>
                        <a:t>Alacsonyabb képzettség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>
                          <a:effectLst/>
                        </a:rPr>
                        <a:t>Magasabb képzettség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1965575"/>
                  </a:ext>
                </a:extLst>
              </a:tr>
              <a:tr h="768567">
                <a:tc>
                  <a:txBody>
                    <a:bodyPr/>
                    <a:lstStyle/>
                    <a:p>
                      <a:pPr marL="68580"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>
                          <a:effectLst/>
                        </a:rPr>
                        <a:t>A digitális munkaplatform által gyakorolt ellenőrzés szintje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>
                          <a:effectLst/>
                        </a:rPr>
                        <a:t>Magas szintű ellenőrzés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>
                          <a:effectLst/>
                        </a:rPr>
                        <a:t>Közepes szintű ellenőrzés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>
                          <a:effectLst/>
                        </a:rPr>
                        <a:t>Magas szintű ellenőrzés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>
                          <a:effectLst/>
                        </a:rPr>
                        <a:t>Alacsony szintű ellenőrzés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5955410"/>
                  </a:ext>
                </a:extLst>
              </a:tr>
              <a:tr h="768567">
                <a:tc>
                  <a:txBody>
                    <a:bodyPr/>
                    <a:lstStyle/>
                    <a:p>
                      <a:pPr marL="68580"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 noProof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PÉLDA</a:t>
                      </a: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Csomagkézbesítés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Kétkezi munka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Onlinetartalom-ellenőrzés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Távprogramozás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110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77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159" y="135000"/>
            <a:ext cx="8772337" cy="367200"/>
          </a:xfrm>
        </p:spPr>
        <p:txBody>
          <a:bodyPr lIns="0"/>
          <a:lstStyle/>
          <a:p>
            <a:r>
              <a:rPr lang="hu-HU" sz="2000" dirty="0"/>
              <a:t>Tények és számadatok: munkavállalók a munka típusa és ágazat szerint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13647" y="2065722"/>
          <a:ext cx="2655785" cy="1716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4159" y="3891467"/>
            <a:ext cx="27354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i="1" dirty="0">
                <a:solidFill>
                  <a:schemeClr val="bg1">
                    <a:lumMod val="50000"/>
                  </a:schemeClr>
                </a:solidFill>
              </a:rPr>
              <a:t>Forrás: OSH </a:t>
            </a:r>
            <a:r>
              <a:rPr lang="hu-HU" sz="900" i="1" dirty="0" err="1">
                <a:solidFill>
                  <a:schemeClr val="bg1">
                    <a:lumMod val="50000"/>
                  </a:schemeClr>
                </a:solidFill>
              </a:rPr>
              <a:t>Pulse</a:t>
            </a:r>
            <a:r>
              <a:rPr lang="hu-HU" sz="900" i="1" dirty="0">
                <a:solidFill>
                  <a:schemeClr val="bg1">
                    <a:lumMod val="50000"/>
                  </a:schemeClr>
                </a:solidFill>
              </a:rPr>
              <a:t> 2022 – EU-OSHA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822729-26CC-39E8-C876-277302340C24}"/>
              </a:ext>
            </a:extLst>
          </p:cNvPr>
          <p:cNvSpPr txBox="1"/>
          <p:nvPr/>
        </p:nvSpPr>
        <p:spPr>
          <a:xfrm>
            <a:off x="182444" y="991592"/>
            <a:ext cx="2279402" cy="1068736"/>
          </a:xfrm>
          <a:prstGeom prst="rect">
            <a:avLst/>
          </a:prstGeom>
          <a:solidFill>
            <a:srgbClr val="003399"/>
          </a:solidFill>
        </p:spPr>
        <p:txBody>
          <a:bodyPr wrap="square" lIns="0" tIns="72000" rIns="0" bIns="72000" rtlCol="0">
            <a:spAutoFit/>
          </a:bodyPr>
          <a:lstStyle>
            <a:defPPr>
              <a:defRPr lang="en-US"/>
            </a:defPPr>
            <a:lvl1pPr marL="342900" indent="-227013">
              <a:buFont typeface="Arial" panose="020B0604020202020204" pitchFamily="34" charset="0"/>
              <a:buChar char="•"/>
              <a:defRPr sz="1600" b="1">
                <a:solidFill>
                  <a:schemeClr val="bg1"/>
                </a:solidFill>
              </a:defRPr>
            </a:lvl1pPr>
          </a:lstStyle>
          <a:p>
            <a:pPr marL="115887" indent="0">
              <a:buNone/>
            </a:pPr>
            <a:r>
              <a:rPr lang="hu-HU" sz="1200" dirty="0"/>
              <a:t>Az EU-ban a munkavállalók 6%-a jövedelmének nagy részét vagy egy részét digitális platformon keresztül kereste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900262A-3AE9-4A42-984D-E6F9A691B363}"/>
              </a:ext>
            </a:extLst>
          </p:cNvPr>
          <p:cNvGraphicFramePr>
            <a:graphicFrameLocks/>
          </p:cNvGraphicFramePr>
          <p:nvPr/>
        </p:nvGraphicFramePr>
        <p:xfrm>
          <a:off x="2606722" y="73455"/>
          <a:ext cx="6189259" cy="3811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5239E47D-E004-4951-9561-54E1A174792F}"/>
              </a:ext>
            </a:extLst>
          </p:cNvPr>
          <p:cNvGrpSpPr/>
          <p:nvPr/>
        </p:nvGrpSpPr>
        <p:grpSpPr>
          <a:xfrm>
            <a:off x="2669432" y="3837980"/>
            <a:ext cx="6126588" cy="811591"/>
            <a:chOff x="2617053" y="3781409"/>
            <a:chExt cx="6831250" cy="892821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79621B5-05BF-4F43-9366-6EFC828BF5F9}"/>
                </a:ext>
              </a:extLst>
            </p:cNvPr>
            <p:cNvSpPr txBox="1"/>
            <p:nvPr/>
          </p:nvSpPr>
          <p:spPr>
            <a:xfrm>
              <a:off x="4629204" y="4555726"/>
              <a:ext cx="1364840" cy="11850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91440" bIns="0" rtlCol="0">
              <a:spAutoFit/>
            </a:bodyPr>
            <a:lstStyle/>
            <a:p>
              <a:r>
                <a:rPr lang="hu-HU" sz="7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Platformalapú munkavégzés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7F5F374-A056-4F36-8466-72B4564A2544}"/>
                </a:ext>
              </a:extLst>
            </p:cNvPr>
            <p:cNvSpPr txBox="1"/>
            <p:nvPr/>
          </p:nvSpPr>
          <p:spPr>
            <a:xfrm>
              <a:off x="6110284" y="4555726"/>
              <a:ext cx="1631160" cy="11850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91440" bIns="0" rtlCol="0">
              <a:spAutoFit/>
            </a:bodyPr>
            <a:lstStyle/>
            <a:p>
              <a:r>
                <a:rPr lang="hu-HU" sz="7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Nincs platformalapú munkavégzés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668B970-368F-40D2-8904-D17501BB216A}"/>
                </a:ext>
              </a:extLst>
            </p:cNvPr>
            <p:cNvSpPr txBox="1"/>
            <p:nvPr/>
          </p:nvSpPr>
          <p:spPr>
            <a:xfrm>
              <a:off x="4082241" y="3814576"/>
              <a:ext cx="637191" cy="7110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91440" rIns="0" bIns="91440" rtlCol="0">
              <a:spAutoFit/>
            </a:bodyPr>
            <a:lstStyle/>
            <a:p>
              <a:pPr algn="ctr"/>
              <a:r>
                <a:rPr lang="hu-HU" sz="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Igazgatás </a:t>
              </a:r>
            </a:p>
            <a:p>
              <a:pPr algn="ctr"/>
              <a:r>
                <a:rPr lang="hu-HU" sz="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beleértve a közigazgatást</a:t>
              </a:r>
            </a:p>
            <a:p>
              <a:pPr algn="ctr"/>
              <a:r>
                <a:rPr lang="hu-HU" sz="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és a védelmet</a:t>
              </a:r>
              <a:br>
                <a:rPr lang="hu-HU" sz="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endParaRPr lang="hu-HU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DE3AFAB-8750-4D92-9943-003A83C46500}"/>
                </a:ext>
              </a:extLst>
            </p:cNvPr>
            <p:cNvSpPr txBox="1"/>
            <p:nvPr/>
          </p:nvSpPr>
          <p:spPr>
            <a:xfrm>
              <a:off x="2617053" y="3796423"/>
              <a:ext cx="749562" cy="7110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91440" rIns="0" bIns="91440" rtlCol="0">
              <a:spAutoFit/>
            </a:bodyPr>
            <a:lstStyle/>
            <a:p>
              <a:pPr algn="ctr"/>
              <a:r>
                <a:rPr lang="hu-HU" sz="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IKT-, pénzügyi, szakmai, tudományos és technikai szolgáltatások</a:t>
              </a:r>
              <a:br>
                <a:rPr lang="hu-HU" sz="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endParaRPr lang="hu-HU" sz="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811A95A-21C8-45E9-9568-87318547B00C}"/>
                </a:ext>
              </a:extLst>
            </p:cNvPr>
            <p:cNvSpPr txBox="1"/>
            <p:nvPr/>
          </p:nvSpPr>
          <p:spPr>
            <a:xfrm>
              <a:off x="4722185" y="3789458"/>
              <a:ext cx="679032" cy="4062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40" tIns="91440" rIns="91440" bIns="91440" rtlCol="0">
              <a:spAutoFit/>
            </a:bodyPr>
            <a:lstStyle/>
            <a:p>
              <a:pPr algn="ctr"/>
              <a:r>
                <a:rPr lang="hu-HU" sz="6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Egészségügyi és szociális ellátás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20CCAFB-5C78-45F7-B351-955A9102C075}"/>
                </a:ext>
              </a:extLst>
            </p:cNvPr>
            <p:cNvSpPr txBox="1"/>
            <p:nvPr/>
          </p:nvSpPr>
          <p:spPr>
            <a:xfrm>
              <a:off x="5328209" y="3781409"/>
              <a:ext cx="650404" cy="60944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40" tIns="91440" rIns="0" bIns="91440" rtlCol="0">
              <a:spAutoFit/>
            </a:bodyPr>
            <a:lstStyle/>
            <a:p>
              <a:pPr algn="ctr"/>
              <a:r>
                <a:rPr lang="hu-HU" sz="6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Szociális, kulturális, személyi és egyéb szolgáltatások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3F972A1-A758-45E9-AF3A-ADF8A54461E1}"/>
                </a:ext>
              </a:extLst>
            </p:cNvPr>
            <p:cNvSpPr txBox="1"/>
            <p:nvPr/>
          </p:nvSpPr>
          <p:spPr>
            <a:xfrm>
              <a:off x="5978613" y="3797729"/>
              <a:ext cx="653815" cy="4062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40" tIns="91440" rIns="0" bIns="91440" rtlCol="0">
              <a:spAutoFit/>
            </a:bodyPr>
            <a:lstStyle/>
            <a:p>
              <a:pPr algn="ctr"/>
              <a:r>
                <a:rPr lang="hu-HU" sz="6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Építőipar</a:t>
              </a:r>
              <a:br>
                <a:rPr lang="hu-HU" sz="6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endParaRPr lang="hu-HU" sz="6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F15DA46-C8AE-4DF7-92A9-13AB7012B345}"/>
                </a:ext>
              </a:extLst>
            </p:cNvPr>
            <p:cNvSpPr txBox="1"/>
            <p:nvPr/>
          </p:nvSpPr>
          <p:spPr>
            <a:xfrm>
              <a:off x="6659940" y="3789459"/>
              <a:ext cx="671491" cy="50787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40" tIns="91440" rIns="0" bIns="91440" rtlCol="0">
              <a:spAutoFit/>
            </a:bodyPr>
            <a:lstStyle/>
            <a:p>
              <a:pPr algn="ctr"/>
              <a:r>
                <a:rPr lang="hu-HU" sz="6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Feldolgozóipar és gépipar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525E1CE-B0F5-4ECE-A219-99BC65255498}"/>
                </a:ext>
              </a:extLst>
            </p:cNvPr>
            <p:cNvSpPr txBox="1"/>
            <p:nvPr/>
          </p:nvSpPr>
          <p:spPr>
            <a:xfrm>
              <a:off x="7467138" y="3789458"/>
              <a:ext cx="487239" cy="4062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91440" rIns="91440" bIns="91440" rtlCol="0">
              <a:spAutoFit/>
            </a:bodyPr>
            <a:lstStyle/>
            <a:p>
              <a:pPr algn="ctr"/>
              <a:r>
                <a:rPr lang="hu-HU" sz="6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Oktatás</a:t>
              </a:r>
              <a:br>
                <a:rPr lang="hu-HU" sz="6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endParaRPr lang="hu-HU" sz="6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DFC4228-6E39-4198-AE50-99F5D1C2D704}"/>
                </a:ext>
              </a:extLst>
            </p:cNvPr>
            <p:cNvSpPr txBox="1"/>
            <p:nvPr/>
          </p:nvSpPr>
          <p:spPr>
            <a:xfrm>
              <a:off x="8031953" y="3814576"/>
              <a:ext cx="577396" cy="50787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91440" rIns="91440" bIns="91440" rtlCol="0">
              <a:spAutoFit/>
            </a:bodyPr>
            <a:lstStyle/>
            <a:p>
              <a:pPr algn="ctr"/>
              <a:r>
                <a:rPr lang="hu-HU" sz="6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Mezőgazdaság, erdőgazdálkodás és halászat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5E0FA0B-30FA-470E-9AC2-9C56864968CD}"/>
                </a:ext>
              </a:extLst>
            </p:cNvPr>
            <p:cNvSpPr txBox="1"/>
            <p:nvPr/>
          </p:nvSpPr>
          <p:spPr>
            <a:xfrm>
              <a:off x="8613290" y="3797729"/>
              <a:ext cx="835013" cy="60944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91440" rIns="91440" bIns="91440" rtlCol="0">
              <a:spAutoFit/>
            </a:bodyPr>
            <a:lstStyle/>
            <a:p>
              <a:pPr algn="ctr"/>
              <a:r>
                <a:rPr lang="hu-HU" sz="6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Gáz-, villamosenergia- és vízellátás, bányászat és kőfejtés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3B60571-DA1D-46F9-A34B-2C555601B046}"/>
                </a:ext>
              </a:extLst>
            </p:cNvPr>
            <p:cNvSpPr txBox="1"/>
            <p:nvPr/>
          </p:nvSpPr>
          <p:spPr>
            <a:xfrm>
              <a:off x="3460528" y="3789459"/>
              <a:ext cx="587414" cy="60944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91440" rIns="0" bIns="0" rtlCol="0">
              <a:spAutoFit/>
            </a:bodyPr>
            <a:lstStyle/>
            <a:p>
              <a:pPr algn="ctr"/>
              <a:r>
                <a:rPr lang="hu-HU" sz="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Kereskedelem, közlekedés, szálláshely-szolgáltatás és vendéglátás</a:t>
              </a:r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4B5434A5-C8E2-4503-5210-9C8C570CCE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1623" y="4497494"/>
            <a:ext cx="152400" cy="2286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EADB161-C120-0E6A-09FB-24AAD1BB6E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7522" y="4511781"/>
            <a:ext cx="161925" cy="200025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D1D0344-A999-183B-6AE3-3781D466DBDF}"/>
              </a:ext>
            </a:extLst>
          </p:cNvPr>
          <p:cNvCxnSpPr/>
          <p:nvPr/>
        </p:nvCxnSpPr>
        <p:spPr>
          <a:xfrm>
            <a:off x="2606722" y="3742640"/>
            <a:ext cx="61892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87ADFC2-65BD-47EB-A002-6AD5F188811B}"/>
              </a:ext>
            </a:extLst>
          </p:cNvPr>
          <p:cNvSpPr txBox="1"/>
          <p:nvPr/>
        </p:nvSpPr>
        <p:spPr>
          <a:xfrm>
            <a:off x="1033813" y="3395630"/>
            <a:ext cx="1077265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100">
                <a:solidFill>
                  <a:schemeClr val="bg1">
                    <a:lumMod val="50000"/>
                  </a:schemeClr>
                </a:solidFill>
              </a:rPr>
              <a:t>Platformalapú munkavégzés</a:t>
            </a:r>
          </a:p>
        </p:txBody>
      </p:sp>
    </p:spTree>
    <p:extLst>
      <p:ext uri="{BB962C8B-B14F-4D97-AF65-F5344CB8AC3E}">
        <p14:creationId xmlns:p14="http://schemas.microsoft.com/office/powerpoint/2010/main" val="1906876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C865BCC-4E61-492E-853A-C974B2178294}"/>
              </a:ext>
            </a:extLst>
          </p:cNvPr>
          <p:cNvSpPr/>
          <p:nvPr/>
        </p:nvSpPr>
        <p:spPr>
          <a:xfrm>
            <a:off x="-1" y="675973"/>
            <a:ext cx="8287789" cy="2191924"/>
          </a:xfrm>
          <a:prstGeom prst="rect">
            <a:avLst/>
          </a:prstGeom>
          <a:solidFill>
            <a:schemeClr val="accent1">
              <a:lumMod val="20000"/>
              <a:lumOff val="8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86C1C6-7485-45F3-AC64-7EDE788593F3}"/>
              </a:ext>
            </a:extLst>
          </p:cNvPr>
          <p:cNvSpPr/>
          <p:nvPr/>
        </p:nvSpPr>
        <p:spPr>
          <a:xfrm>
            <a:off x="0" y="2867898"/>
            <a:ext cx="8287788" cy="750407"/>
          </a:xfrm>
          <a:prstGeom prst="rect">
            <a:avLst/>
          </a:prstGeom>
          <a:solidFill>
            <a:srgbClr val="CEEFC9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374B04-7A49-4060-8D4C-B5D1E8296C79}"/>
              </a:ext>
            </a:extLst>
          </p:cNvPr>
          <p:cNvSpPr/>
          <p:nvPr/>
        </p:nvSpPr>
        <p:spPr>
          <a:xfrm>
            <a:off x="0" y="3602107"/>
            <a:ext cx="8287788" cy="750407"/>
          </a:xfrm>
          <a:prstGeom prst="rect">
            <a:avLst/>
          </a:prstGeom>
          <a:solidFill>
            <a:schemeClr val="accent4">
              <a:lumMod val="40000"/>
              <a:lumOff val="6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622" y="163065"/>
            <a:ext cx="8630756" cy="367200"/>
          </a:xfrm>
        </p:spPr>
        <p:txBody>
          <a:bodyPr lIns="0"/>
          <a:lstStyle/>
          <a:p>
            <a:r>
              <a:rPr lang="hu-HU" sz="2000" dirty="0"/>
              <a:t>Tények és számadatok: munkavállalók a munka típusa és a munkavállalók jellemzői szerint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002854"/>
              </p:ext>
            </p:extLst>
          </p:nvPr>
        </p:nvGraphicFramePr>
        <p:xfrm>
          <a:off x="289028" y="551037"/>
          <a:ext cx="8017297" cy="4227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ight Arrow 4"/>
          <p:cNvSpPr/>
          <p:nvPr/>
        </p:nvSpPr>
        <p:spPr>
          <a:xfrm rot="10800000">
            <a:off x="2766293" y="2601672"/>
            <a:ext cx="474352" cy="28803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Right Arrow 5"/>
          <p:cNvSpPr/>
          <p:nvPr/>
        </p:nvSpPr>
        <p:spPr>
          <a:xfrm rot="10800000">
            <a:off x="5765692" y="3314074"/>
            <a:ext cx="474352" cy="28803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2381316" y="4064482"/>
            <a:ext cx="474352" cy="28803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37FD514-3710-487F-A544-689D52C6BF77}"/>
              </a:ext>
            </a:extLst>
          </p:cNvPr>
          <p:cNvGrpSpPr/>
          <p:nvPr/>
        </p:nvGrpSpPr>
        <p:grpSpPr>
          <a:xfrm>
            <a:off x="253329" y="734237"/>
            <a:ext cx="8052996" cy="3901487"/>
            <a:chOff x="343933" y="769084"/>
            <a:chExt cx="8052996" cy="3901487"/>
          </a:xfrm>
        </p:grpSpPr>
        <p:sp>
          <p:nvSpPr>
            <p:cNvPr id="8" name="TextBox 7"/>
            <p:cNvSpPr txBox="1"/>
            <p:nvPr/>
          </p:nvSpPr>
          <p:spPr>
            <a:xfrm>
              <a:off x="5685482" y="4439739"/>
              <a:ext cx="234852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900" i="1">
                  <a:solidFill>
                    <a:schemeClr val="bg1">
                      <a:lumMod val="50000"/>
                    </a:schemeClr>
                  </a:solidFill>
                </a:rPr>
                <a:t>Forrás: OSH Pulse 2022 – EU-OSHA 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9495605-F3AD-4D1C-A58F-16A00003ECF3}"/>
                </a:ext>
              </a:extLst>
            </p:cNvPr>
            <p:cNvSpPr txBox="1"/>
            <p:nvPr/>
          </p:nvSpPr>
          <p:spPr>
            <a:xfrm>
              <a:off x="2214821" y="4492867"/>
              <a:ext cx="1429237" cy="10772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91440" bIns="0" rtlCol="0">
              <a:spAutoFit/>
            </a:bodyPr>
            <a:lstStyle/>
            <a:p>
              <a:r>
                <a:rPr lang="hu-HU" sz="7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Nem platformalapú munkavégzés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387744E-03B1-498B-9F54-F4B2D0CBBB92}"/>
                </a:ext>
              </a:extLst>
            </p:cNvPr>
            <p:cNvSpPr txBox="1"/>
            <p:nvPr/>
          </p:nvSpPr>
          <p:spPr>
            <a:xfrm>
              <a:off x="3904071" y="4501294"/>
              <a:ext cx="1224053" cy="10772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91440" bIns="0" rtlCol="0">
              <a:spAutoFit/>
            </a:bodyPr>
            <a:lstStyle/>
            <a:p>
              <a:r>
                <a:rPr lang="hu-HU" sz="7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Platformalapú munkavégzés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F902F08-AE12-4BA3-91FA-996D41D40352}"/>
                </a:ext>
              </a:extLst>
            </p:cNvPr>
            <p:cNvSpPr txBox="1"/>
            <p:nvPr/>
          </p:nvSpPr>
          <p:spPr>
            <a:xfrm>
              <a:off x="4696146" y="945317"/>
              <a:ext cx="3700783" cy="1846659"/>
            </a:xfrm>
            <a:prstGeom prst="rect">
              <a:avLst/>
            </a:prstGeom>
            <a:solidFill>
              <a:srgbClr val="003399"/>
            </a:solidFill>
          </p:spPr>
          <p:txBody>
            <a:bodyPr wrap="square" lIns="91440" tIns="91440" rIns="91440" bIns="91440" rtlCol="0">
              <a:spAutoFit/>
            </a:bodyPr>
            <a:lstStyle/>
            <a:p>
              <a:pPr marL="285750" indent="-182880"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hu-HU" sz="1400" b="1" dirty="0">
                  <a:solidFill>
                    <a:schemeClr val="bg1"/>
                  </a:solidFill>
                </a:rPr>
                <a:t>A platformalapú munkát végzők többsége 25–34 év közötti</a:t>
              </a:r>
            </a:p>
            <a:p>
              <a:pPr marL="285750" indent="-182880"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hu-HU" sz="1400" b="1" dirty="0">
                  <a:solidFill>
                    <a:schemeClr val="bg1"/>
                  </a:solidFill>
                </a:rPr>
                <a:t>A platform-munkavállalók többsége férfi</a:t>
              </a:r>
            </a:p>
            <a:p>
              <a:pPr marL="285750" indent="-182880"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hu-HU" sz="1400" b="1" dirty="0">
                  <a:solidFill>
                    <a:schemeClr val="bg1"/>
                  </a:solidFill>
                </a:rPr>
                <a:t>A platformalapú munkavégzés gyakorisága nagyobb a bevándorlók körében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3545CAD-DDA1-48BF-B08B-3E8E088BF071}"/>
                </a:ext>
              </a:extLst>
            </p:cNvPr>
            <p:cNvSpPr txBox="1"/>
            <p:nvPr/>
          </p:nvSpPr>
          <p:spPr>
            <a:xfrm>
              <a:off x="772182" y="769084"/>
              <a:ext cx="832279" cy="138499"/>
            </a:xfrm>
            <a:prstGeom prst="rect">
              <a:avLst/>
            </a:prstGeom>
            <a:solidFill>
              <a:srgbClr val="E1EBFF"/>
            </a:solidFill>
          </p:spPr>
          <p:txBody>
            <a:bodyPr wrap="none" lIns="91440" tIns="0" rIns="91440" bIns="0" rtlCol="0">
              <a:spAutoFit/>
            </a:bodyPr>
            <a:lstStyle/>
            <a:p>
              <a:pPr algn="r"/>
              <a:r>
                <a:rPr lang="hu-HU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65 éves vagy idősebb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86769DD-9151-4491-B650-6012D5FBF099}"/>
                </a:ext>
              </a:extLst>
            </p:cNvPr>
            <p:cNvSpPr txBox="1"/>
            <p:nvPr/>
          </p:nvSpPr>
          <p:spPr>
            <a:xfrm>
              <a:off x="928820" y="2912209"/>
              <a:ext cx="582211" cy="323165"/>
            </a:xfrm>
            <a:prstGeom prst="rect">
              <a:avLst/>
            </a:prstGeom>
            <a:solidFill>
              <a:srgbClr val="EAF8E8"/>
            </a:solidFill>
          </p:spPr>
          <p:txBody>
            <a:bodyPr wrap="none" lIns="91440" tIns="91440" rIns="91440" bIns="91440" rtlCol="0">
              <a:spAutoFit/>
            </a:bodyPr>
            <a:lstStyle/>
            <a:p>
              <a:pPr algn="r"/>
              <a:r>
                <a:rPr lang="hu-HU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Nő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EA2DE65-6616-4ACD-B20B-01491251FD5D}"/>
                </a:ext>
              </a:extLst>
            </p:cNvPr>
            <p:cNvSpPr txBox="1"/>
            <p:nvPr/>
          </p:nvSpPr>
          <p:spPr>
            <a:xfrm>
              <a:off x="1137643" y="3208282"/>
              <a:ext cx="409087" cy="323165"/>
            </a:xfrm>
            <a:prstGeom prst="rect">
              <a:avLst/>
            </a:prstGeom>
            <a:solidFill>
              <a:srgbClr val="EAF8E8"/>
            </a:solidFill>
          </p:spPr>
          <p:txBody>
            <a:bodyPr wrap="none" lIns="91440" tIns="91440" rIns="91440" bIns="91440" rtlCol="0">
              <a:spAutoFit/>
            </a:bodyPr>
            <a:lstStyle/>
            <a:p>
              <a:pPr algn="r"/>
              <a:r>
                <a:rPr lang="hu-HU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Férfi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742329F-A5F4-4B56-A534-1D7CC3616EBE}"/>
                </a:ext>
              </a:extLst>
            </p:cNvPr>
            <p:cNvSpPr txBox="1"/>
            <p:nvPr/>
          </p:nvSpPr>
          <p:spPr>
            <a:xfrm>
              <a:off x="343933" y="2939355"/>
              <a:ext cx="400110" cy="640944"/>
            </a:xfrm>
            <a:prstGeom prst="rect">
              <a:avLst/>
            </a:prstGeom>
            <a:solidFill>
              <a:srgbClr val="EAF8E8"/>
            </a:solidFill>
          </p:spPr>
          <p:txBody>
            <a:bodyPr vert="vert270" wrap="square" lIns="91440" tIns="91440" rIns="91440" bIns="91440" rtlCol="0">
              <a:spAutoFit/>
            </a:bodyPr>
            <a:lstStyle/>
            <a:p>
              <a:pPr algn="ctr"/>
              <a:r>
                <a:rPr lang="hu-HU" sz="7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Társadalmi nem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9343521-A73D-4BBE-943B-8BDB44F60B45}"/>
                </a:ext>
              </a:extLst>
            </p:cNvPr>
            <p:cNvSpPr txBox="1"/>
            <p:nvPr/>
          </p:nvSpPr>
          <p:spPr>
            <a:xfrm>
              <a:off x="665193" y="3655159"/>
              <a:ext cx="855363" cy="230832"/>
            </a:xfrm>
            <a:prstGeom prst="rect">
              <a:avLst/>
            </a:prstGeom>
            <a:solidFill>
              <a:srgbClr val="FBE0D7"/>
            </a:solidFill>
          </p:spPr>
          <p:txBody>
            <a:bodyPr wrap="none" lIns="91440" tIns="91440" rIns="0" bIns="0" rtlCol="0">
              <a:spAutoFit/>
            </a:bodyPr>
            <a:lstStyle/>
            <a:p>
              <a:pPr algn="r"/>
              <a:r>
                <a:rPr lang="hu-HU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Ország polgára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634C46C-F5D7-4E28-BE1A-89A75656E30F}"/>
                </a:ext>
              </a:extLst>
            </p:cNvPr>
            <p:cNvSpPr txBox="1"/>
            <p:nvPr/>
          </p:nvSpPr>
          <p:spPr>
            <a:xfrm>
              <a:off x="687543" y="3998059"/>
              <a:ext cx="842538" cy="230832"/>
            </a:xfrm>
            <a:prstGeom prst="rect">
              <a:avLst/>
            </a:prstGeom>
            <a:solidFill>
              <a:srgbClr val="FBE0D7"/>
            </a:solidFill>
          </p:spPr>
          <p:txBody>
            <a:bodyPr wrap="none" lIns="91440" tIns="91440" rIns="0" bIns="0" rtlCol="0">
              <a:spAutoFit/>
            </a:bodyPr>
            <a:lstStyle/>
            <a:p>
              <a:pPr algn="r"/>
              <a:r>
                <a:rPr lang="hu-HU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Külföldi polgár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2DDFF0A-A995-4543-BB83-1042CC9B4D6B}"/>
                </a:ext>
              </a:extLst>
            </p:cNvPr>
            <p:cNvSpPr txBox="1"/>
            <p:nvPr/>
          </p:nvSpPr>
          <p:spPr>
            <a:xfrm>
              <a:off x="343933" y="3609472"/>
              <a:ext cx="400110" cy="705036"/>
            </a:xfrm>
            <a:prstGeom prst="rect">
              <a:avLst/>
            </a:prstGeom>
            <a:solidFill>
              <a:srgbClr val="FBE0D7"/>
            </a:solidFill>
          </p:spPr>
          <p:txBody>
            <a:bodyPr vert="vert270" wrap="square" lIns="91440" tIns="91440" rIns="91440" bIns="91440" rtlCol="0">
              <a:spAutoFit/>
            </a:bodyPr>
            <a:lstStyle/>
            <a:p>
              <a:pPr algn="ctr"/>
              <a:r>
                <a:rPr lang="hu-HU" sz="7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Állampolgárság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59761CA-D46D-4A7F-9575-6A4B78501810}"/>
                </a:ext>
              </a:extLst>
            </p:cNvPr>
            <p:cNvSpPr txBox="1"/>
            <p:nvPr/>
          </p:nvSpPr>
          <p:spPr>
            <a:xfrm>
              <a:off x="388707" y="1213170"/>
              <a:ext cx="292388" cy="1501408"/>
            </a:xfrm>
            <a:prstGeom prst="rect">
              <a:avLst/>
            </a:prstGeom>
            <a:solidFill>
              <a:srgbClr val="E1EBFF"/>
            </a:solidFill>
          </p:spPr>
          <p:txBody>
            <a:bodyPr vert="vert270" wrap="square" lIns="91440" tIns="91440" rIns="91440" bIns="91440" rtlCol="0">
              <a:spAutoFit/>
            </a:bodyPr>
            <a:lstStyle/>
            <a:p>
              <a:r>
                <a:rPr lang="hu-HU" sz="7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Válaszadó életkora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8114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een and white logo&#10;&#10;Description automatically generated">
            <a:extLst>
              <a:ext uri="{FF2B5EF4-FFF2-40B4-BE49-F238E27FC236}">
                <a16:creationId xmlns:a16="http://schemas.microsoft.com/office/drawing/2014/main" id="{0A044E64-E771-4A13-B5F0-4E616D04C4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548" y="1968268"/>
            <a:ext cx="1666472" cy="16664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457C07-7E65-4DA6-837B-DA9E4BF48786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lIns="0"/>
          <a:lstStyle/>
          <a:p>
            <a:r>
              <a:rPr lang="hu-HU" sz="2400" dirty="0">
                <a:solidFill>
                  <a:srgbClr val="003399"/>
                </a:solidFill>
                <a:latin typeface="Arial" panose="020B0604020202020204" pitchFamily="34" charset="0"/>
              </a:rPr>
              <a:t>Tények és számadatok: a munkaerő sokszínűsége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0FE00-78AE-4389-ACD8-182FA21F5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481" y="877888"/>
            <a:ext cx="8258371" cy="2688272"/>
          </a:xfrm>
        </p:spPr>
        <p:txBody>
          <a:bodyPr lIns="0" tIns="0" rIns="0" bIns="0">
            <a:normAutofit fontScale="92500" lnSpcReduction="20000"/>
          </a:bodyPr>
          <a:lstStyle/>
          <a:p>
            <a:pPr marL="53975" indent="-53975">
              <a:buNone/>
            </a:pPr>
            <a:r>
              <a:rPr lang="hu-HU" sz="1600" dirty="0">
                <a:solidFill>
                  <a:schemeClr val="accent2"/>
                </a:solidFill>
              </a:rPr>
              <a:t>Bevándorlók</a:t>
            </a:r>
            <a:r>
              <a:rPr lang="hu-HU" sz="1600" b="1" dirty="0">
                <a:solidFill>
                  <a:schemeClr val="accent2"/>
                </a:solidFill>
              </a:rPr>
              <a:t> és etnikai kisebbségek</a:t>
            </a:r>
          </a:p>
          <a:p>
            <a:pPr lvl="1">
              <a:lnSpc>
                <a:spcPct val="120000"/>
              </a:lnSpc>
            </a:pPr>
            <a:r>
              <a:rPr lang="hu-HU" sz="1600" dirty="0">
                <a:solidFill>
                  <a:schemeClr val="tx2"/>
                </a:solidFill>
              </a:rPr>
              <a:t>Felülreprezentáltak az alacsonyabb képzettséget igénylő helyszíni és online digitális platformalapú munkavégzésben</a:t>
            </a:r>
          </a:p>
          <a:p>
            <a:pPr lvl="1">
              <a:lnSpc>
                <a:spcPct val="120000"/>
              </a:lnSpc>
            </a:pPr>
            <a:r>
              <a:rPr lang="hu-HU" sz="1600" dirty="0">
                <a:solidFill>
                  <a:schemeClr val="tx2"/>
                </a:solidFill>
              </a:rPr>
              <a:t>Motiváció: jövedelemszerzés, informális munka elkerülése, a „migrációs út” része 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hu-HU" sz="1600" b="1" dirty="0">
                <a:solidFill>
                  <a:schemeClr val="accent2"/>
                </a:solidFill>
              </a:rPr>
              <a:t>Nők</a:t>
            </a:r>
          </a:p>
          <a:p>
            <a:pPr lvl="1">
              <a:lnSpc>
                <a:spcPct val="120000"/>
              </a:lnSpc>
            </a:pPr>
            <a:r>
              <a:rPr lang="hu-HU" sz="1600" dirty="0">
                <a:solidFill>
                  <a:schemeClr val="tx2"/>
                </a:solidFill>
              </a:rPr>
              <a:t>A digitális platformalapú munkavégzésre egyre kevésbé </a:t>
            </a:r>
            <a:br>
              <a:rPr lang="it-IT" sz="1600" dirty="0">
                <a:solidFill>
                  <a:schemeClr val="tx2"/>
                </a:solidFill>
              </a:rPr>
            </a:br>
            <a:r>
              <a:rPr lang="hu-HU" sz="1600" dirty="0">
                <a:solidFill>
                  <a:schemeClr val="tx2"/>
                </a:solidFill>
              </a:rPr>
              <a:t>jellemző a nemi szegregáció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hu-HU" sz="1600" b="1" dirty="0">
                <a:solidFill>
                  <a:schemeClr val="accent2"/>
                </a:solidFill>
              </a:rPr>
              <a:t>Fogyatékossággal élő vagy krónikus betegségben szenvedő </a:t>
            </a:r>
            <a:br>
              <a:rPr lang="it-IT" sz="1600" b="1" dirty="0">
                <a:solidFill>
                  <a:schemeClr val="accent2"/>
                </a:solidFill>
              </a:rPr>
            </a:br>
            <a:r>
              <a:rPr lang="hu-HU" sz="1600" b="1" dirty="0">
                <a:solidFill>
                  <a:schemeClr val="accent2"/>
                </a:solidFill>
              </a:rPr>
              <a:t>személyek</a:t>
            </a:r>
          </a:p>
          <a:p>
            <a:pPr lvl="1"/>
            <a:r>
              <a:rPr lang="hu-HU" sz="1600" dirty="0">
                <a:solidFill>
                  <a:schemeClr val="tx2"/>
                </a:solidFill>
              </a:rPr>
              <a:t>Részvételük az állapotuktól és a feladat jellegétől függ</a:t>
            </a:r>
          </a:p>
        </p:txBody>
      </p:sp>
    </p:spTree>
    <p:extLst>
      <p:ext uri="{BB962C8B-B14F-4D97-AF65-F5344CB8AC3E}">
        <p14:creationId xmlns:p14="http://schemas.microsoft.com/office/powerpoint/2010/main" val="2914308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E0EC7-DEEB-472F-A870-8C7627B07CB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lIns="0"/>
          <a:lstStyle/>
          <a:p>
            <a:r>
              <a:rPr lang="hu-HU" sz="2400" b="1">
                <a:solidFill>
                  <a:srgbClr val="0033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MT"/>
              </a:rPr>
              <a:t>Lehetőségek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9A26E-3D77-4FDD-AD59-69C1BA233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002" y="1158240"/>
            <a:ext cx="7410322" cy="3200469"/>
          </a:xfrm>
        </p:spPr>
        <p:txBody>
          <a:bodyPr lIns="0" tIns="0" rIns="0" bIns="0">
            <a:no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u-HU" sz="1600" b="0" dirty="0"/>
              <a:t>Előmozdítja a munkaerőpiacra való (újbóli) belépést és a részvételt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u-HU" sz="1600" b="0" dirty="0"/>
              <a:t>Integrálja a kiszolgáltatott és </a:t>
            </a:r>
            <a:r>
              <a:rPr lang="hu-HU" sz="1600" b="0" dirty="0" err="1"/>
              <a:t>marginalizált</a:t>
            </a:r>
            <a:r>
              <a:rPr lang="hu-HU" sz="1600" b="0" dirty="0"/>
              <a:t> csoportokat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u-HU" sz="1600" b="0" dirty="0"/>
              <a:t>Vonzó jövedelemforrás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u-HU" sz="1600" b="0" dirty="0"/>
              <a:t>Fejleszti a készségeket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u-HU" sz="1600" b="0" dirty="0"/>
              <a:t>Tapasztalatot biztosít a jobb állások megszerzéséhez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u-HU" sz="1600" b="0" dirty="0"/>
              <a:t>Lehetővé teszi a munkakörnyezet megválasztását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u-HU" sz="1600" b="0" dirty="0"/>
              <a:t>Csökkenti az erőszak és a zaklatás kockázatát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1600" b="1" dirty="0">
              <a:solidFill>
                <a:schemeClr val="accent2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1600" b="1" dirty="0">
              <a:solidFill>
                <a:schemeClr val="accent2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1600" dirty="0"/>
          </a:p>
        </p:txBody>
      </p:sp>
      <p:pic>
        <p:nvPicPr>
          <p:cNvPr id="5" name="Picture 4" descr="A hand with keys on it&#10;&#10;Description automatically generated">
            <a:extLst>
              <a:ext uri="{FF2B5EF4-FFF2-40B4-BE49-F238E27FC236}">
                <a16:creationId xmlns:a16="http://schemas.microsoft.com/office/drawing/2014/main" id="{8D7E2D75-0878-4FE1-A15D-CCD732A088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292" y="1724082"/>
            <a:ext cx="1695335" cy="1695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400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6D0C4-5A59-4C33-B430-801181F1F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135000"/>
            <a:ext cx="8421437" cy="367200"/>
          </a:xfrm>
          <a:noFill/>
        </p:spPr>
        <p:txBody>
          <a:bodyPr lIns="0"/>
          <a:lstStyle/>
          <a:p>
            <a:r>
              <a:rPr lang="hu-HU" sz="2000" dirty="0"/>
              <a:t>Munkavédelmi kockázatok és kihívások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865DC-A9AC-4412-BD7E-266B5FA8A7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000" y="1405370"/>
            <a:ext cx="5764525" cy="2187938"/>
          </a:xfrm>
        </p:spPr>
        <p:txBody>
          <a:bodyPr lIns="0" tIns="0" rIns="0" bIns="0">
            <a:no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u-HU" sz="1600" b="0" dirty="0"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Veszélyesebb foglalkozásokban koncentrálódik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u-HU" sz="1600" b="0" dirty="0"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Gyakran további munkát igényel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u-HU" sz="1600" b="0" dirty="0">
                <a:latin typeface="Arial" panose="020B0604020202020204" pitchFamily="34" charset="0"/>
                <a:cs typeface="Arial" panose="020B0604020202020204" pitchFamily="34" charset="0"/>
              </a:rPr>
              <a:t>Jellege és munkakörülményei súlyosbítják a munkavédelmi kihívásokat és kockázatokat</a:t>
            </a:r>
          </a:p>
          <a:p>
            <a:pPr marL="227013" lvl="2" indent="-227013">
              <a:spcBef>
                <a:spcPts val="45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hu-H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munkavállalók fizikai és pszichológiai egészségügyi és biztonsági kockázatokkal szembesülnek, amelyeket nem megfelelően előznek meg és kezelnek</a:t>
            </a:r>
          </a:p>
        </p:txBody>
      </p:sp>
      <p:pic>
        <p:nvPicPr>
          <p:cNvPr id="5" name="Picture 4" descr="A hand with a triangle and exclamation mark&#10;&#10;Description automatically generated">
            <a:extLst>
              <a:ext uri="{FF2B5EF4-FFF2-40B4-BE49-F238E27FC236}">
                <a16:creationId xmlns:a16="http://schemas.microsoft.com/office/drawing/2014/main" id="{C8A6ED81-D93D-4F1F-B6A8-BE216034A3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538" y="1544796"/>
            <a:ext cx="1695336" cy="169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03161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EU-OSHA Healthy Workplaces Campaign">
      <a:dk1>
        <a:srgbClr val="000000"/>
      </a:dk1>
      <a:lt1>
        <a:srgbClr val="FFFFFF"/>
      </a:lt1>
      <a:dk2>
        <a:srgbClr val="003399"/>
      </a:dk2>
      <a:lt2>
        <a:srgbClr val="FFFFFF"/>
      </a:lt2>
      <a:accent1>
        <a:srgbClr val="003399"/>
      </a:accent1>
      <a:accent2>
        <a:srgbClr val="ACC700"/>
      </a:accent2>
      <a:accent3>
        <a:srgbClr val="B1B3B4"/>
      </a:accent3>
      <a:accent4>
        <a:srgbClr val="E64715"/>
      </a:accent4>
      <a:accent5>
        <a:srgbClr val="58585A"/>
      </a:accent5>
      <a:accent6>
        <a:srgbClr val="DEE999"/>
      </a:accent6>
      <a:hlink>
        <a:srgbClr val="003399"/>
      </a:hlink>
      <a:folHlink>
        <a:srgbClr val="B1B3B4"/>
      </a:folHlink>
    </a:clrScheme>
    <a:fontScheme name="EUOSHA Corporate">
      <a:majorFont>
        <a:latin typeface="Arial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UOSHA Corpor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  <a:lumMod val="100000"/>
              </a:schemeClr>
            </a:gs>
            <a:gs pos="100000">
              <a:schemeClr val="phClr">
                <a:tint val="9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1000"/>
                <a:satMod val="130000"/>
                <a:lumMod val="10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350000"/>
                <a:lumMod val="100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300000"/>
                <a:lumMod val="100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U-OSHA Healthy Workplaces Campaign">
        <a:dk1>
          <a:srgbClr val="000000"/>
        </a:dk1>
        <a:lt1>
          <a:srgbClr val="FFFFFF"/>
        </a:lt1>
        <a:dk2>
          <a:srgbClr val="003399"/>
        </a:dk2>
        <a:lt2>
          <a:srgbClr val="FFFFFF"/>
        </a:lt2>
        <a:accent1>
          <a:srgbClr val="003399"/>
        </a:accent1>
        <a:accent2>
          <a:srgbClr val="ACC700"/>
        </a:accent2>
        <a:accent3>
          <a:srgbClr val="B1B3B4"/>
        </a:accent3>
        <a:accent4>
          <a:srgbClr val="E64715"/>
        </a:accent4>
        <a:accent5>
          <a:srgbClr val="58585A"/>
        </a:accent5>
        <a:accent6>
          <a:srgbClr val="DEE999"/>
        </a:accent6>
        <a:hlink>
          <a:srgbClr val="003399"/>
        </a:hlink>
        <a:folHlink>
          <a:srgbClr val="B1B3B4"/>
        </a:folHlink>
      </a:clrScheme>
    </a:extraClrScheme>
  </a:extraClrSchemeLst>
  <a:extLst>
    <a:ext uri="{05A4C25C-085E-4340-85A3-A5531E510DB2}">
      <thm15:themeFamily xmlns:thm15="http://schemas.microsoft.com/office/thememl/2012/main" name="Theme1" id="{8F8230E2-4D34-4ECE-8215-EF7515102C95}" vid="{397A8749-CF1D-46BD-B85F-D3F557073F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9DEDF6EB9C8443AA1E9BF77FC79F68" ma:contentTypeVersion="17" ma:contentTypeDescription="Create a new document." ma:contentTypeScope="" ma:versionID="50cb3c65b15afc21b61de972b41eba9d">
  <xsd:schema xmlns:xsd="http://www.w3.org/2001/XMLSchema" xmlns:xs="http://www.w3.org/2001/XMLSchema" xmlns:p="http://schemas.microsoft.com/office/2006/metadata/properties" xmlns:ns2="80b70bcf-9351-4e71-b19f-1201847c9328" xmlns:ns3="6976e29a-8670-4f9c-afee-c255a09d55c2" targetNamespace="http://schemas.microsoft.com/office/2006/metadata/properties" ma:root="true" ma:fieldsID="34ff1695753c722564b7e305d14507f4" ns2:_="" ns3:_="">
    <xsd:import namespace="80b70bcf-9351-4e71-b19f-1201847c9328"/>
    <xsd:import namespace="6976e29a-8670-4f9c-afee-c255a09d55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70bcf-9351-4e71-b19f-1201847c93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76e29a-8670-4f9c-afee-c255a09d55c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48c66782-86c3-4f9c-b0ff-d3e6d9a322a8}" ma:internalName="TaxCatchAll" ma:showField="CatchAllData" ma:web="6976e29a-8670-4f9c-afee-c255a09d55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976e29a-8670-4f9c-afee-c255a09d55c2" xsi:nil="true"/>
  </documentManagement>
</p:properties>
</file>

<file path=customXml/itemProps1.xml><?xml version="1.0" encoding="utf-8"?>
<ds:datastoreItem xmlns:ds="http://schemas.openxmlformats.org/officeDocument/2006/customXml" ds:itemID="{53E3A45A-E4B0-4400-A922-8E23295A18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70bcf-9351-4e71-b19f-1201847c9328"/>
    <ds:schemaRef ds:uri="6976e29a-8670-4f9c-afee-c255a09d55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E0D1E3-076C-4EEF-9232-CCBA0044D3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B0471B-4B05-4033-8A27-BE88E2323F5B}">
  <ds:schemaRefs>
    <ds:schemaRef ds:uri="http://schemas.microsoft.com/office/2006/metadata/properties"/>
    <ds:schemaRef ds:uri="http://schemas.microsoft.com/office/infopath/2007/PartnerControls"/>
    <ds:schemaRef ds:uri="6976e29a-8670-4f9c-afee-c255a09d55c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EUOSHA Campaign 2023</Template>
  <TotalTime>0</TotalTime>
  <Words>2088</Words>
  <Application>Microsoft Office PowerPoint</Application>
  <PresentationFormat>On-screen Show (16:9)</PresentationFormat>
  <Paragraphs>265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Courier New</vt:lpstr>
      <vt:lpstr>Helvetica Neue</vt:lpstr>
      <vt:lpstr>Segoe UI</vt:lpstr>
      <vt:lpstr>Times New Roman</vt:lpstr>
      <vt:lpstr>Wingdings</vt:lpstr>
      <vt:lpstr>Theme1</vt:lpstr>
      <vt:lpstr>MUNKAVÉDELEM A DIGITALIZÁLT VILÁGBAN  Egészséges munkahelyek kampány 2023–2025 </vt:lpstr>
      <vt:lpstr>Áttekintés</vt:lpstr>
      <vt:lpstr>A digitális platformalapú munkavégzés meghatározása</vt:lpstr>
      <vt:lpstr>Taxonómia</vt:lpstr>
      <vt:lpstr>Tények és számadatok: munkavállalók a munka típusa és ágazat szerint</vt:lpstr>
      <vt:lpstr>Tények és számadatok: munkavállalók a munka típusa és a munkavállalók jellemzői szerint</vt:lpstr>
      <vt:lpstr>Tények és számadatok: a munkaerő sokszínűsége</vt:lpstr>
      <vt:lpstr>Lehetőségek</vt:lpstr>
      <vt:lpstr>Munkavédelmi kockázatok és kihívások</vt:lpstr>
      <vt:lpstr>A munkavédelmi kockázatokat és kihívásokat súlyosbító tényezők</vt:lpstr>
      <vt:lpstr>A munkavédelmi kockázatokat és kihívásokat súlyosbító tényezők</vt:lpstr>
      <vt:lpstr>Munkavállalók meghatározott csoportjai előtt álló kihívások</vt:lpstr>
      <vt:lpstr>Munkavállalók meghatározott csoportjai előtt álló kihívások</vt:lpstr>
      <vt:lpstr>PowerPoint Presentation</vt:lpstr>
      <vt:lpstr>PowerPoint Presentation</vt:lpstr>
      <vt:lpstr>PowerPoint Presentation</vt:lpstr>
      <vt:lpstr>Szakpolitikák és gyakorlatok</vt:lpstr>
      <vt:lpstr>Példák nemzeti szakpolitikákra </vt:lpstr>
      <vt:lpstr>A digitális platformalapú munkavégzéssel kapcsolatos tanulságok</vt:lpstr>
      <vt:lpstr>További információ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MUNKAVÉDELEM A DIGITALIZÁLT VILÁGBAN  Egészséges munkahelyek kampány 2023–2025</dc:title>
  <dc:subject/>
  <dc:creator/>
  <cp:keywords/>
  <dc:description/>
  <cp:lastModifiedBy/>
  <cp:revision>4</cp:revision>
  <dcterms:created xsi:type="dcterms:W3CDTF">2023-07-28T06:39:18Z</dcterms:created>
  <dcterms:modified xsi:type="dcterms:W3CDTF">2024-01-26T14:46:18Z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0x010100A19DEDF6EB9C8443AA1E9BF77FC79F68</vt:lpwstr>
  </property>
</Properties>
</file>