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4"/>
  </p:sldMasterIdLst>
  <p:notesMasterIdLst>
    <p:notesMasterId r:id="rId26"/>
  </p:notesMasterIdLst>
  <p:handoutMasterIdLst>
    <p:handoutMasterId r:id="rId27"/>
  </p:handoutMasterIdLst>
  <p:sldIdLst>
    <p:sldId id="348" r:id="rId5"/>
    <p:sldId id="351" r:id="rId6"/>
    <p:sldId id="290" r:id="rId7"/>
    <p:sldId id="259" r:id="rId8"/>
    <p:sldId id="353" r:id="rId9"/>
    <p:sldId id="349" r:id="rId10"/>
    <p:sldId id="334" r:id="rId11"/>
    <p:sldId id="277" r:id="rId12"/>
    <p:sldId id="274" r:id="rId13"/>
    <p:sldId id="265" r:id="rId14"/>
    <p:sldId id="276" r:id="rId15"/>
    <p:sldId id="286" r:id="rId16"/>
    <p:sldId id="339" r:id="rId17"/>
    <p:sldId id="346" r:id="rId18"/>
    <p:sldId id="343" r:id="rId19"/>
    <p:sldId id="347" r:id="rId20"/>
    <p:sldId id="280" r:id="rId21"/>
    <p:sldId id="345" r:id="rId22"/>
    <p:sldId id="288" r:id="rId23"/>
    <p:sldId id="352" r:id="rId24"/>
    <p:sldId id="354" r:id="rId25"/>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6" userDrawn="1">
          <p15:clr>
            <a:srgbClr val="A4A3A4"/>
          </p15:clr>
        </p15:guide>
        <p15:guide id="2" pos="5193" userDrawn="1">
          <p15:clr>
            <a:srgbClr val="A4A3A4"/>
          </p15:clr>
        </p15:guide>
        <p15:guide id="3" pos="288"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0D7"/>
    <a:srgbClr val="003399"/>
    <a:srgbClr val="E1EBFF"/>
    <a:srgbClr val="EAF8E8"/>
    <a:srgbClr val="FFFFFF"/>
    <a:srgbClr val="ACC700"/>
    <a:srgbClr val="89C140"/>
    <a:srgbClr val="CEEFC9"/>
    <a:srgbClr val="E64715"/>
    <a:srgbClr val="B1B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CBD99-1D70-9684-036A-650A5C237F22}" v="3" dt="2024-01-22T15:13:28.90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2286" autoAdjust="0"/>
  </p:normalViewPr>
  <p:slideViewPr>
    <p:cSldViewPr snapToGrid="0">
      <p:cViewPr varScale="1">
        <p:scale>
          <a:sx n="131" d="100"/>
          <a:sy n="131" d="100"/>
        </p:scale>
        <p:origin x="1086" y="120"/>
      </p:cViewPr>
      <p:guideLst>
        <p:guide orient="horz" pos="2796"/>
        <p:guide pos="5193"/>
        <p:guide pos="288"/>
        <p:guide orient="horz" pos="577"/>
      </p:guideLst>
    </p:cSldViewPr>
  </p:slideViewPr>
  <p:outlineViewPr>
    <p:cViewPr>
      <p:scale>
        <a:sx n="33" d="100"/>
        <a:sy n="33" d="100"/>
      </p:scale>
      <p:origin x="0" y="-11349"/>
    </p:cViewPr>
  </p:outlineViewPr>
  <p:notesTextViewPr>
    <p:cViewPr>
      <p:scale>
        <a:sx n="1" d="1"/>
        <a:sy n="1" d="1"/>
      </p:scale>
      <p:origin x="0" y="0"/>
    </p:cViewPr>
  </p:notesTextViewPr>
  <p:sorterViewPr>
    <p:cViewPr>
      <p:scale>
        <a:sx n="100" d="100"/>
        <a:sy n="100" d="100"/>
      </p:scale>
      <p:origin x="0" y="-4474"/>
    </p:cViewPr>
  </p:sorterViewPr>
  <p:notesViewPr>
    <p:cSldViewPr snapToGrid="0">
      <p:cViewPr>
        <p:scale>
          <a:sx n="1" d="2"/>
          <a:sy n="1" d="2"/>
        </p:scale>
        <p:origin x="2102" y="-4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curtama\Documents\02.%20DIGITALISATION\PRESENTATION%20FOR%20SEPTEMBER%2022\Presentations%20for%20WOS\Platform%20work.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BC-4E6F-A605-56D8C92C2C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BC-4E6F-A605-56D8C92C2C57}"/>
              </c:ext>
            </c:extLst>
          </c:dPt>
          <c:dLbls>
            <c:dLbl>
              <c:idx val="0"/>
              <c:layout>
                <c:manualLayout>
                  <c:x val="7.6230079897415412E-2"/>
                  <c:y val="2.135667163226217E-2"/>
                </c:manualLayout>
              </c:layout>
              <c:tx>
                <c:rich>
                  <a:bodyPr/>
                  <a:lstStyle/>
                  <a:p>
                    <a:fld id="{7828059B-6815-4C28-B104-AB5EDDA9743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1260832484557296"/>
                      <c:h val="0.14128823510567345"/>
                    </c:manualLayout>
                  </c15:layout>
                  <c15:dlblFieldTable/>
                  <c15:showDataLabelsRange val="1"/>
                </c:ext>
                <c:ext xmlns:c16="http://schemas.microsoft.com/office/drawing/2014/chart" uri="{C3380CC4-5D6E-409C-BE32-E72D297353CC}">
                  <c16:uniqueId val="{00000001-8FBC-4E6F-A605-56D8C92C2C57}"/>
                </c:ext>
              </c:extLst>
            </c:dLbl>
            <c:dLbl>
              <c:idx val="1"/>
              <c:layout>
                <c:manualLayout>
                  <c:x val="-0.11823754558445054"/>
                  <c:y val="-5.4656360941144948E-2"/>
                </c:manualLayout>
              </c:layout>
              <c:tx>
                <c:rich>
                  <a:bodyPr/>
                  <a:lstStyle/>
                  <a:p>
                    <a:fld id="{B97FB76C-6E19-415A-A52A-0A50A814004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2592642100170002"/>
                      <c:h val="0.14128823510567345"/>
                    </c:manualLayout>
                  </c15:layout>
                  <c15:dlblFieldTable/>
                  <c15:showDataLabelsRange val="1"/>
                </c:ext>
                <c:ext xmlns:c16="http://schemas.microsoft.com/office/drawing/2014/chart" uri="{C3380CC4-5D6E-409C-BE32-E72D297353CC}">
                  <c16:uniqueId val="{00000003-8FBC-4E6F-A605-56D8C92C2C5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Sheet2!$B$3:$B$4</c:f>
              <c:strCache>
                <c:ptCount val="2"/>
                <c:pt idx="0">
                  <c:v>Platform work</c:v>
                </c:pt>
                <c:pt idx="1">
                  <c:v>No platform work</c:v>
                </c:pt>
              </c:strCache>
            </c:strRef>
          </c:cat>
          <c:val>
            <c:numRef>
              <c:f>Sheet2!$C$3:$C$4</c:f>
              <c:numCache>
                <c:formatCode>###0.0</c:formatCode>
                <c:ptCount val="2"/>
                <c:pt idx="0">
                  <c:v>6.0980759675403577</c:v>
                </c:pt>
                <c:pt idx="1">
                  <c:v>93.901924032459632</c:v>
                </c:pt>
              </c:numCache>
            </c:numRef>
          </c:val>
          <c:extLst>
            <c:ext xmlns:c16="http://schemas.microsoft.com/office/drawing/2014/chart" uri="{C3380CC4-5D6E-409C-BE32-E72D297353CC}">
              <c16:uniqueId val="{00000004-8FBC-4E6F-A605-56D8C92C2C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157939474230324"/>
          <c:y val="0.80168761094382923"/>
          <c:w val="0.75011817345242571"/>
          <c:h val="0.10382879274762762"/>
        </c:manualLayout>
      </c:layout>
      <c:overlay val="0"/>
      <c:spPr>
        <a:noFill/>
        <a:ln>
          <a:noFill/>
        </a:ln>
        <a:effectLst/>
      </c:spPr>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Platform work</c:v>
                </c:pt>
              </c:strCache>
            </c:strRef>
          </c:tx>
          <c:spPr>
            <a:solidFill>
              <a:schemeClr val="accent1"/>
            </a:solidFill>
            <a:ln>
              <a:noFill/>
            </a:ln>
            <a:effectLst/>
          </c:spPr>
          <c:invertIfNegative val="0"/>
          <c:dLbls>
            <c:dLbl>
              <c:idx val="3"/>
              <c:layout>
                <c:manualLayout>
                  <c:x val="-2.3071242604410239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A8-4CE9-88E9-4981394B000E}"/>
                </c:ext>
              </c:extLst>
            </c:dLbl>
            <c:dLbl>
              <c:idx val="9"/>
              <c:layout>
                <c:manualLayout>
                  <c:x val="-9.6130177518376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Sheet1!$B$2:$K$2</c:f>
              <c:numCache>
                <c:formatCode>###0.0%</c:formatCode>
                <c:ptCount val="10"/>
                <c:pt idx="0">
                  <c:v>0.19208679004467136</c:v>
                </c:pt>
                <c:pt idx="1">
                  <c:v>0.18315252074026803</c:v>
                </c:pt>
                <c:pt idx="2">
                  <c:v>0.15762603701340142</c:v>
                </c:pt>
                <c:pt idx="3">
                  <c:v>0.10848755583918315</c:v>
                </c:pt>
                <c:pt idx="4">
                  <c:v>8.2322910019144865E-2</c:v>
                </c:pt>
                <c:pt idx="5">
                  <c:v>6.8921506062539883E-2</c:v>
                </c:pt>
                <c:pt idx="6">
                  <c:v>6.8283343969368221E-2</c:v>
                </c:pt>
                <c:pt idx="7">
                  <c:v>5.0414805360561574E-2</c:v>
                </c:pt>
                <c:pt idx="8">
                  <c:v>3.5737077217613274E-2</c:v>
                </c:pt>
                <c:pt idx="9">
                  <c:v>2.1697511167836629E-2</c:v>
                </c:pt>
              </c:numCache>
            </c:numRef>
          </c:val>
          <c:extLst>
            <c:ext xmlns:c16="http://schemas.microsoft.com/office/drawing/2014/chart" uri="{C3380CC4-5D6E-409C-BE32-E72D297353CC}">
              <c16:uniqueId val="{00000000-54A8-4CE9-88E9-4981394B000E}"/>
            </c:ext>
          </c:extLst>
        </c:ser>
        <c:ser>
          <c:idx val="1"/>
          <c:order val="1"/>
          <c:tx>
            <c:strRef>
              <c:f>Sheet1!$A$3</c:f>
              <c:strCache>
                <c:ptCount val="1"/>
                <c:pt idx="0">
                  <c:v>No platform work</c:v>
                </c:pt>
              </c:strCache>
            </c:strRef>
          </c:tx>
          <c:spPr>
            <a:solidFill>
              <a:schemeClr val="accent2"/>
            </a:solidFill>
            <a:ln>
              <a:noFill/>
            </a:ln>
            <a:effectLst/>
          </c:spPr>
          <c:invertIfNegative val="0"/>
          <c:dLbls>
            <c:dLbl>
              <c:idx val="0"/>
              <c:layout>
                <c:manualLayout>
                  <c:x val="1.9226035503675191E-2"/>
                  <c:y val="-7.817790089258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8-4CE9-88E9-4981394B000E}"/>
                </c:ext>
              </c:extLst>
            </c:dLbl>
            <c:dLbl>
              <c:idx val="1"/>
              <c:layout>
                <c:manualLayout>
                  <c:x val="1.345822485257264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8-4CE9-88E9-4981394B000E}"/>
                </c:ext>
              </c:extLst>
            </c:dLbl>
            <c:dLbl>
              <c:idx val="2"/>
              <c:layout>
                <c:manualLayout>
                  <c:x val="2.1148639054042722E-2"/>
                  <c:y val="-4.77748319798644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8-4CE9-88E9-4981394B000E}"/>
                </c:ext>
              </c:extLst>
            </c:dLbl>
            <c:dLbl>
              <c:idx val="8"/>
              <c:layout>
                <c:manualLayout>
                  <c:x val="1.730343195330768E-2"/>
                  <c:y val="-5.2118600595054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A8-4CE9-88E9-4981394B000E}"/>
                </c:ext>
              </c:extLst>
            </c:dLbl>
            <c:dLbl>
              <c:idx val="9"/>
              <c:layout>
                <c:manualLayout>
                  <c:x val="3.8452071007350399E-3"/>
                  <c:y val="-1.3029650148763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Sheet1!$B$3:$K$3</c:f>
              <c:numCache>
                <c:formatCode>###0.0%</c:formatCode>
                <c:ptCount val="10"/>
                <c:pt idx="0">
                  <c:v>0.13821273066556086</c:v>
                </c:pt>
                <c:pt idx="1">
                  <c:v>0.15836616213974705</c:v>
                </c:pt>
                <c:pt idx="2">
                  <c:v>0.13642960812772134</c:v>
                </c:pt>
                <c:pt idx="3">
                  <c:v>0.12270371138295666</c:v>
                </c:pt>
                <c:pt idx="4">
                  <c:v>9.1934480613725902E-2</c:v>
                </c:pt>
                <c:pt idx="5">
                  <c:v>7.7959776072983614E-2</c:v>
                </c:pt>
                <c:pt idx="6">
                  <c:v>9.6537424839311631E-2</c:v>
                </c:pt>
                <c:pt idx="7">
                  <c:v>8.4345842836408877E-2</c:v>
                </c:pt>
                <c:pt idx="8">
                  <c:v>3.7652913124611241E-2</c:v>
                </c:pt>
                <c:pt idx="9">
                  <c:v>2.2600041467965997E-2</c:v>
                </c:pt>
              </c:numCache>
            </c:numRef>
          </c:val>
          <c:extLst>
            <c:ext xmlns:c16="http://schemas.microsoft.com/office/drawing/2014/chart" uri="{C3380CC4-5D6E-409C-BE32-E72D297353CC}">
              <c16:uniqueId val="{00000001-54A8-4CE9-88E9-4981394B000E}"/>
            </c:ext>
          </c:extLst>
        </c:ser>
        <c:dLbls>
          <c:showLegendKey val="0"/>
          <c:showVal val="0"/>
          <c:showCatName val="0"/>
          <c:showSerName val="0"/>
          <c:showPercent val="0"/>
          <c:showBubbleSize val="0"/>
        </c:dLbls>
        <c:gapWidth val="219"/>
        <c:overlap val="-27"/>
        <c:axId val="930071808"/>
        <c:axId val="930070976"/>
      </c:barChart>
      <c:catAx>
        <c:axId val="930071808"/>
        <c:scaling>
          <c:orientation val="minMax"/>
        </c:scaling>
        <c:delete val="1"/>
        <c:axPos val="b"/>
        <c:numFmt formatCode="General" sourceLinked="1"/>
        <c:majorTickMark val="none"/>
        <c:minorTickMark val="none"/>
        <c:tickLblPos val="nextTo"/>
        <c:crossAx val="930070976"/>
        <c:crosses val="autoZero"/>
        <c:auto val="1"/>
        <c:lblAlgn val="ctr"/>
        <c:lblOffset val="100"/>
        <c:tickLblSkip val="1"/>
        <c:noMultiLvlLbl val="0"/>
      </c:catAx>
      <c:valAx>
        <c:axId val="930070976"/>
        <c:scaling>
          <c:orientation val="minMax"/>
        </c:scaling>
        <c:delete val="1"/>
        <c:axPos val="l"/>
        <c:numFmt formatCode="###0.0%" sourceLinked="1"/>
        <c:majorTickMark val="none"/>
        <c:minorTickMark val="none"/>
        <c:tickLblPos val="nextTo"/>
        <c:crossAx val="93007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109330239356"/>
          <c:y val="2.1026818299434192E-2"/>
          <c:w val="0.83755260657051867"/>
          <c:h val="0.86798303852425318"/>
        </c:manualLayout>
      </c:layout>
      <c:barChart>
        <c:barDir val="bar"/>
        <c:grouping val="clustered"/>
        <c:varyColors val="0"/>
        <c:ser>
          <c:idx val="0"/>
          <c:order val="0"/>
          <c:tx>
            <c:strRef>
              <c:f>'age gender migr'!$A$3</c:f>
              <c:strCache>
                <c:ptCount val="1"/>
                <c:pt idx="0">
                  <c:v>Platform work</c:v>
                </c:pt>
              </c:strCache>
            </c:strRef>
          </c:tx>
          <c:spPr>
            <a:solidFill>
              <a:schemeClr val="accent1"/>
            </a:solidFill>
            <a:ln>
              <a:noFill/>
            </a:ln>
            <a:effectLst/>
          </c:spPr>
          <c:invertIfNegative val="0"/>
          <c:dLbls>
            <c:dLbl>
              <c:idx val="1"/>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53-440C-813F-8BDF77392C89}"/>
                </c:ext>
              </c:extLst>
            </c:dLbl>
            <c:dLbl>
              <c:idx val="2"/>
              <c:layout>
                <c:manualLayout>
                  <c:x val="-3.1681500635438601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3-440C-813F-8BDF77392C89}"/>
                </c:ext>
              </c:extLst>
            </c:dLbl>
            <c:dLbl>
              <c:idx val="3"/>
              <c:layout>
                <c:manualLayout>
                  <c:x val="-1.5840750317720463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3-440C-813F-8BDF77392C89}"/>
                </c:ext>
              </c:extLst>
            </c:dLbl>
            <c:dLbl>
              <c:idx val="4"/>
              <c:layout>
                <c:manualLayout>
                  <c:x val="-1.584075031771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53-440C-813F-8BDF77392C89}"/>
                </c:ext>
              </c:extLst>
            </c:dLbl>
            <c:dLbl>
              <c:idx val="5"/>
              <c:layout>
                <c:manualLayout>
                  <c:x val="-3.1681500635438601E-3"/>
                  <c:y val="3.0038311856334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53-440C-813F-8BDF77392C89}"/>
                </c:ext>
              </c:extLst>
            </c:dLbl>
            <c:dLbl>
              <c:idx val="6"/>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40C-813F-8BDF77392C89}"/>
                </c:ext>
              </c:extLst>
            </c:dLbl>
            <c:dLbl>
              <c:idx val="7"/>
              <c:layout>
                <c:manualLayout>
                  <c:x val="-4.7522250953157905E-3"/>
                  <c:y val="9.0114935569003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3-440C-813F-8BDF77392C89}"/>
                </c:ext>
              </c:extLst>
            </c:dLbl>
            <c:dLbl>
              <c:idx val="8"/>
              <c:layout>
                <c:manualLayout>
                  <c:x val="-4.7522250953157905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3-440C-813F-8BDF77392C89}"/>
                </c:ext>
              </c:extLst>
            </c:dLbl>
            <c:dLbl>
              <c:idx val="9"/>
              <c:layout>
                <c:manualLayout>
                  <c:x val="0"/>
                  <c:y val="3.0038311856334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migr'!$B$3:$K$3</c:f>
              <c:numCache>
                <c:formatCode>###0.0%</c:formatCode>
                <c:ptCount val="10"/>
                <c:pt idx="0">
                  <c:v>6.449553001277139E-2</c:v>
                </c:pt>
                <c:pt idx="1">
                  <c:v>0.93550446998722858</c:v>
                </c:pt>
                <c:pt idx="2">
                  <c:v>0.5559125964010283</c:v>
                </c:pt>
                <c:pt idx="3">
                  <c:v>0.44408740359897164</c:v>
                </c:pt>
                <c:pt idx="4">
                  <c:v>0.10919540229885058</c:v>
                </c:pt>
                <c:pt idx="5">
                  <c:v>0.24010217113665389</c:v>
                </c:pt>
                <c:pt idx="6">
                  <c:v>0.19412515964240101</c:v>
                </c:pt>
                <c:pt idx="7">
                  <c:v>0.22924648786717752</c:v>
                </c:pt>
                <c:pt idx="8">
                  <c:v>0.1909323116219668</c:v>
                </c:pt>
                <c:pt idx="9">
                  <c:v>3.6398467432950193E-2</c:v>
                </c:pt>
              </c:numCache>
            </c:numRef>
          </c:val>
          <c:extLst>
            <c:ext xmlns:c16="http://schemas.microsoft.com/office/drawing/2014/chart" uri="{C3380CC4-5D6E-409C-BE32-E72D297353CC}">
              <c16:uniqueId val="{00000000-953A-4D3A-8EEF-230B79DC2069}"/>
            </c:ext>
          </c:extLst>
        </c:ser>
        <c:ser>
          <c:idx val="1"/>
          <c:order val="1"/>
          <c:tx>
            <c:strRef>
              <c:f>'age gender migr'!$A$4</c:f>
              <c:strCache>
                <c:ptCount val="1"/>
                <c:pt idx="0">
                  <c:v>No platform work</c:v>
                </c:pt>
              </c:strCache>
            </c:strRef>
          </c:tx>
          <c:spPr>
            <a:solidFill>
              <a:schemeClr val="accent2"/>
            </a:solidFill>
            <a:ln>
              <a:noFill/>
            </a:ln>
            <a:effectLst/>
          </c:spPr>
          <c:invertIfNegative val="0"/>
          <c:dLbls>
            <c:dLbl>
              <c:idx val="0"/>
              <c:layout>
                <c:manualLayout>
                  <c:x val="-6.3363001270877201E-3"/>
                  <c:y val="-1.201532474253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53-440C-813F-8BDF77392C89}"/>
                </c:ext>
              </c:extLst>
            </c:dLbl>
            <c:dLbl>
              <c:idx val="1"/>
              <c:layout>
                <c:manualLayout>
                  <c:x val="-6.3363001270878364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53-440C-813F-8BDF77392C89}"/>
                </c:ext>
              </c:extLst>
            </c:dLbl>
            <c:dLbl>
              <c:idx val="2"/>
              <c:layout>
                <c:manualLayout>
                  <c:x val="-4.7522250953157905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40C-813F-8BDF77392C89}"/>
                </c:ext>
              </c:extLst>
            </c:dLbl>
            <c:dLbl>
              <c:idx val="4"/>
              <c:layout>
                <c:manualLayout>
                  <c:x val="1.58407503177193E-3"/>
                  <c:y val="-6.0076623712669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53-440C-813F-8BDF77392C89}"/>
                </c:ext>
              </c:extLst>
            </c:dLbl>
            <c:dLbl>
              <c:idx val="5"/>
              <c:layout>
                <c:manualLayout>
                  <c:x val="-1.58407503177193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3-440C-813F-8BDF77392C89}"/>
                </c:ext>
              </c:extLst>
            </c:dLbl>
            <c:dLbl>
              <c:idx val="6"/>
              <c:layout>
                <c:manualLayout>
                  <c:x val="-6.3363001270877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53-440C-813F-8BDF77392C89}"/>
                </c:ext>
              </c:extLst>
            </c:dLbl>
            <c:dLbl>
              <c:idx val="7"/>
              <c:layout>
                <c:manualLayout>
                  <c:x val="1.58407503177193E-3"/>
                  <c:y val="-6.0076623712669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53-440C-813F-8BDF77392C89}"/>
                </c:ext>
              </c:extLst>
            </c:dLbl>
            <c:dLbl>
              <c:idx val="8"/>
              <c:layout>
                <c:manualLayout>
                  <c:x val="-5.8082080195824015E-17"/>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3-440C-813F-8BDF77392C89}"/>
                </c:ext>
              </c:extLst>
            </c:dLbl>
            <c:dLbl>
              <c:idx val="9"/>
              <c:layout>
                <c:manualLayout>
                  <c:x val="-2.9041040097912008E-17"/>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migr'!$B$4:$K$4</c:f>
              <c:numCache>
                <c:formatCode>###0.0%</c:formatCode>
                <c:ptCount val="10"/>
                <c:pt idx="0">
                  <c:v>5.7428370029439811E-2</c:v>
                </c:pt>
                <c:pt idx="1">
                  <c:v>0.9425716299705601</c:v>
                </c:pt>
                <c:pt idx="2">
                  <c:v>0.53472164260078459</c:v>
                </c:pt>
                <c:pt idx="3">
                  <c:v>0.46527835739921541</c:v>
                </c:pt>
                <c:pt idx="4">
                  <c:v>7.3931251814073062E-2</c:v>
                </c:pt>
                <c:pt idx="5">
                  <c:v>0.20450304764274166</c:v>
                </c:pt>
                <c:pt idx="6">
                  <c:v>0.25073599535597296</c:v>
                </c:pt>
                <c:pt idx="7">
                  <c:v>0.26155823692830782</c:v>
                </c:pt>
                <c:pt idx="8">
                  <c:v>0.18368785504001328</c:v>
                </c:pt>
                <c:pt idx="9">
                  <c:v>2.558361321889124E-2</c:v>
                </c:pt>
              </c:numCache>
            </c:numRef>
          </c:val>
          <c:extLst>
            <c:ext xmlns:c16="http://schemas.microsoft.com/office/drawing/2014/chart" uri="{C3380CC4-5D6E-409C-BE32-E72D297353CC}">
              <c16:uniqueId val="{00000001-953A-4D3A-8EEF-230B79DC2069}"/>
            </c:ext>
          </c:extLst>
        </c:ser>
        <c:dLbls>
          <c:showLegendKey val="0"/>
          <c:showVal val="0"/>
          <c:showCatName val="0"/>
          <c:showSerName val="0"/>
          <c:showPercent val="0"/>
          <c:showBubbleSize val="0"/>
        </c:dLbls>
        <c:gapWidth val="219"/>
        <c:axId val="474422408"/>
        <c:axId val="474424048"/>
      </c:barChart>
      <c:catAx>
        <c:axId val="474422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24048"/>
        <c:crosses val="autoZero"/>
        <c:auto val="1"/>
        <c:lblAlgn val="ctr"/>
        <c:lblOffset val="100"/>
        <c:noMultiLvlLbl val="0"/>
      </c:catAx>
      <c:valAx>
        <c:axId val="47442404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74422408"/>
        <c:crosses val="autoZero"/>
        <c:crossBetween val="between"/>
      </c:valAx>
      <c:spPr>
        <a:noFill/>
        <a:ln>
          <a:noFill/>
        </a:ln>
        <a:effectLst/>
      </c:spPr>
    </c:plotArea>
    <c:legend>
      <c:legendPos val="b"/>
      <c:layout>
        <c:manualLayout>
          <c:xMode val="edge"/>
          <c:yMode val="edge"/>
          <c:x val="0.22648817924544892"/>
          <c:y val="0.91304050630875511"/>
          <c:w val="0.38544786353804783"/>
          <c:h val="4.79096882780100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0.41315</cdr:x>
      <cdr:y>0.39172</cdr:y>
    </cdr:from>
    <cdr:to>
      <cdr:x>0.47232</cdr:x>
      <cdr:y>0.45985</cdr:y>
    </cdr:to>
    <cdr:sp macro="" textlink="">
      <cdr:nvSpPr>
        <cdr:cNvPr id="3" name="Right Arrow 2"/>
        <cdr:cNvSpPr/>
      </cdr:nvSpPr>
      <cdr:spPr>
        <a:xfrm xmlns:a="http://schemas.openxmlformats.org/drawingml/2006/main" rot="10800000">
          <a:off x="3312368" y="1656184"/>
          <a:ext cx="474352" cy="288032"/>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24/01/2024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24/01/2024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gcv.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421171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C0CF14-AAEB-4899-9958-D5E04EFDC312}"/>
              </a:ext>
            </a:extLst>
          </p:cNvPr>
          <p:cNvSpPr>
            <a:spLocks noGrp="1"/>
          </p:cNvSpPr>
          <p:nvPr>
            <p:ph type="body" idx="1"/>
          </p:nvPr>
        </p:nvSpPr>
        <p:spPr/>
        <p:txBody>
          <a:bodyPr/>
          <a:lstStyle/>
          <a:p>
            <a:r>
              <a:rPr lang="hr-HR" sz="1800" b="0">
                <a:effectLst/>
                <a:latin typeface="Calibri" panose="020F0502020204030204" pitchFamily="34" charset="0"/>
                <a:ea typeface="Yu Mincho" panose="02020400000000000000" pitchFamily="18" charset="-128"/>
                <a:cs typeface="Times New Roman" panose="02020603050405020304" pitchFamily="18" charset="0"/>
              </a:rPr>
              <a:t>Digitalne radne platforme obično kvalificiraju radnike koji rade putem digitalnih platformi kao samozaposlene osobe, što možda nije u skladu s činjeničnim uvjetima pod kojima rade.</a:t>
            </a:r>
          </a:p>
          <a:p>
            <a:r>
              <a:rPr lang="hr-HR" sz="1800" b="0">
                <a:effectLst/>
                <a:latin typeface="Calibri" panose="020F0502020204030204" pitchFamily="34" charset="0"/>
                <a:ea typeface="Yu Mincho" panose="02020400000000000000" pitchFamily="18" charset="-128"/>
                <a:cs typeface="Times New Roman" panose="02020603050405020304" pitchFamily="18" charset="0"/>
              </a:rPr>
              <a:t>Samozaposlene osobe općenito su odgovorne za vlastitu sigurnost i zdravlje, a primjenjivost zakonodavstva o sigurnosti i zdravlju na radu ograničena je.</a:t>
            </a:r>
          </a:p>
          <a:p>
            <a:pPr marL="0" lvl="2" indent="0">
              <a:spcBef>
                <a:spcPts val="450"/>
              </a:spcBef>
              <a:buClr>
                <a:schemeClr val="tx2"/>
              </a:buClr>
              <a:buNone/>
            </a:pPr>
            <a:endParaRPr lang="en-US" sz="1500" b="0" dirty="0">
              <a:solidFill>
                <a:schemeClr val="tx1"/>
              </a:solidFill>
            </a:endParaRPr>
          </a:p>
          <a:p>
            <a:pPr marL="0" lvl="2" indent="0">
              <a:spcBef>
                <a:spcPts val="450"/>
              </a:spcBef>
              <a:buClr>
                <a:schemeClr val="tx2"/>
              </a:buClr>
              <a:buNone/>
            </a:pPr>
            <a:r>
              <a:rPr lang="hr-HR" sz="1500"/>
              <a:t>U </a:t>
            </a:r>
            <a:r>
              <a:rPr lang="hr-HR" sz="1500" b="0">
                <a:solidFill>
                  <a:schemeClr val="tx2"/>
                </a:solidFill>
              </a:rPr>
              <a:t>algoritamskom upravljanju upotrebljavaju se</a:t>
            </a:r>
            <a:r>
              <a:rPr lang="hr-HR" sz="1500"/>
              <a:t> algoritmi za dodjelu posla, praćenje i evaluaciju učinkovitosti i ponašanja radnika (npr. praćenje, mehanizmi ocjenjivanja, automatizirano donošenje odluka).</a:t>
            </a:r>
          </a:p>
          <a:p>
            <a:endParaRPr lang="en-GB" dirty="0"/>
          </a:p>
        </p:txBody>
      </p:sp>
    </p:spTree>
    <p:extLst>
      <p:ext uri="{BB962C8B-B14F-4D97-AF65-F5344CB8AC3E}">
        <p14:creationId xmlns:p14="http://schemas.microsoft.com/office/powerpoint/2010/main" val="205929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1DB33A4-F252-659B-012D-3C6A626593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43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GB" sz="1500" b="1" dirty="0">
              <a:highlight>
                <a:srgbClr val="FFFF00"/>
              </a:highlight>
            </a:endParaRPr>
          </a:p>
          <a:p>
            <a:r>
              <a:rPr lang="hr-HR" sz="1800">
                <a:effectLst/>
                <a:latin typeface="Calibri" panose="020F0502020204030204" pitchFamily="34" charset="0"/>
                <a:ea typeface="Yu Mincho" panose="02020400000000000000" pitchFamily="18" charset="-128"/>
                <a:cs typeface="Times New Roman" panose="02020603050405020304" pitchFamily="18" charset="0"/>
              </a:rPr>
              <a:t>Primjer alata koji radnicima koji rade putem platformi pomaže da preuzmu podatke o svojem ugledu i transakcijama kao dokaz radnog iskustva i vještina: GigCV </a:t>
            </a:r>
            <a:r>
              <a:rPr lang="hr-HR" sz="1800" u="sng">
                <a:solidFill>
                  <a:srgbClr val="0563C1"/>
                </a:solidFill>
                <a:effectLst/>
                <a:latin typeface="Calibri" panose="020F0502020204030204" pitchFamily="34" charset="0"/>
                <a:ea typeface="Yu Mincho" panose="02020400000000000000" pitchFamily="18" charset="-128"/>
                <a:cs typeface="Times New Roman" panose="02020603050405020304" pitchFamily="18" charset="0"/>
                <a:hlinkClick r:id="rId3"/>
              </a:rPr>
              <a:t>https://gigcv.org/</a:t>
            </a:r>
            <a:r>
              <a:rPr lang="hr-HR" sz="1800">
                <a:effectLst/>
                <a:latin typeface="Calibri" panose="020F0502020204030204" pitchFamily="34" charset="0"/>
                <a:ea typeface="Yu Mincho" panose="02020400000000000000" pitchFamily="18"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410568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230110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14</a:t>
            </a:fld>
            <a:endParaRPr lang="en-GB" altLang="en-US"/>
          </a:p>
        </p:txBody>
      </p:sp>
    </p:spTree>
    <p:extLst>
      <p:ext uri="{BB962C8B-B14F-4D97-AF65-F5344CB8AC3E}">
        <p14:creationId xmlns:p14="http://schemas.microsoft.com/office/powerpoint/2010/main" val="41601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15</a:t>
            </a:fld>
            <a:endParaRPr lang="en-GB" altLang="en-US"/>
          </a:p>
        </p:txBody>
      </p:sp>
    </p:spTree>
    <p:extLst>
      <p:ext uri="{BB962C8B-B14F-4D97-AF65-F5344CB8AC3E}">
        <p14:creationId xmlns:p14="http://schemas.microsoft.com/office/powerpoint/2010/main" val="294408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16</a:t>
            </a:fld>
            <a:endParaRPr lang="en-GB" altLang="en-US"/>
          </a:p>
        </p:txBody>
      </p:sp>
    </p:spTree>
    <p:extLst>
      <p:ext uri="{BB962C8B-B14F-4D97-AF65-F5344CB8AC3E}">
        <p14:creationId xmlns:p14="http://schemas.microsoft.com/office/powerpoint/2010/main" val="423859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a:t>Prijedlog objavljen 9. prosinca 2021.</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a:t>Uz predloženu direktivu, objavljen je i nacrt smjernica za primjenu prava EU-a o tržišnom natjecanju na kolektivne ugovore samozaposlenih osoba bez zaposlenika.</a:t>
            </a:r>
          </a:p>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36037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0"/>
              <a:t>Unatoč nesigurnosti povezanoj s radom putem digitalnih platformi koji je u nadležnosti inspektorata za rad i socijalnu sigurnost, određene aktivnosti inspektorata utvrđene su u Poljskoj, Belgiji i Španjolskoj.</a:t>
            </a:r>
          </a:p>
        </p:txBody>
      </p:sp>
      <p:sp>
        <p:nvSpPr>
          <p:cNvPr id="4" name="Slide Number Placeholder 3"/>
          <p:cNvSpPr>
            <a:spLocks noGrp="1"/>
          </p:cNvSpPr>
          <p:nvPr>
            <p:ph type="sldNum" sz="quarter" idx="5"/>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3564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224821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3383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2800" b="0">
                <a:effectLst/>
                <a:latin typeface="Helvetica Neue" panose="02000503000000020004" pitchFamily="2" charset="0"/>
              </a:rPr>
              <a:t>Algoritamsko upravljanje upotrebljava se za dodjelu posla, praćenje i evaluaciju ponašanja i učinkovitosti radnika.</a:t>
            </a:r>
          </a:p>
          <a:p>
            <a:r>
              <a:rPr lang="hr-HR" sz="2800" b="0">
                <a:effectLst/>
                <a:latin typeface="Helvetica Neue" panose="02000503000000020004" pitchFamily="2" charset="0"/>
              </a:rPr>
              <a:t>S obzirom na raširenost nestandardnih radnih aranžmana, digitalne radne platforme u svojim uvjetima poslovanja obično klasificiraju radnike kao samozaposlene, što dovodi do prijenosa rizika, obveza i odgovornosti, među ostalim i onih iz područja zdravlja i sigurnosti, na radnike koji rade putem digitalnih platformi.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90BBB5-C5E5-4866-99B0-DD5088A1DAA3}" type="slidenum">
              <a:rPr lang="nl-BE" smtClean="0"/>
              <a:t>3</a:t>
            </a:fld>
            <a:endParaRPr lang="nl-BE"/>
          </a:p>
        </p:txBody>
      </p:sp>
    </p:spTree>
    <p:extLst>
      <p:ext uri="{BB962C8B-B14F-4D97-AF65-F5344CB8AC3E}">
        <p14:creationId xmlns:p14="http://schemas.microsoft.com/office/powerpoint/2010/main" val="153462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6000"/>
              </a:lnSpc>
              <a:spcBef>
                <a:spcPts val="600"/>
              </a:spcBef>
              <a:spcAft>
                <a:spcPts val="600"/>
              </a:spcAft>
            </a:pPr>
            <a:r>
              <a:rPr lang="hr-HR" sz="1800">
                <a:effectLst/>
                <a:latin typeface="Calibri" panose="020F0502020204030204" pitchFamily="34" charset="0"/>
                <a:ea typeface="Times New Roman" panose="02020603050405020304" pitchFamily="18" charset="0"/>
                <a:cs typeface="Times New Roman" panose="02020603050405020304" pitchFamily="18" charset="0"/>
              </a:rPr>
              <a:t>Na temelju pregleda postojeće literature razvijena je taksonomija koja se oslanja na tri dimenzije, pa se tako razlikuju četiri vrste rada putem digitalnih platformi, kako je prikazano u tablici. Te su tri dimenzije:</a:t>
            </a:r>
          </a:p>
          <a:p>
            <a:pPr algn="just">
              <a:lnSpc>
                <a:spcPct val="106000"/>
              </a:lnSpc>
              <a:spcBef>
                <a:spcPts val="600"/>
              </a:spcBef>
              <a:spcAft>
                <a:spcPts val="600"/>
              </a:spcAft>
            </a:pPr>
            <a:r>
              <a:rPr lang="hr-HR" sz="1800" b="1">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6000"/>
              </a:lnSpc>
              <a:spcBef>
                <a:spcPts val="600"/>
              </a:spcBef>
              <a:spcAft>
                <a:spcPts val="600"/>
              </a:spcAft>
            </a:pPr>
            <a:r>
              <a:rPr lang="hr-HR" sz="1800" b="1">
                <a:effectLst/>
                <a:latin typeface="Calibri" panose="020F0502020204030204" pitchFamily="34" charset="0"/>
                <a:ea typeface="Times New Roman" panose="02020603050405020304" pitchFamily="18" charset="0"/>
                <a:cs typeface="Times New Roman" panose="02020603050405020304" pitchFamily="18" charset="0"/>
              </a:rPr>
              <a:t>1. dimenzija: način obavljanja rada </a:t>
            </a:r>
            <a:r>
              <a:rPr lang="hr-HR" sz="1800" b="1" i="0">
                <a:effectLst/>
                <a:latin typeface="Calibri" panose="020F0502020204030204" pitchFamily="34" charset="0"/>
                <a:ea typeface="Times New Roman" panose="02020603050405020304" pitchFamily="18" charset="0"/>
                <a:cs typeface="Times New Roman" panose="02020603050405020304" pitchFamily="18" charset="0"/>
              </a:rPr>
              <a:t>(na internetu ili na lokaciji)</a:t>
            </a:r>
            <a:r>
              <a:rPr lang="hr-HR" sz="1800" i="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ts val="1200"/>
              </a:lnSpc>
              <a:spcBef>
                <a:spcPts val="600"/>
              </a:spcBef>
              <a:spcAft>
                <a:spcPts val="600"/>
              </a:spcAft>
            </a:pPr>
            <a:r>
              <a:rPr lang="hr-HR" sz="1800" u="sng">
                <a:effectLst/>
                <a:latin typeface="Calibri" panose="020F0502020204030204" pitchFamily="34" charset="0"/>
                <a:ea typeface="Times New Roman" panose="02020603050405020304" pitchFamily="18" charset="0"/>
                <a:cs typeface="Times New Roman" panose="02020603050405020304" pitchFamily="18" charset="0"/>
              </a:rPr>
              <a:t>Rad putem platforme na internetu</a:t>
            </a:r>
            <a:r>
              <a:rPr lang="hr-HR" sz="1800">
                <a:effectLst/>
                <a:latin typeface="Calibri" panose="020F0502020204030204" pitchFamily="34" charset="0"/>
                <a:ea typeface="Times New Roman" panose="02020603050405020304" pitchFamily="18" charset="0"/>
                <a:cs typeface="Times New Roman" panose="02020603050405020304" pitchFamily="18" charset="0"/>
              </a:rPr>
              <a:t> odnosi se na zadatke koji se dodjeljuju odgovarajućim radnicima putem interneta i obavljaju se u cijelosti ili najvećom dijelom virtualno uz pomoć elektroničkog uređaja na bilo kojoj lokaciji, najčešće u domu radnika. </a:t>
            </a:r>
            <a:r>
              <a:rPr lang="hr-HR" sz="1800" u="sng">
                <a:effectLst/>
                <a:latin typeface="Calibri" panose="020F0502020204030204" pitchFamily="34" charset="0"/>
                <a:ea typeface="Times New Roman" panose="02020603050405020304" pitchFamily="18" charset="0"/>
                <a:cs typeface="Times New Roman" panose="02020603050405020304" pitchFamily="18" charset="0"/>
              </a:rPr>
              <a:t>Rad putem platforme na lokaciji</a:t>
            </a:r>
            <a:r>
              <a:rPr lang="hr-HR" sz="1800">
                <a:effectLst/>
                <a:latin typeface="Calibri" panose="020F0502020204030204" pitchFamily="34" charset="0"/>
                <a:ea typeface="Times New Roman" panose="02020603050405020304" pitchFamily="18" charset="0"/>
                <a:cs typeface="Times New Roman" panose="02020603050405020304" pitchFamily="18" charset="0"/>
              </a:rPr>
              <a:t> odnosi se na zadatke koji se obavljaju u cijelosti ili najvećim dijelom u fizičkom svijetu, bilo u javnim prostorima, na cesti ili u poslovnim prostorima klijenta, iako se postupak dodjeljivanja zadataka odgovarajućim radnicima i dalje odvija putem interneta. Ta je dimenzija relevantna jer iz perspektive sigurnosti i zdravlja na radu fizičko okruženje u velikoj mjeri (ali ne isključivo) određuje kojim su rizicima za sigurnost i zdravlje na radu izloženi radnici koji rade putem digitalnih platformi, kao i posebne poteškoće u upravljanju tim rizicima u praksi. </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hr-HR" sz="1800" b="1">
                <a:effectLst/>
                <a:latin typeface="Calibri" panose="020F0502020204030204" pitchFamily="34" charset="0"/>
                <a:ea typeface="Times New Roman" panose="02020603050405020304" pitchFamily="18" charset="0"/>
                <a:cs typeface="Times New Roman" panose="02020603050405020304" pitchFamily="18" charset="0"/>
              </a:rPr>
              <a:t>2. dimenzija: potrebna razina vještina </a:t>
            </a:r>
            <a:r>
              <a:rPr lang="hr-HR" sz="1800" b="1" i="0">
                <a:effectLst/>
                <a:latin typeface="Calibri" panose="020F0502020204030204" pitchFamily="34" charset="0"/>
                <a:ea typeface="Times New Roman" panose="02020603050405020304" pitchFamily="18" charset="0"/>
                <a:cs typeface="Times New Roman" panose="02020603050405020304" pitchFamily="18" charset="0"/>
              </a:rPr>
              <a:t>(niže kvalificirane u odnosu na visokokvalificirane)</a:t>
            </a:r>
          </a:p>
          <a:p>
            <a:pPr algn="just">
              <a:lnSpc>
                <a:spcPts val="1200"/>
              </a:lnSpc>
              <a:spcBef>
                <a:spcPts val="600"/>
              </a:spcBef>
              <a:spcAft>
                <a:spcPts val="600"/>
              </a:spcAft>
            </a:pPr>
            <a:r>
              <a:rPr lang="hr-HR" sz="1800" u="sng">
                <a:effectLst/>
                <a:latin typeface="Calibri" panose="020F0502020204030204" pitchFamily="34" charset="0"/>
                <a:ea typeface="Times New Roman" panose="02020603050405020304" pitchFamily="18" charset="0"/>
                <a:cs typeface="Times New Roman" panose="02020603050405020304" pitchFamily="18" charset="0"/>
              </a:rPr>
              <a:t>Razina vještina</a:t>
            </a:r>
            <a:r>
              <a:rPr lang="hr-HR" sz="1800">
                <a:effectLst/>
                <a:latin typeface="Calibri" panose="020F0502020204030204" pitchFamily="34" charset="0"/>
                <a:ea typeface="Times New Roman" panose="02020603050405020304" pitchFamily="18" charset="0"/>
                <a:cs typeface="Times New Roman" panose="02020603050405020304" pitchFamily="18" charset="0"/>
              </a:rPr>
              <a:t> odnosi se na prirodu, opseg i složenost zadatka. Njome se utvrđuje može li se zadatak dodijeliti svima koji su aktivni na platformi ili odabranoj osobi. Razina vještina potrebna za obavljanje zadatka ne otkriva ništa o općim vještinama koje radnik koji radi putem digitalnih platformi treba (npr. strategije za pronalazak posla) ili ima (npr. razina obrazovanja). Opseg zadataka kreće se od mikrozadatka, npr. posao klikanja, kod kojih je za izvršenje jednog zadatka potrebno samo nekoliko sekundi, i srednje velikih zadataka, npr. dostava paketa, za koje je potrebno nekoliko minuta ili sati rada, do većih zadataka, npr. pravih projekata, za čije bi dovršenje moglo biti potrebno nekoliko tjedana ili mjeseci, npr. dizajn mrežnog mjesta. </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hr-HR" sz="1800" b="1">
                <a:effectLst/>
                <a:latin typeface="Calibri" panose="020F0502020204030204" pitchFamily="34" charset="0"/>
                <a:ea typeface="Times New Roman" panose="02020603050405020304" pitchFamily="18" charset="0"/>
                <a:cs typeface="Times New Roman" panose="02020603050405020304" pitchFamily="18" charset="0"/>
              </a:rPr>
              <a:t>3. dimenzija: razina kontrole koju provodi platforma (</a:t>
            </a:r>
            <a:r>
              <a:rPr lang="hr-HR" sz="1800" b="1" i="0">
                <a:effectLst/>
                <a:latin typeface="Calibri" panose="020F0502020204030204" pitchFamily="34" charset="0"/>
                <a:ea typeface="Times New Roman" panose="02020603050405020304" pitchFamily="18" charset="0"/>
                <a:cs typeface="Times New Roman" panose="02020603050405020304" pitchFamily="18" charset="0"/>
              </a:rPr>
              <a:t>usp.</a:t>
            </a:r>
            <a:r>
              <a:rPr lang="hr-HR" sz="1800" b="1" i="1">
                <a:effectLst/>
                <a:latin typeface="Calibri" panose="020F0502020204030204" pitchFamily="34" charset="0"/>
                <a:ea typeface="Times New Roman" panose="02020603050405020304" pitchFamily="18" charset="0"/>
                <a:cs typeface="Times New Roman" panose="02020603050405020304" pitchFamily="18" charset="0"/>
              </a:rPr>
              <a:t> </a:t>
            </a:r>
            <a:r>
              <a:rPr lang="hr-HR" sz="1800" b="1" i="0">
                <a:effectLst/>
                <a:latin typeface="Calibri" panose="020F0502020204030204" pitchFamily="34" charset="0"/>
                <a:ea typeface="Times New Roman" panose="02020603050405020304" pitchFamily="18" charset="0"/>
                <a:cs typeface="Times New Roman" panose="02020603050405020304" pitchFamily="18" charset="0"/>
              </a:rPr>
              <a:t>algoritamsko upravljanje)</a:t>
            </a:r>
          </a:p>
          <a:p>
            <a:pPr algn="just">
              <a:lnSpc>
                <a:spcPts val="1200"/>
              </a:lnSpc>
              <a:spcBef>
                <a:spcPts val="600"/>
              </a:spcBef>
              <a:spcAft>
                <a:spcPts val="600"/>
              </a:spcAft>
            </a:pPr>
            <a:r>
              <a:rPr lang="hr-HR" sz="1800" u="sng">
                <a:effectLst/>
                <a:latin typeface="Calibri" panose="020F0502020204030204" pitchFamily="34" charset="0"/>
                <a:ea typeface="Times New Roman" panose="02020603050405020304" pitchFamily="18" charset="0"/>
                <a:cs typeface="Times New Roman" panose="02020603050405020304" pitchFamily="18" charset="0"/>
              </a:rPr>
              <a:t>„Razina kontrole”</a:t>
            </a:r>
            <a:r>
              <a:rPr lang="hr-HR" sz="1800" u="none">
                <a:effectLst/>
                <a:latin typeface="Calibri" panose="020F0502020204030204" pitchFamily="34" charset="0"/>
                <a:ea typeface="Times New Roman" panose="02020603050405020304" pitchFamily="18" charset="0"/>
                <a:cs typeface="Times New Roman" panose="02020603050405020304" pitchFamily="18" charset="0"/>
              </a:rPr>
              <a:t> </a:t>
            </a:r>
            <a:r>
              <a:rPr lang="hr-HR" sz="1800">
                <a:effectLst/>
                <a:latin typeface="Calibri" panose="020F0502020204030204" pitchFamily="34" charset="0"/>
                <a:ea typeface="Times New Roman" panose="02020603050405020304" pitchFamily="18" charset="0"/>
                <a:cs typeface="Times New Roman" panose="02020603050405020304" pitchFamily="18" charset="0"/>
              </a:rPr>
              <a:t>je krovni pojam koji obuhvaća nekoliko dimenzija karakterističnih za digitalne platforme. Ona služi kao pokazatelj opsega </a:t>
            </a:r>
            <a:r>
              <a:rPr lang="hr-HR" sz="1800" u="sng">
                <a:effectLst/>
                <a:latin typeface="Calibri" panose="020F0502020204030204" pitchFamily="34" charset="0"/>
                <a:ea typeface="Times New Roman" panose="02020603050405020304" pitchFamily="18" charset="0"/>
                <a:cs typeface="Times New Roman" panose="02020603050405020304" pitchFamily="18" charset="0"/>
              </a:rPr>
              <a:t>hijerarhijske moći i upravljačkih ovlasti kojima se digitalna radna platforma koristi u svojem odnosu s radnicima,</a:t>
            </a:r>
            <a:r>
              <a:rPr lang="hr-HR" sz="1800">
                <a:effectLst/>
                <a:latin typeface="Calibri" panose="020F0502020204030204" pitchFamily="34" charset="0"/>
                <a:ea typeface="Times New Roman" panose="02020603050405020304" pitchFamily="18" charset="0"/>
                <a:cs typeface="Times New Roman" panose="02020603050405020304" pitchFamily="18" charset="0"/>
              </a:rPr>
              <a:t> točnije radi li se o (jednostranim) odlukama o raspodjeli, organizaciji i evaluaciji rada. Posredovanje platformi može varirati od minimalne do vrlo velike razine kontrole. To je važno s obzirom na činjenicu da razina kontrole stvara osjećaj podređenosti, koji je u većini država članica ključni pravni kriterij pri utvrđivanju radnog statusa. Osim toga, na razini EU-a i u većini država članica regulatorni okvir za sigurnost i zdravlje na radu primjenjuje se samo na radnike. Ta je dimenzija snažno povezana s oslanjanjem većine digitalnih platformi na algoritamsko upravljanje (te digitalno praćenje i nadzor) i načinom na koji ono oblikuje radne uvjete i socijalnu zaštitu u radu putem digitalnih platformi. Među platformama ne postoji ujednačena praksa u pogledu raširenosti primjene takvih tehnika. </a:t>
            </a:r>
          </a:p>
        </p:txBody>
      </p:sp>
      <p:sp>
        <p:nvSpPr>
          <p:cNvPr id="4" name="Slide Number Placeholder 3"/>
          <p:cNvSpPr>
            <a:spLocks noGrp="1"/>
          </p:cNvSpPr>
          <p:nvPr>
            <p:ph type="sldNum" sz="quarter" idx="5"/>
          </p:nvPr>
        </p:nvSpPr>
        <p:spPr/>
        <p:txBody>
          <a:bodyPr/>
          <a:lstStyle/>
          <a:p>
            <a:fld id="{AC90BBB5-C5E5-4866-99B0-DD5088A1DAA3}" type="slidenum">
              <a:rPr lang="nl-BE" smtClean="0"/>
              <a:t>4</a:t>
            </a:fld>
            <a:endParaRPr lang="nl-BE"/>
          </a:p>
        </p:txBody>
      </p:sp>
    </p:spTree>
    <p:extLst>
      <p:ext uri="{BB962C8B-B14F-4D97-AF65-F5344CB8AC3E}">
        <p14:creationId xmlns:p14="http://schemas.microsoft.com/office/powerpoint/2010/main" val="76542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U 2022. u 27 država članica + Island i Norveška:</a:t>
            </a:r>
          </a:p>
          <a:p>
            <a:r>
              <a:rPr lang="hr-HR"/>
              <a:t>– oko 6 % radnika ostvarilo je većinu ili dio svojeg dohotka radom za digitalne platforme </a:t>
            </a:r>
          </a:p>
          <a:p>
            <a:r>
              <a:rPr lang="hr-HR"/>
              <a:t>–</a:t>
            </a:r>
            <a:r>
              <a:rPr lang="hr-HR">
                <a:highlight>
                  <a:srgbClr val="FFFF00"/>
                </a:highlight>
              </a:rPr>
              <a:t> </a:t>
            </a:r>
            <a:r>
              <a:rPr lang="hr-HR" sz="1800">
                <a:effectLst/>
                <a:latin typeface="Segoe UI" panose="020B0502040204020203" pitchFamily="34" charset="0"/>
              </a:rPr>
              <a:t>6 % radnika čini više od 11,5 milijuna ljudi u EU-a.</a:t>
            </a:r>
          </a:p>
          <a:p>
            <a:endParaRPr lang="en-US" dirty="0"/>
          </a:p>
          <a:p>
            <a:r>
              <a:rPr lang="hr-HR"/>
              <a:t>Rad putem digitalnih platformi prisutniji je u sljedećim djelatnostima:</a:t>
            </a:r>
          </a:p>
          <a:p>
            <a:pPr marL="171450" indent="-171450">
              <a:buFontTx/>
              <a:buChar char="-"/>
            </a:pPr>
            <a:r>
              <a:rPr lang="hr-HR"/>
              <a:t>informacijske i komunikacijske tehnologije, financije, stručne, znanstvene ili tehničke usluge (19,2 %)</a:t>
            </a:r>
          </a:p>
          <a:p>
            <a:pPr marL="171450" indent="-171450">
              <a:buFontTx/>
              <a:buChar char="-"/>
            </a:pPr>
            <a:r>
              <a:rPr lang="hr-HR"/>
              <a:t>trgovina, prijevoz, usluge smještaja ili prehrane (18,3 %)</a:t>
            </a:r>
          </a:p>
          <a:p>
            <a:pPr marL="171450" indent="-171450">
              <a:buFontTx/>
              <a:buChar char="-"/>
            </a:pPr>
            <a:r>
              <a:rPr lang="hr-HR"/>
              <a:t>uprava i potporne usluge, uključujući javnu upravu i obranu (15,8 %)</a:t>
            </a:r>
          </a:p>
          <a:p>
            <a:pPr marL="171450" indent="-171450">
              <a:buFontTx/>
              <a:buChar char="-"/>
            </a:pPr>
            <a:endParaRPr lang="en-US" dirty="0"/>
          </a:p>
          <a:p>
            <a:r>
              <a:rPr lang="hr-HR"/>
              <a:t>OSH Pulse 2022.: https://osha.europa.eu/en/facts-and-figures/osh-pulse-occupational-safety-and-health-post-pandemic-workplaces </a:t>
            </a:r>
          </a:p>
        </p:txBody>
      </p:sp>
      <p:sp>
        <p:nvSpPr>
          <p:cNvPr id="4" name="Slide Number Placeholder 3"/>
          <p:cNvSpPr>
            <a:spLocks noGrp="1"/>
          </p:cNvSpPr>
          <p:nvPr>
            <p:ph type="sldNum" sz="quarter" idx="10"/>
          </p:nvPr>
        </p:nvSpPr>
        <p:spPr/>
        <p:txBody>
          <a:bodyPr/>
          <a:lstStyle/>
          <a:p>
            <a:fld id="{141B3B6C-C8BA-4258-9024-20BC91C907AF}" type="slidenum">
              <a:rPr lang="nl-BE" smtClean="0"/>
              <a:t>5</a:t>
            </a:fld>
            <a:endParaRPr lang="nl-BE"/>
          </a:p>
        </p:txBody>
      </p:sp>
    </p:spTree>
    <p:extLst>
      <p:ext uri="{BB962C8B-B14F-4D97-AF65-F5344CB8AC3E}">
        <p14:creationId xmlns:p14="http://schemas.microsoft.com/office/powerpoint/2010/main" val="56708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OSH Pulse 2022.: https://osha.europa.eu/en/facts-and-figures/osh-pulse-occupational-safety-and-health-post-pandemic-workplaces </a:t>
            </a:r>
          </a:p>
          <a:p>
            <a:endParaRPr lang="en-GB" dirty="0"/>
          </a:p>
        </p:txBody>
      </p:sp>
      <p:sp>
        <p:nvSpPr>
          <p:cNvPr id="4" name="Slide Number Placeholder 3"/>
          <p:cNvSpPr>
            <a:spLocks noGrp="1"/>
          </p:cNvSpPr>
          <p:nvPr>
            <p:ph type="sldNum" sz="quarter" idx="10"/>
          </p:nvPr>
        </p:nvSpPr>
        <p:spPr/>
        <p:txBody>
          <a:bodyPr/>
          <a:lstStyle/>
          <a:p>
            <a:fld id="{141B3B6C-C8BA-4258-9024-20BC91C907AF}" type="slidenum">
              <a:rPr lang="nl-BE" smtClean="0"/>
              <a:t>6</a:t>
            </a:fld>
            <a:endParaRPr lang="nl-BE"/>
          </a:p>
        </p:txBody>
      </p:sp>
    </p:spTree>
    <p:extLst>
      <p:ext uri="{BB962C8B-B14F-4D97-AF65-F5344CB8AC3E}">
        <p14:creationId xmlns:p14="http://schemas.microsoft.com/office/powerpoint/2010/main" val="266874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4162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a:effectLst/>
                <a:latin typeface="Calibri" panose="020F0502020204030204" pitchFamily="34" charset="0"/>
                <a:ea typeface="Yu Mincho" panose="02020400000000000000" pitchFamily="18" charset="-128"/>
                <a:cs typeface="Times New Roman" panose="02020603050405020304" pitchFamily="18" charset="0"/>
              </a:rPr>
              <a:t>Smanjenje rizika povezanih s nasiljem i uznemiravanjem posljedica je ograničenog kontakta s platformom, kolegama i klijentima.</a:t>
            </a:r>
          </a:p>
          <a:p>
            <a:r>
              <a:rPr lang="hr-HR" sz="1800">
                <a:effectLst/>
                <a:latin typeface="Calibri" panose="020F0502020204030204" pitchFamily="34" charset="0"/>
                <a:ea typeface="Yu Mincho" panose="02020400000000000000" pitchFamily="18" charset="-128"/>
                <a:cs typeface="Times New Roman" panose="02020603050405020304" pitchFamily="18" charset="0"/>
              </a:rPr>
              <a:t>Rad putem digitalnih platformi može pomoći i u prevladavanju negativnih percepcija ili predrasuda te biti koristan za pojedince koji imaju problema s društvenim interakcijama.</a:t>
            </a:r>
          </a:p>
          <a:p>
            <a:endParaRPr lang="en-GB" dirty="0"/>
          </a:p>
        </p:txBody>
      </p:sp>
      <p:sp>
        <p:nvSpPr>
          <p:cNvPr id="4" name="Slide Number Placeholder 3"/>
          <p:cNvSpPr>
            <a:spLocks noGrp="1"/>
          </p:cNvSpPr>
          <p:nvPr>
            <p:ph type="sldNum" sz="quarter" idx="5"/>
          </p:nvPr>
        </p:nvSpPr>
        <p:spPr/>
        <p:txBody>
          <a:bodyPr/>
          <a:lstStyle/>
          <a:p>
            <a:fld id="{A83CD549-0E8E-405C-830E-9D1936A80B4D}" type="slidenum">
              <a:rPr lang="en-GB" smtClean="0"/>
              <a:t>8</a:t>
            </a:fld>
            <a:endParaRPr lang="en-GB"/>
          </a:p>
        </p:txBody>
      </p:sp>
    </p:spTree>
    <p:extLst>
      <p:ext uri="{BB962C8B-B14F-4D97-AF65-F5344CB8AC3E}">
        <p14:creationId xmlns:p14="http://schemas.microsoft.com/office/powerpoint/2010/main" val="41856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603F97-0472-CC85-12B8-2536C8DACB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a:t>Rizici su slični onima koji se odnose na iste zadatke izvan ekonomije platformi, ali rad putem digitalnih platformi ima određene posebne učinke koji su prethodno navedeni.</a:t>
            </a:r>
          </a:p>
        </p:txBody>
      </p:sp>
    </p:spTree>
    <p:extLst>
      <p:ext uri="{BB962C8B-B14F-4D97-AF65-F5344CB8AC3E}">
        <p14:creationId xmlns:p14="http://schemas.microsoft.com/office/powerpoint/2010/main" val="1298454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hr-HR" sz="675"/>
              <a:t>Zaštita na radu važna je svima. Dobra je za vas. Dobra je za posao.</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341457" y="4432842"/>
            <a:ext cx="461083" cy="30360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8244408" y="0"/>
            <a:ext cx="936104" cy="5143500"/>
          </a:xfrm>
          <a:prstGeom prst="rect">
            <a:avLst/>
          </a:prstGeom>
        </p:spPr>
      </p:pic>
      <p:pic>
        <p:nvPicPr>
          <p:cNvPr id="16" name="Picture 15">
            <a:extLst>
              <a:ext uri="{FF2B5EF4-FFF2-40B4-BE49-F238E27FC236}">
                <a16:creationId xmlns:a16="http://schemas.microsoft.com/office/drawing/2014/main" id="{5A978CC8-6FBE-4675-9992-5A4A8F4C0FA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2292" y="4401676"/>
            <a:ext cx="1309231" cy="334773"/>
          </a:xfrm>
          <a:prstGeom prst="rect">
            <a:avLst/>
          </a:prstGeom>
        </p:spPr>
      </p:pic>
      <p:pic>
        <p:nvPicPr>
          <p:cNvPr id="22" name="Picture 21" descr="A logo of a healthy workplace&#10;&#10;Description automatically generated">
            <a:extLst>
              <a:ext uri="{FF2B5EF4-FFF2-40B4-BE49-F238E27FC236}">
                <a16:creationId xmlns:a16="http://schemas.microsoft.com/office/drawing/2014/main" id="{A08762B3-CC22-4E73-89FA-5D72EF019F5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37166" y="4266054"/>
            <a:ext cx="500262" cy="470395"/>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884CB6-7458-49DC-B060-B44123621A94}" type="slidenum">
              <a:rPr lang="en-GB" altLang="en-US"/>
              <a:pPr>
                <a:defRPr/>
              </a:pPr>
              <a:t>‹#›</a:t>
            </a:fld>
            <a:endParaRPr lang="en-GB" altLang="en-US"/>
          </a:p>
        </p:txBody>
      </p:sp>
    </p:spTree>
    <p:extLst>
      <p:ext uri="{BB962C8B-B14F-4D97-AF65-F5344CB8AC3E}">
        <p14:creationId xmlns:p14="http://schemas.microsoft.com/office/powerpoint/2010/main" val="36097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hr-HR" sz="675"/>
              <a:t>Zaštita na radu važna je svima. Dobra je za vas. Dobra je za posao.</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hr-HR">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hr-HR">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hr-HR">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hr-HR">
                <a:solidFill>
                  <a:schemeClr val="tx2"/>
                </a:solidFill>
                <a:ea typeface="+mj-ea"/>
                <a:cs typeface="Trebuchet MS"/>
              </a:rPr>
              <a:t>Europska agencija za sigurnost i zdravlje na radu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hr-HR">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hr-HR" sz="2400" b="1">
                <a:solidFill>
                  <a:schemeClr val="tx2"/>
                </a:solidFill>
                <a:ea typeface="+mj-ea"/>
              </a:rPr>
              <a:t>HVALA!</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hr-HR"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Picture 11">
            <a:extLst>
              <a:ext uri="{FF2B5EF4-FFF2-40B4-BE49-F238E27FC236}">
                <a16:creationId xmlns:a16="http://schemas.microsoft.com/office/drawing/2014/main" id="{C33CB122-1862-475F-9E6B-3D6C138A35C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pic>
        <p:nvPicPr>
          <p:cNvPr id="14" name="Picture 13" descr="A logo of a healthy workplace&#10;&#10;Description automatically generated">
            <a:extLst>
              <a:ext uri="{FF2B5EF4-FFF2-40B4-BE49-F238E27FC236}">
                <a16:creationId xmlns:a16="http://schemas.microsoft.com/office/drawing/2014/main" id="{FC83ACC5-4602-45A2-A9D3-ED9C5F84D01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6687" y="4590340"/>
            <a:ext cx="468227" cy="440274"/>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sha.europa.eu/en/publications/occupational-safety-and-health-digital-platform-work-lessons-regulations-policies-actions-and-initiativ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osha.europa.eu/en/publications-priority-area/digital-labour-platforms" TargetMode="External"/><Relationship Id="rId4" Type="http://schemas.openxmlformats.org/officeDocument/2006/relationships/hyperlink" Target="https://healthy-workplaces.osha.europa.eu/en/about-topic/priority-area/digital-platform-wor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7200" y="3554691"/>
            <a:ext cx="8544232" cy="674409"/>
          </a:xfrm>
        </p:spPr>
        <p:txBody>
          <a:bodyPr vert="horz" lIns="0" tIns="0" rIns="0" bIns="0" rtlCol="0" anchor="t" anchorCtr="0">
            <a:normAutofit fontScale="90000"/>
          </a:bodyPr>
          <a:lstStyle/>
          <a:p>
            <a:pPr>
              <a:spcBef>
                <a:spcPts val="450"/>
              </a:spcBef>
              <a:buClr>
                <a:schemeClr val="tx2"/>
              </a:buClr>
              <a:buFont typeface="Wingdings" pitchFamily="2" charset="2"/>
            </a:pPr>
            <a:r>
              <a:rPr lang="hr-HR" sz="2000">
                <a:solidFill>
                  <a:srgbClr val="89C140"/>
                </a:solidFill>
                <a:latin typeface="+mn-lt"/>
                <a:ea typeface="+mn-ea"/>
                <a:cs typeface="+mn-cs"/>
              </a:rPr>
              <a:t>SIGURAN I ZDRAV RAD U DIGITALNO DOBA </a:t>
            </a:r>
            <a:br>
              <a:rPr lang="hr-HR" sz="2000">
                <a:solidFill>
                  <a:srgbClr val="89C140"/>
                </a:solidFill>
                <a:latin typeface="+mn-lt"/>
                <a:ea typeface="+mn-ea"/>
                <a:cs typeface="+mn-cs"/>
              </a:rPr>
            </a:br>
            <a:r>
              <a:rPr lang="hr-HR" sz="2000">
                <a:solidFill>
                  <a:srgbClr val="89C140"/>
                </a:solidFill>
                <a:latin typeface="+mn-lt"/>
                <a:ea typeface="+mn-ea"/>
                <a:cs typeface="+mn-cs"/>
              </a:rPr>
              <a:t>Kampanja za zdrava mjesta rada 2023. – 2025.</a:t>
            </a:r>
            <a:br>
              <a:rPr lang="hr-HR" sz="2000">
                <a:solidFill>
                  <a:srgbClr val="89C140"/>
                </a:solidFill>
                <a:latin typeface="+mn-lt"/>
                <a:ea typeface="+mn-ea"/>
                <a:cs typeface="+mn-cs"/>
              </a:rPr>
            </a:br>
            <a:endParaRPr lang="hr-HR" sz="2000">
              <a:solidFill>
                <a:srgbClr val="89C140"/>
              </a:solidFill>
              <a:latin typeface="+mn-lt"/>
              <a:ea typeface="+mn-ea"/>
              <a:cs typeface="+mn-cs"/>
            </a:endParaRP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7200" y="2728245"/>
            <a:ext cx="8131810" cy="506406"/>
          </a:xfrm>
        </p:spPr>
        <p:txBody>
          <a:bodyPr vert="horz" lIns="0" tIns="0" rIns="0" bIns="0" rtlCol="0" anchor="t" anchorCtr="0">
            <a:noAutofit/>
          </a:bodyPr>
          <a:lstStyle/>
          <a:p>
            <a:pPr>
              <a:spcBef>
                <a:spcPct val="0"/>
              </a:spcBef>
            </a:pPr>
            <a:r>
              <a:rPr lang="hr-HR" sz="2400">
                <a:latin typeface="+mj-lt"/>
                <a:ea typeface="+mj-ea"/>
              </a:rPr>
              <a:t>Rad putem digitalnih platformi: posljedice za sigurnost i zdravlje na radu</a:t>
            </a:r>
          </a:p>
        </p:txBody>
      </p:sp>
    </p:spTree>
    <p:extLst>
      <p:ext uri="{BB962C8B-B14F-4D97-AF65-F5344CB8AC3E}">
        <p14:creationId xmlns:p14="http://schemas.microsoft.com/office/powerpoint/2010/main" val="242963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xfrm>
            <a:off x="450001" y="164736"/>
            <a:ext cx="7559873" cy="367200"/>
          </a:xfrm>
          <a:noFill/>
        </p:spPr>
        <p:txBody>
          <a:bodyPr lIns="0"/>
          <a:lstStyle/>
          <a:p>
            <a:r>
              <a:rPr lang="hr-HR" sz="2000" dirty="0"/>
              <a:t>Čimbenici koji pogoršavaju rizike i izazove u području sigurnosti i zdravlja na radu</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98914" cy="2903583"/>
          </a:xfrm>
        </p:spPr>
        <p:txBody>
          <a:bodyPr lIns="0" tIns="0" rIns="0" bIns="0">
            <a:noAutofit/>
          </a:bodyPr>
          <a:lstStyle/>
          <a:p>
            <a:pPr marL="0" indent="0">
              <a:buNone/>
            </a:pPr>
            <a:r>
              <a:rPr lang="hr-HR" sz="1600" dirty="0">
                <a:solidFill>
                  <a:schemeClr val="accent2"/>
                </a:solidFill>
              </a:rPr>
              <a:t>Nejasan radni status i ugovor</a:t>
            </a:r>
          </a:p>
          <a:p>
            <a:pPr lvl="1"/>
            <a:r>
              <a:rPr lang="hr-HR" sz="1600" dirty="0">
                <a:solidFill>
                  <a:schemeClr val="tx2"/>
                </a:solidFill>
              </a:rPr>
              <a:t>Radnici postaju odgovorni za vlastitu sigurnost i zdravlje</a:t>
            </a:r>
          </a:p>
          <a:p>
            <a:pPr marL="0" indent="0">
              <a:buNone/>
            </a:pPr>
            <a:endParaRPr lang="en-US" sz="2000" b="1" dirty="0">
              <a:solidFill>
                <a:schemeClr val="tx2"/>
              </a:solidFill>
            </a:endParaRPr>
          </a:p>
          <a:p>
            <a:pPr marL="0" lvl="2" indent="0">
              <a:spcBef>
                <a:spcPts val="450"/>
              </a:spcBef>
              <a:buClr>
                <a:schemeClr val="tx2"/>
              </a:buClr>
              <a:buNone/>
            </a:pPr>
            <a:r>
              <a:rPr lang="hr-HR" sz="1600" b="1" dirty="0">
                <a:solidFill>
                  <a:schemeClr val="accent2"/>
                </a:solidFill>
              </a:rPr>
              <a:t>Algoritamsko upravljanje </a:t>
            </a:r>
          </a:p>
          <a:p>
            <a:pPr lvl="1">
              <a:spcAft>
                <a:spcPts val="600"/>
              </a:spcAft>
            </a:pPr>
            <a:r>
              <a:rPr lang="hr-HR" sz="1600" dirty="0">
                <a:solidFill>
                  <a:schemeClr val="tx2"/>
                </a:solidFill>
              </a:rPr>
              <a:t>Koncentrirana moć na platformi</a:t>
            </a:r>
          </a:p>
          <a:p>
            <a:pPr lvl="1">
              <a:spcAft>
                <a:spcPts val="600"/>
              </a:spcAft>
            </a:pPr>
            <a:r>
              <a:rPr lang="hr-HR" sz="1600" dirty="0">
                <a:solidFill>
                  <a:schemeClr val="tx2"/>
                </a:solidFill>
              </a:rPr>
              <a:t>Nagrade ili kazne na temelju uspješnosti radnika</a:t>
            </a:r>
          </a:p>
          <a:p>
            <a:pPr lvl="1">
              <a:spcAft>
                <a:spcPts val="600"/>
              </a:spcAft>
            </a:pPr>
            <a:r>
              <a:rPr lang="hr-HR" sz="1600" dirty="0">
                <a:solidFill>
                  <a:schemeClr val="tx2"/>
                </a:solidFill>
              </a:rPr>
              <a:t>Nedostatak transparentnosti algoritama </a:t>
            </a:r>
          </a:p>
          <a:p>
            <a:pPr lvl="1">
              <a:spcAft>
                <a:spcPts val="600"/>
              </a:spcAft>
            </a:pPr>
            <a:r>
              <a:rPr lang="hr-HR" sz="1600" dirty="0">
                <a:solidFill>
                  <a:schemeClr val="tx2"/>
                </a:solidFill>
              </a:rPr>
              <a:t>Smanjena autonomija radnika, kontrola posla i fleksibilnost</a:t>
            </a:r>
          </a:p>
          <a:p>
            <a:pPr lvl="1">
              <a:spcAft>
                <a:spcPts val="600"/>
              </a:spcAft>
            </a:pPr>
            <a:r>
              <a:rPr lang="hr-HR" sz="1600" dirty="0">
                <a:solidFill>
                  <a:schemeClr val="tx2"/>
                </a:solidFill>
              </a:rPr>
              <a:t>Iscrpljenost, tjeskoba, stres</a:t>
            </a:r>
          </a:p>
        </p:txBody>
      </p:sp>
    </p:spTree>
    <p:extLst>
      <p:ext uri="{BB962C8B-B14F-4D97-AF65-F5344CB8AC3E}">
        <p14:creationId xmlns:p14="http://schemas.microsoft.com/office/powerpoint/2010/main" val="268296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xfrm>
            <a:off x="450001" y="164736"/>
            <a:ext cx="7559873" cy="367200"/>
          </a:xfrm>
          <a:noFill/>
        </p:spPr>
        <p:txBody>
          <a:bodyPr lIns="0"/>
          <a:lstStyle/>
          <a:p>
            <a:r>
              <a:rPr lang="hr-HR" sz="2000" dirty="0"/>
              <a:t>Čimbenici koji pogoršavaju rizike i izazove u području sigurnosti i zdravlja na radu</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73215" cy="2820533"/>
          </a:xfrm>
        </p:spPr>
        <p:txBody>
          <a:bodyPr lIns="0" tIns="0" rIns="0" bIns="0">
            <a:noAutofit/>
          </a:bodyPr>
          <a:lstStyle/>
          <a:p>
            <a:pPr marL="0" indent="0">
              <a:buNone/>
            </a:pPr>
            <a:r>
              <a:rPr lang="hr-HR" sz="1600" dirty="0">
                <a:solidFill>
                  <a:schemeClr val="accent2"/>
                </a:solidFill>
              </a:rPr>
              <a:t>Izoliranost i nedostatak socijalne potpore</a:t>
            </a:r>
          </a:p>
          <a:p>
            <a:pPr lvl="1">
              <a:spcAft>
                <a:spcPts val="600"/>
              </a:spcAft>
            </a:pPr>
            <a:r>
              <a:rPr lang="hr-HR" sz="1600" dirty="0">
                <a:solidFill>
                  <a:schemeClr val="tx2"/>
                </a:solidFill>
              </a:rPr>
              <a:t>Uzrokuje probleme sa spavanjem, iscrpljenost, stres, depresiju itd.</a:t>
            </a:r>
          </a:p>
          <a:p>
            <a:pPr lvl="1">
              <a:spcAft>
                <a:spcPts val="600"/>
              </a:spcAft>
            </a:pPr>
            <a:r>
              <a:rPr lang="hr-HR" sz="1600" dirty="0">
                <a:solidFill>
                  <a:schemeClr val="tx2"/>
                </a:solidFill>
              </a:rPr>
              <a:t>Ograničava organizaciju radnika i kolektivno pregovaranje</a:t>
            </a:r>
          </a:p>
          <a:p>
            <a:pPr lvl="1">
              <a:spcAft>
                <a:spcPts val="600"/>
              </a:spcAft>
            </a:pPr>
            <a:r>
              <a:rPr lang="hr-HR" sz="1600" dirty="0">
                <a:solidFill>
                  <a:schemeClr val="tx2"/>
                </a:solidFill>
              </a:rPr>
              <a:t>Otežava provedbu preventivnih mjera i pristup uslugama za sigurnost i zdravlje na radu</a:t>
            </a:r>
          </a:p>
          <a:p>
            <a:pPr marL="324000" lvl="2" indent="0">
              <a:buNone/>
            </a:pPr>
            <a:endParaRPr lang="en-US" sz="2000" dirty="0">
              <a:latin typeface="Arial" panose="020B0604020202020204" pitchFamily="34" charset="0"/>
              <a:cs typeface="Arial" panose="020B0604020202020204" pitchFamily="34" charset="0"/>
            </a:endParaRPr>
          </a:p>
          <a:p>
            <a:pPr marL="0" lvl="1" indent="0">
              <a:spcBef>
                <a:spcPts val="450"/>
              </a:spcBef>
              <a:buClr>
                <a:schemeClr val="tx2"/>
              </a:buClr>
              <a:buNone/>
            </a:pPr>
            <a:r>
              <a:rPr lang="hr-HR" sz="1600" b="1" dirty="0">
                <a:solidFill>
                  <a:schemeClr val="accent2"/>
                </a:solidFill>
              </a:rPr>
              <a:t>Kratkotrajnost poslova i karijere koje nadilaze granice jednog radnog mjesta</a:t>
            </a:r>
          </a:p>
          <a:p>
            <a:pPr marL="288925" lvl="1" indent="-114300">
              <a:spcAft>
                <a:spcPts val="600"/>
              </a:spcAft>
              <a:buClr>
                <a:schemeClr val="tx2"/>
              </a:buClr>
            </a:pPr>
            <a:r>
              <a:rPr lang="hr-HR" sz="1600" dirty="0">
                <a:solidFill>
                  <a:schemeClr val="tx2"/>
                </a:solidFill>
              </a:rPr>
              <a:t>Nesigurnost radnog mjesta i prihoda</a:t>
            </a:r>
          </a:p>
          <a:p>
            <a:pPr marL="288925" lvl="1" indent="-114300">
              <a:spcAft>
                <a:spcPts val="600"/>
              </a:spcAft>
              <a:buClr>
                <a:schemeClr val="tx2"/>
              </a:buClr>
            </a:pPr>
            <a:r>
              <a:rPr lang="hr-HR" sz="1600" dirty="0">
                <a:solidFill>
                  <a:schemeClr val="tx2"/>
                </a:solidFill>
              </a:rPr>
              <a:t>Uzrokuje probleme s mentalnim i fizičkim zdravljem</a:t>
            </a:r>
          </a:p>
        </p:txBody>
      </p:sp>
    </p:spTree>
    <p:extLst>
      <p:ext uri="{BB962C8B-B14F-4D97-AF65-F5344CB8AC3E}">
        <p14:creationId xmlns:p14="http://schemas.microsoft.com/office/powerpoint/2010/main" val="386603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hr-HR" sz="2400" b="1">
                <a:solidFill>
                  <a:srgbClr val="003399"/>
                </a:solidFill>
                <a:effectLst/>
                <a:latin typeface="Arial" panose="020B0604020202020204" pitchFamily="34" charset="0"/>
                <a:ea typeface="Times New Roman" panose="02020603050405020304" pitchFamily="18" charset="0"/>
                <a:cs typeface="ArialMT"/>
              </a:rPr>
              <a:t>Izazovi za posebne skupine radnika</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7200" y="915988"/>
            <a:ext cx="7786688" cy="2523420"/>
          </a:xfrm>
        </p:spPr>
        <p:txBody>
          <a:bodyPr lIns="0" tIns="0" rIns="0" bIns="0">
            <a:noAutofit/>
          </a:bodyPr>
          <a:lstStyle/>
          <a:p>
            <a:pPr>
              <a:spcBef>
                <a:spcPts val="600"/>
              </a:spcBef>
              <a:spcAft>
                <a:spcPts val="600"/>
              </a:spcAft>
            </a:pPr>
            <a:r>
              <a:rPr lang="hr-HR" sz="1600" b="0">
                <a:solidFill>
                  <a:schemeClr val="tx2"/>
                </a:solidFill>
              </a:rPr>
              <a:t>Poteškoće u dokazivanju iskustva jer se portfelji ne mogu lako prenositi s jedne platforme na drugu ili uključiti u životopis</a:t>
            </a:r>
          </a:p>
          <a:p>
            <a:pPr>
              <a:spcBef>
                <a:spcPts val="600"/>
              </a:spcBef>
              <a:spcAft>
                <a:spcPts val="600"/>
              </a:spcAft>
            </a:pPr>
            <a:r>
              <a:rPr lang="hr-HR" sz="1600" b="0">
                <a:solidFill>
                  <a:schemeClr val="tx2"/>
                </a:solidFill>
              </a:rPr>
              <a:t>Prekvalificirani radnici preuzimaju poslove koji nisu povezani s njihovim obrazovanjem</a:t>
            </a:r>
          </a:p>
          <a:p>
            <a:pPr>
              <a:spcBef>
                <a:spcPts val="600"/>
              </a:spcBef>
              <a:spcAft>
                <a:spcPts val="600"/>
              </a:spcAft>
            </a:pPr>
            <a:r>
              <a:rPr lang="hr-HR" sz="1600" b="0">
                <a:solidFill>
                  <a:schemeClr val="tx2"/>
                </a:solidFill>
              </a:rPr>
              <a:t>Rad putem digitalne platforme može postati zamka za osobe s malo alternativnih mogućnosti rada</a:t>
            </a:r>
          </a:p>
        </p:txBody>
      </p:sp>
      <p:pic>
        <p:nvPicPr>
          <p:cNvPr id="6" name="Picture 5" descr="A person pushing a gear&#10;&#10;Description automatically generated">
            <a:extLst>
              <a:ext uri="{FF2B5EF4-FFF2-40B4-BE49-F238E27FC236}">
                <a16:creationId xmlns:a16="http://schemas.microsoft.com/office/drawing/2014/main" id="{C0B31055-AA0D-48EC-B081-E38CEC31B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220" y="2571750"/>
            <a:ext cx="2020915" cy="2020915"/>
          </a:xfrm>
          <a:prstGeom prst="rect">
            <a:avLst/>
          </a:prstGeom>
        </p:spPr>
      </p:pic>
    </p:spTree>
    <p:extLst>
      <p:ext uri="{BB962C8B-B14F-4D97-AF65-F5344CB8AC3E}">
        <p14:creationId xmlns:p14="http://schemas.microsoft.com/office/powerpoint/2010/main" val="221627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54C8-C96E-488B-B0E8-F92C721258A2}"/>
              </a:ext>
            </a:extLst>
          </p:cNvPr>
          <p:cNvSpPr>
            <a:spLocks noGrp="1"/>
          </p:cNvSpPr>
          <p:nvPr>
            <p:ph type="title"/>
          </p:nvPr>
        </p:nvSpPr>
        <p:spPr/>
        <p:txBody>
          <a:bodyPr lIns="0"/>
          <a:lstStyle/>
          <a:p>
            <a:r>
              <a:rPr lang="hr-HR" sz="2400" b="1">
                <a:solidFill>
                  <a:srgbClr val="003399"/>
                </a:solidFill>
                <a:effectLst/>
                <a:latin typeface="Arial" panose="020B0604020202020204" pitchFamily="34" charset="0"/>
                <a:ea typeface="Times New Roman" panose="02020603050405020304" pitchFamily="18" charset="0"/>
                <a:cs typeface="ArialMT"/>
              </a:rPr>
              <a:t>Izazovi za posebne skupine radnika</a:t>
            </a:r>
          </a:p>
        </p:txBody>
      </p:sp>
      <p:sp>
        <p:nvSpPr>
          <p:cNvPr id="3" name="Content Placeholder 2">
            <a:extLst>
              <a:ext uri="{FF2B5EF4-FFF2-40B4-BE49-F238E27FC236}">
                <a16:creationId xmlns:a16="http://schemas.microsoft.com/office/drawing/2014/main" id="{6E1A3394-BE15-4D9D-B045-3A55A144CB22}"/>
              </a:ext>
            </a:extLst>
          </p:cNvPr>
          <p:cNvSpPr>
            <a:spLocks noGrp="1"/>
          </p:cNvSpPr>
          <p:nvPr>
            <p:ph sz="half" idx="1"/>
          </p:nvPr>
        </p:nvSpPr>
        <p:spPr>
          <a:xfrm>
            <a:off x="450001" y="915988"/>
            <a:ext cx="7704138" cy="2251494"/>
          </a:xfrm>
        </p:spPr>
        <p:txBody>
          <a:bodyPr lIns="0" tIns="0" rIns="0" bIns="0">
            <a:noAutofit/>
          </a:bodyPr>
          <a:lstStyle/>
          <a:p>
            <a:pPr marL="0" lvl="1" indent="0">
              <a:buNone/>
              <a:defRPr/>
            </a:pPr>
            <a:r>
              <a:rPr lang="hr-HR" sz="1600" b="1" dirty="0">
                <a:solidFill>
                  <a:schemeClr val="accent2"/>
                </a:solidFill>
              </a:rPr>
              <a:t>Rad putem digitalne platforme može pomoći u izbjegavanju diskriminacije, uznemiravanja i nepoštenog postupanja</a:t>
            </a:r>
          </a:p>
          <a:p>
            <a:pPr marL="285750" lvl="1" indent="-171450">
              <a:defRPr/>
            </a:pPr>
            <a:r>
              <a:rPr lang="hr-HR" sz="1600" dirty="0">
                <a:solidFill>
                  <a:schemeClr val="tx2"/>
                </a:solidFill>
              </a:rPr>
              <a:t>Anonimni profil bez osjetljivih informacija</a:t>
            </a:r>
          </a:p>
          <a:p>
            <a:pPr marL="342900" lvl="1" indent="-342900">
              <a:buFontTx/>
              <a:buChar char="-"/>
              <a:defRPr/>
            </a:pPr>
            <a:endParaRPr lang="en-GB" sz="2000" b="1" dirty="0">
              <a:solidFill>
                <a:schemeClr val="accent2"/>
              </a:solidFill>
              <a:latin typeface="Arial" panose="020B0604020202020204" pitchFamily="34" charset="0"/>
              <a:cs typeface="Arial" panose="020B0604020202020204" pitchFamily="34" charset="0"/>
            </a:endParaRPr>
          </a:p>
          <a:p>
            <a:pPr marL="0" lvl="1" indent="0">
              <a:buNone/>
              <a:defRPr/>
            </a:pPr>
            <a:r>
              <a:rPr lang="hr-HR" sz="1600" b="1" dirty="0">
                <a:solidFill>
                  <a:schemeClr val="accent2"/>
                </a:solidFill>
              </a:rPr>
              <a:t>Međutim, ti se problemi i dalje događaju...</a:t>
            </a:r>
          </a:p>
          <a:p>
            <a:pPr marL="285750" lvl="1" indent="-171450">
              <a:spcAft>
                <a:spcPts val="600"/>
              </a:spcAft>
              <a:defRPr/>
            </a:pPr>
            <a:r>
              <a:rPr lang="hr-HR" sz="1600" dirty="0">
                <a:solidFill>
                  <a:schemeClr val="tx2"/>
                </a:solidFill>
              </a:rPr>
              <a:t>Postojeće nejednakosti i pristranosti mogu se povećati</a:t>
            </a:r>
          </a:p>
          <a:p>
            <a:pPr marL="285750" lvl="1" indent="-171450">
              <a:spcAft>
                <a:spcPts val="600"/>
              </a:spcAft>
              <a:defRPr/>
            </a:pPr>
            <a:r>
              <a:rPr lang="hr-HR" sz="1600" dirty="0">
                <a:solidFill>
                  <a:schemeClr val="tx2"/>
                </a:solidFill>
              </a:rPr>
              <a:t>Algoritamsko upravljanje na temelju pristranih podataka</a:t>
            </a:r>
          </a:p>
          <a:p>
            <a:pPr marL="285750" lvl="1" indent="-171450">
              <a:spcAft>
                <a:spcPts val="600"/>
              </a:spcAft>
              <a:defRPr/>
            </a:pPr>
            <a:r>
              <a:rPr lang="hr-HR" sz="1600" dirty="0">
                <a:solidFill>
                  <a:schemeClr val="tx2"/>
                </a:solidFill>
              </a:rPr>
              <a:t>Radnici nedovoljno prijavljuju probleme</a:t>
            </a:r>
          </a:p>
        </p:txBody>
      </p:sp>
    </p:spTree>
    <p:extLst>
      <p:ext uri="{BB962C8B-B14F-4D97-AF65-F5344CB8AC3E}">
        <p14:creationId xmlns:p14="http://schemas.microsoft.com/office/powerpoint/2010/main" val="218984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67832" y="4975"/>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hr-HR" sz="2000" dirty="0">
                <a:latin typeface="+mn-lt"/>
              </a:rPr>
              <a:t>Prikaz odgovora na rizike povezane sa sigurnošću i zdravljem na radu: primjeri inicijativa</a:t>
            </a:r>
          </a:p>
        </p:txBody>
      </p:sp>
      <p:sp>
        <p:nvSpPr>
          <p:cNvPr id="9" name="Rectangle 8">
            <a:extLst>
              <a:ext uri="{FF2B5EF4-FFF2-40B4-BE49-F238E27FC236}">
                <a16:creationId xmlns:a16="http://schemas.microsoft.com/office/drawing/2014/main" id="{DD0B5BD9-2C74-4F71-A5CB-169F9CF4831E}"/>
              </a:ext>
            </a:extLst>
          </p:cNvPr>
          <p:cNvSpPr/>
          <p:nvPr/>
        </p:nvSpPr>
        <p:spPr>
          <a:xfrm>
            <a:off x="467832" y="915988"/>
            <a:ext cx="7704138" cy="315049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hr-HR" sz="2000" b="1" dirty="0">
                <a:solidFill>
                  <a:schemeClr val="tx2"/>
                </a:solidFill>
              </a:rPr>
              <a:t>TVORCI POLITIKA</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hr-HR" sz="1600" dirty="0">
                <a:solidFill>
                  <a:schemeClr val="tx2"/>
                </a:solidFill>
              </a:rPr>
              <a:t>Obvezno osiguranje od nesreće na radu za radnike koji rad putem platformi obavljaju na lokaciji</a:t>
            </a:r>
          </a:p>
          <a:p>
            <a:pPr marL="285750" indent="-285750">
              <a:spcAft>
                <a:spcPts val="600"/>
              </a:spcAft>
              <a:buFont typeface="Wingdings" panose="05000000000000000000" pitchFamily="2" charset="2"/>
              <a:buChar char="§"/>
              <a:defRPr/>
            </a:pPr>
            <a:r>
              <a:rPr lang="hr-HR" sz="1600" dirty="0">
                <a:solidFill>
                  <a:schemeClr val="tx2"/>
                </a:solidFill>
              </a:rPr>
              <a:t>Zahtjevi u pogledu transparentnosti za platforme koje se koriste algoritamskim upravljanjem</a:t>
            </a:r>
          </a:p>
          <a:p>
            <a:pPr marL="285750" indent="-285750">
              <a:spcAft>
                <a:spcPts val="600"/>
              </a:spcAft>
              <a:buFont typeface="Wingdings" panose="05000000000000000000" pitchFamily="2" charset="2"/>
              <a:buChar char="§"/>
              <a:defRPr/>
            </a:pPr>
            <a:r>
              <a:rPr lang="hr-HR" sz="1600" dirty="0">
                <a:solidFill>
                  <a:schemeClr val="tx2"/>
                </a:solidFill>
              </a:rPr>
              <a:t>Ograničenja radnog vremena, jamčenje sigurnosti na cesti, pravo radnika na informiranost o tehnološkim promjenama</a:t>
            </a:r>
          </a:p>
          <a:p>
            <a:pPr marL="285750" indent="-285750">
              <a:spcAft>
                <a:spcPts val="600"/>
              </a:spcAft>
              <a:buFont typeface="Wingdings" panose="05000000000000000000" pitchFamily="2" charset="2"/>
              <a:buChar char="§"/>
              <a:defRPr/>
            </a:pPr>
            <a:r>
              <a:rPr lang="hr-HR" sz="1600" dirty="0">
                <a:solidFill>
                  <a:schemeClr val="tx2"/>
                </a:solidFill>
              </a:rPr>
              <a:t>Pozivi na javna savjetovanja</a:t>
            </a:r>
          </a:p>
          <a:p>
            <a:pPr marL="285750" indent="-285750">
              <a:spcAft>
                <a:spcPts val="600"/>
              </a:spcAft>
              <a:buFont typeface="Wingdings" panose="05000000000000000000" pitchFamily="2" charset="2"/>
              <a:buChar char="§"/>
              <a:defRPr/>
            </a:pPr>
            <a:r>
              <a:rPr lang="hr-HR" sz="1600" dirty="0">
                <a:solidFill>
                  <a:schemeClr val="tx2"/>
                </a:solidFill>
              </a:rPr>
              <a:t>Inspekcije rada i kampanje za podizanje svijesti</a:t>
            </a:r>
          </a:p>
        </p:txBody>
      </p:sp>
    </p:spTree>
    <p:extLst>
      <p:ext uri="{BB962C8B-B14F-4D97-AF65-F5344CB8AC3E}">
        <p14:creationId xmlns:p14="http://schemas.microsoft.com/office/powerpoint/2010/main" val="37047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1CBE28-9A7C-178F-B4AE-1A9753F563DE}"/>
              </a:ext>
            </a:extLst>
          </p:cNvPr>
          <p:cNvSpPr/>
          <p:nvPr/>
        </p:nvSpPr>
        <p:spPr>
          <a:xfrm>
            <a:off x="478106" y="915989"/>
            <a:ext cx="7704138" cy="270444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hr-HR" sz="2000" b="1" dirty="0">
                <a:solidFill>
                  <a:schemeClr val="tx2"/>
                </a:solidFill>
              </a:rPr>
              <a:t>PLATFORME</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hr-HR" sz="1600" dirty="0">
                <a:solidFill>
                  <a:schemeClr val="tx2"/>
                </a:solidFill>
              </a:rPr>
              <a:t>Pružanje zaštite u području sigurnosti i zdravlja na radu, kao što su osobna zaštitna oprema, strategije za fizičku i mentalnu sigurnost i dobrobit, pomoć u zdravstvenoj zaštiti, osiguranje od ozljeda povezanih s radom, prilagođeno osposobljavanje u području sigurnosti i zdravlja na radu </a:t>
            </a:r>
          </a:p>
          <a:p>
            <a:pPr marL="285750" indent="-285750">
              <a:spcAft>
                <a:spcPts val="600"/>
              </a:spcAft>
              <a:buFont typeface="Wingdings" panose="05000000000000000000" pitchFamily="2" charset="2"/>
              <a:buChar char="§"/>
              <a:defRPr/>
            </a:pPr>
            <a:r>
              <a:rPr lang="hr-HR" sz="1600" dirty="0">
                <a:solidFill>
                  <a:schemeClr val="tx2"/>
                </a:solidFill>
              </a:rPr>
              <a:t>Politike sigurnosti i zdravlja na radu za sigurnost na cestama te za sprječavanje nasilja i uznemiravanja</a:t>
            </a:r>
          </a:p>
          <a:p>
            <a:pPr marL="285750" indent="-285750">
              <a:spcAft>
                <a:spcPts val="600"/>
              </a:spcAft>
              <a:buFont typeface="Wingdings" panose="05000000000000000000" pitchFamily="2" charset="2"/>
              <a:buChar char="§"/>
              <a:defRPr/>
            </a:pPr>
            <a:r>
              <a:rPr lang="hr-HR" sz="1600" dirty="0">
                <a:solidFill>
                  <a:schemeClr val="tx2"/>
                </a:solidFill>
              </a:rPr>
              <a:t>Obveze koje preuzima industrija i kodeksi ponašanja industrije</a:t>
            </a:r>
          </a:p>
        </p:txBody>
      </p:sp>
      <p:sp>
        <p:nvSpPr>
          <p:cNvPr id="7" name="Title 1">
            <a:extLst>
              <a:ext uri="{FF2B5EF4-FFF2-40B4-BE49-F238E27FC236}">
                <a16:creationId xmlns:a16="http://schemas.microsoft.com/office/drawing/2014/main" id="{5502B721-8DF5-4D0D-A0AE-3AB932C1EB9A}"/>
              </a:ext>
            </a:extLst>
          </p:cNvPr>
          <p:cNvSpPr txBox="1">
            <a:spLocks/>
          </p:cNvSpPr>
          <p:nvPr/>
        </p:nvSpPr>
        <p:spPr bwMode="auto">
          <a:xfrm>
            <a:off x="478106" y="6136"/>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hr-HR" sz="2000" dirty="0">
                <a:latin typeface="+mn-lt"/>
              </a:rPr>
              <a:t>Prikaz odgovora na rizike povezane sa sigurnošću i zdravljem na radu: primjeri inicijativa</a:t>
            </a:r>
          </a:p>
        </p:txBody>
      </p:sp>
    </p:spTree>
    <p:extLst>
      <p:ext uri="{BB962C8B-B14F-4D97-AF65-F5344CB8AC3E}">
        <p14:creationId xmlns:p14="http://schemas.microsoft.com/office/powerpoint/2010/main" val="31514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20ED2D-3959-73C1-2395-332D4CC876E9}"/>
              </a:ext>
            </a:extLst>
          </p:cNvPr>
          <p:cNvSpPr/>
          <p:nvPr/>
        </p:nvSpPr>
        <p:spPr>
          <a:xfrm>
            <a:off x="478524" y="908249"/>
            <a:ext cx="7693446" cy="25435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hr-HR" sz="2000" b="1">
                <a:solidFill>
                  <a:schemeClr val="tx2"/>
                </a:solidFill>
              </a:rPr>
              <a:t>RADNICI KOJI RADE PUTEM PLATFORMI</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hr-HR" sz="1600">
                <a:solidFill>
                  <a:schemeClr val="tx2"/>
                </a:solidFill>
              </a:rPr>
              <a:t>Neformalne razmjene informacija o pitanjima povezanima s poslom ili inicijative za samoorganizaciju putem foruma za čavrljanje, društvenih mreža, interakcija uživo</a:t>
            </a:r>
          </a:p>
          <a:p>
            <a:pPr marL="285750" indent="-285750">
              <a:spcAft>
                <a:spcPts val="600"/>
              </a:spcAft>
              <a:buFont typeface="Wingdings" panose="05000000000000000000" pitchFamily="2" charset="2"/>
              <a:buChar char="§"/>
              <a:defRPr/>
            </a:pPr>
            <a:r>
              <a:rPr lang="hr-HR" sz="1600">
                <a:solidFill>
                  <a:schemeClr val="tx2"/>
                </a:solidFill>
              </a:rPr>
              <a:t>Neformalne sigurnosne mjere i mjere opreza kako bi se zaštitili od rizika specifičnih za određeni zadatak</a:t>
            </a:r>
          </a:p>
          <a:p>
            <a:pPr marL="285750" indent="-285750">
              <a:spcAft>
                <a:spcPts val="600"/>
              </a:spcAft>
              <a:buFont typeface="Wingdings" panose="05000000000000000000" pitchFamily="2" charset="2"/>
              <a:buChar char="§"/>
              <a:defRPr/>
            </a:pPr>
            <a:r>
              <a:rPr lang="hr-HR" sz="1600">
                <a:solidFill>
                  <a:schemeClr val="tx2"/>
                </a:solidFill>
              </a:rPr>
              <a:t>Prilike za suradnju, pregovaranje o radnim uvjetima, organizaciji i zastupanju</a:t>
            </a:r>
          </a:p>
        </p:txBody>
      </p:sp>
      <p:sp>
        <p:nvSpPr>
          <p:cNvPr id="6" name="Title 1">
            <a:extLst>
              <a:ext uri="{FF2B5EF4-FFF2-40B4-BE49-F238E27FC236}">
                <a16:creationId xmlns:a16="http://schemas.microsoft.com/office/drawing/2014/main" id="{AE95F8D5-25F2-4C69-BE3F-609C31DACE22}"/>
              </a:ext>
            </a:extLst>
          </p:cNvPr>
          <p:cNvSpPr txBox="1">
            <a:spLocks/>
          </p:cNvSpPr>
          <p:nvPr/>
        </p:nvSpPr>
        <p:spPr bwMode="auto">
          <a:xfrm>
            <a:off x="435609" y="8163"/>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hr-HR" sz="2000" dirty="0">
                <a:latin typeface="+mn-lt"/>
              </a:rPr>
              <a:t>Prikaz odgovora na rizike povezane sa sigurnošću i zdravljem na radu: primjeri inicijativa</a:t>
            </a:r>
          </a:p>
        </p:txBody>
      </p:sp>
    </p:spTree>
    <p:extLst>
      <p:ext uri="{BB962C8B-B14F-4D97-AF65-F5344CB8AC3E}">
        <p14:creationId xmlns:p14="http://schemas.microsoft.com/office/powerpoint/2010/main" val="174980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B0D-0911-46BC-BACE-4295E9F83A3E}"/>
              </a:ext>
            </a:extLst>
          </p:cNvPr>
          <p:cNvSpPr>
            <a:spLocks noGrp="1"/>
          </p:cNvSpPr>
          <p:nvPr>
            <p:ph type="title"/>
          </p:nvPr>
        </p:nvSpPr>
        <p:spPr>
          <a:xfrm>
            <a:off x="450001" y="134999"/>
            <a:ext cx="8343125" cy="460423"/>
          </a:xfrm>
        </p:spPr>
        <p:txBody>
          <a:bodyPr lIns="0"/>
          <a:lstStyle/>
          <a:p>
            <a:r>
              <a:rPr lang="hr-HR" sz="2400" b="1">
                <a:solidFill>
                  <a:srgbClr val="003399"/>
                </a:solidFill>
                <a:effectLst/>
                <a:latin typeface="Arial" panose="020B0604020202020204" pitchFamily="34" charset="0"/>
                <a:ea typeface="Times New Roman" panose="02020603050405020304" pitchFamily="18" charset="0"/>
                <a:cs typeface="ArialMT"/>
              </a:rPr>
              <a:t>Politike i prakse</a:t>
            </a:r>
          </a:p>
        </p:txBody>
      </p:sp>
      <p:sp>
        <p:nvSpPr>
          <p:cNvPr id="3" name="Content Placeholder 2">
            <a:extLst>
              <a:ext uri="{FF2B5EF4-FFF2-40B4-BE49-F238E27FC236}">
                <a16:creationId xmlns:a16="http://schemas.microsoft.com/office/drawing/2014/main" id="{22A7DB94-CFEC-4B97-B29F-0F5E62A273EA}"/>
              </a:ext>
            </a:extLst>
          </p:cNvPr>
          <p:cNvSpPr>
            <a:spLocks noGrp="1"/>
          </p:cNvSpPr>
          <p:nvPr>
            <p:ph sz="half" idx="1"/>
          </p:nvPr>
        </p:nvSpPr>
        <p:spPr>
          <a:xfrm>
            <a:off x="2425110" y="2021640"/>
            <a:ext cx="5531113" cy="2623511"/>
          </a:xfrm>
        </p:spPr>
        <p:txBody>
          <a:bodyPr lIns="0" tIns="0" rIns="0" bIns="0">
            <a:noAutofit/>
          </a:bodyPr>
          <a:lstStyle/>
          <a:p>
            <a:pPr marL="744538" lvl="2" indent="-225425">
              <a:lnSpc>
                <a:spcPct val="150000"/>
              </a:lnSpc>
              <a:buFont typeface="Wingdings" panose="05000000000000000000" pitchFamily="2" charset="2"/>
              <a:buChar char="ü"/>
            </a:pPr>
            <a:r>
              <a:rPr lang="hr-HR" sz="1600" b="1" dirty="0">
                <a:solidFill>
                  <a:srgbClr val="003399"/>
                </a:solidFill>
              </a:rPr>
              <a:t>Pojašnjenje pravnog radnog statusa </a:t>
            </a:r>
          </a:p>
          <a:p>
            <a:pPr marL="744538" lvl="2" indent="-225425">
              <a:lnSpc>
                <a:spcPct val="150000"/>
              </a:lnSpc>
              <a:buFont typeface="Wingdings" panose="05000000000000000000" pitchFamily="2" charset="2"/>
              <a:buChar char="ü"/>
            </a:pPr>
            <a:r>
              <a:rPr lang="hr-HR" sz="1600" b="1" dirty="0">
                <a:solidFill>
                  <a:srgbClr val="003399"/>
                </a:solidFill>
              </a:rPr>
              <a:t>Transparentnost u algoritamskom upravljanju </a:t>
            </a:r>
          </a:p>
          <a:p>
            <a:pPr marL="744538" lvl="2" indent="-225425">
              <a:lnSpc>
                <a:spcPct val="150000"/>
              </a:lnSpc>
              <a:buFont typeface="Wingdings" panose="05000000000000000000" pitchFamily="2" charset="2"/>
              <a:buChar char="ü"/>
            </a:pPr>
            <a:r>
              <a:rPr lang="hr-HR" sz="1600" b="1" dirty="0">
                <a:solidFill>
                  <a:srgbClr val="003399"/>
                </a:solidFill>
              </a:rPr>
              <a:t>Bolja provedba i veća sljedivost</a:t>
            </a:r>
          </a:p>
          <a:p>
            <a:pPr marL="744538" lvl="2" indent="-225425">
              <a:spcBef>
                <a:spcPts val="300"/>
              </a:spcBef>
              <a:spcAft>
                <a:spcPts val="300"/>
              </a:spcAft>
              <a:buFont typeface="Wingdings" panose="05000000000000000000" pitchFamily="2" charset="2"/>
              <a:buChar char="ü"/>
            </a:pPr>
            <a:r>
              <a:rPr lang="hr-HR" sz="1600" b="1" dirty="0">
                <a:solidFill>
                  <a:srgbClr val="003399"/>
                </a:solidFill>
              </a:rPr>
              <a:t>Bavi se temama povezanima sa sigurnošću i zdravljem na radu</a:t>
            </a:r>
          </a:p>
          <a:p>
            <a:pPr marL="744538" lvl="2" indent="-225425">
              <a:spcBef>
                <a:spcPts val="300"/>
              </a:spcBef>
              <a:spcAft>
                <a:spcPts val="300"/>
              </a:spcAft>
              <a:buFont typeface="Wingdings" panose="05000000000000000000" pitchFamily="2" charset="2"/>
              <a:buChar char="ü"/>
            </a:pPr>
            <a:r>
              <a:rPr lang="hr-HR" sz="1600" b="1" dirty="0">
                <a:solidFill>
                  <a:srgbClr val="003399"/>
                </a:solidFill>
              </a:rPr>
              <a:t>Rješava nedostatke koji postoje u propisima unutar EU-a </a:t>
            </a:r>
          </a:p>
          <a:p>
            <a:pPr marL="189000" lvl="1" indent="0">
              <a:buNone/>
            </a:pPr>
            <a:endParaRPr lang="en-US" b="1" dirty="0"/>
          </a:p>
        </p:txBody>
      </p:sp>
      <p:sp>
        <p:nvSpPr>
          <p:cNvPr id="6" name="Call-out: Down Arrow 5">
            <a:extLst>
              <a:ext uri="{FF2B5EF4-FFF2-40B4-BE49-F238E27FC236}">
                <a16:creationId xmlns:a16="http://schemas.microsoft.com/office/drawing/2014/main" id="{B0976AAB-1FE5-4B26-8EF5-A5056DC0EFAE}"/>
              </a:ext>
            </a:extLst>
          </p:cNvPr>
          <p:cNvSpPr/>
          <p:nvPr/>
        </p:nvSpPr>
        <p:spPr>
          <a:xfrm>
            <a:off x="466882" y="934841"/>
            <a:ext cx="7777006" cy="1016507"/>
          </a:xfrm>
          <a:prstGeom prst="downArrowCallout">
            <a:avLst>
              <a:gd name="adj1" fmla="val 25000"/>
              <a:gd name="adj2" fmla="val 27299"/>
              <a:gd name="adj3" fmla="val 21552"/>
              <a:gd name="adj4" fmla="val 63828"/>
            </a:avLst>
          </a:prstGeom>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086600" algn="l"/>
              </a:tabLst>
            </a:pPr>
            <a:r>
              <a:rPr lang="hr-HR" sz="1800" dirty="0"/>
              <a:t>Prijedlog direktive Europske komisije za poboljšanje radnih uvjeta digitalnih radnih platformi</a:t>
            </a:r>
          </a:p>
        </p:txBody>
      </p:sp>
      <p:pic>
        <p:nvPicPr>
          <p:cNvPr id="1026" name="Picture 2" descr="The European Commission's proposal for an EU wide compulsory licensing  mechanism | Medicines Law &amp; Policy">
            <a:extLst>
              <a:ext uri="{FF2B5EF4-FFF2-40B4-BE49-F238E27FC236}">
                <a16:creationId xmlns:a16="http://schemas.microsoft.com/office/drawing/2014/main" id="{52818A3E-3C0C-43FA-ACCA-268DB6887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2" y="2202180"/>
            <a:ext cx="2152730" cy="15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8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vel and paper with a piece of paper&#10;&#10;Description automatically generated">
            <a:extLst>
              <a:ext uri="{FF2B5EF4-FFF2-40B4-BE49-F238E27FC236}">
                <a16:creationId xmlns:a16="http://schemas.microsoft.com/office/drawing/2014/main" id="{26E46632-7AA7-4548-BCB8-AB042D939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438" y="1967759"/>
            <a:ext cx="1759700" cy="1759700"/>
          </a:xfrm>
          <a:prstGeom prst="rect">
            <a:avLst/>
          </a:prstGeom>
        </p:spPr>
      </p:pic>
      <p:sp>
        <p:nvSpPr>
          <p:cNvPr id="2" name="Title 1">
            <a:extLst>
              <a:ext uri="{FF2B5EF4-FFF2-40B4-BE49-F238E27FC236}">
                <a16:creationId xmlns:a16="http://schemas.microsoft.com/office/drawing/2014/main" id="{B73F423D-6D77-41D3-8A08-2F3AD64E3DDE}"/>
              </a:ext>
            </a:extLst>
          </p:cNvPr>
          <p:cNvSpPr>
            <a:spLocks noGrp="1"/>
          </p:cNvSpPr>
          <p:nvPr>
            <p:ph type="title"/>
          </p:nvPr>
        </p:nvSpPr>
        <p:spPr/>
        <p:txBody>
          <a:bodyPr lIns="0"/>
          <a:lstStyle/>
          <a:p>
            <a:r>
              <a:rPr lang="hr-HR" sz="2400"/>
              <a:t>Primjeri nacionalnih politika </a:t>
            </a:r>
          </a:p>
        </p:txBody>
      </p:sp>
      <p:sp>
        <p:nvSpPr>
          <p:cNvPr id="3" name="Content Placeholder 2">
            <a:extLst>
              <a:ext uri="{FF2B5EF4-FFF2-40B4-BE49-F238E27FC236}">
                <a16:creationId xmlns:a16="http://schemas.microsoft.com/office/drawing/2014/main" id="{F88C6CA0-DA00-41E0-9E33-C5C4329D23DA}"/>
              </a:ext>
            </a:extLst>
          </p:cNvPr>
          <p:cNvSpPr>
            <a:spLocks noGrp="1"/>
          </p:cNvSpPr>
          <p:nvPr>
            <p:ph sz="half" idx="1"/>
          </p:nvPr>
        </p:nvSpPr>
        <p:spPr>
          <a:xfrm>
            <a:off x="467833" y="888651"/>
            <a:ext cx="7704138" cy="3709982"/>
          </a:xfrm>
        </p:spPr>
        <p:txBody>
          <a:bodyPr lIns="0" tIns="0" rIns="0" bIns="0">
            <a:noAutofit/>
          </a:bodyPr>
          <a:lstStyle/>
          <a:p>
            <a:pPr marL="0" indent="0">
              <a:spcBef>
                <a:spcPts val="0"/>
              </a:spcBef>
              <a:spcAft>
                <a:spcPts val="600"/>
              </a:spcAft>
              <a:buNone/>
            </a:pPr>
            <a:r>
              <a:rPr lang="hr-HR" sz="1600" dirty="0">
                <a:solidFill>
                  <a:schemeClr val="accent2"/>
                </a:solidFill>
              </a:rPr>
              <a:t>Španjolski „Zakon o dostavljačima” (2021.): </a:t>
            </a:r>
          </a:p>
          <a:p>
            <a:pPr marL="285750" lvl="1" indent="-171450">
              <a:spcAft>
                <a:spcPts val="600"/>
              </a:spcAft>
              <a:defRPr/>
            </a:pPr>
            <a:r>
              <a:rPr lang="hr-HR" sz="1600" dirty="0">
                <a:solidFill>
                  <a:schemeClr val="tx2"/>
                </a:solidFill>
              </a:rPr>
              <a:t>Pravo na algoritamsku transparentnost </a:t>
            </a:r>
          </a:p>
          <a:p>
            <a:pPr marL="285750" lvl="1" indent="-171450">
              <a:spcAft>
                <a:spcPts val="600"/>
              </a:spcAft>
              <a:defRPr/>
            </a:pPr>
            <a:r>
              <a:rPr lang="hr-HR" sz="1600" dirty="0">
                <a:solidFill>
                  <a:schemeClr val="tx2"/>
                </a:solidFill>
              </a:rPr>
              <a:t>Pretpostavka o nesamostalnom radnom odnosu</a:t>
            </a:r>
          </a:p>
          <a:p>
            <a:pPr marL="0" indent="0">
              <a:spcBef>
                <a:spcPts val="0"/>
              </a:spcBef>
              <a:spcAft>
                <a:spcPts val="600"/>
              </a:spcAft>
              <a:buNone/>
            </a:pPr>
            <a:r>
              <a:rPr lang="hr-HR" sz="1600" dirty="0">
                <a:solidFill>
                  <a:schemeClr val="accent2"/>
                </a:solidFill>
              </a:rPr>
              <a:t>Bolonjska povelja (2018.): </a:t>
            </a:r>
          </a:p>
          <a:p>
            <a:pPr marL="285750" lvl="1" indent="-171450">
              <a:spcAft>
                <a:spcPts val="600"/>
              </a:spcAft>
              <a:defRPr/>
            </a:pPr>
            <a:r>
              <a:rPr lang="hr-HR" sz="1600" dirty="0">
                <a:solidFill>
                  <a:schemeClr val="tx2"/>
                </a:solidFill>
              </a:rPr>
              <a:t>Zaštita sigurnosti i zdravlja na radu za rad putem platformi </a:t>
            </a:r>
          </a:p>
          <a:p>
            <a:pPr marL="285750" lvl="1" indent="-171450">
              <a:spcAft>
                <a:spcPts val="600"/>
              </a:spcAft>
              <a:defRPr/>
            </a:pPr>
            <a:r>
              <a:rPr lang="hr-HR" sz="1600" dirty="0">
                <a:solidFill>
                  <a:schemeClr val="tx2"/>
                </a:solidFill>
              </a:rPr>
              <a:t>Potaknula promjene u talijanskom zakonodavstvu</a:t>
            </a:r>
          </a:p>
          <a:p>
            <a:pPr marL="0" indent="0">
              <a:spcBef>
                <a:spcPts val="0"/>
              </a:spcBef>
              <a:spcAft>
                <a:spcPts val="600"/>
              </a:spcAft>
              <a:buNone/>
            </a:pPr>
            <a:r>
              <a:rPr lang="hr-HR" sz="1600" dirty="0">
                <a:solidFill>
                  <a:schemeClr val="accent2"/>
                </a:solidFill>
              </a:rPr>
              <a:t>Francuski zakonodavni okvir: </a:t>
            </a:r>
          </a:p>
          <a:p>
            <a:pPr marL="285750" lvl="1" indent="-171450">
              <a:spcAft>
                <a:spcPts val="600"/>
              </a:spcAft>
              <a:defRPr/>
            </a:pPr>
            <a:r>
              <a:rPr lang="hr-HR" sz="1600" dirty="0">
                <a:solidFill>
                  <a:schemeClr val="tx2"/>
                </a:solidFill>
              </a:rPr>
              <a:t>Raspon prava i zaštite radnika koji rade putem platformi</a:t>
            </a:r>
          </a:p>
          <a:p>
            <a:pPr marL="114300" lvl="1" indent="0">
              <a:spcAft>
                <a:spcPts val="600"/>
              </a:spcAft>
              <a:buNone/>
              <a:defRPr/>
            </a:pPr>
            <a:endParaRPr lang="en-GB" sz="1600" dirty="0">
              <a:solidFill>
                <a:schemeClr val="tx2"/>
              </a:solidFill>
            </a:endParaRPr>
          </a:p>
          <a:p>
            <a:pPr marL="114300" lvl="1" indent="0">
              <a:spcAft>
                <a:spcPts val="600"/>
              </a:spcAft>
              <a:buNone/>
              <a:defRPr/>
            </a:pPr>
            <a:r>
              <a:rPr lang="hr-HR" sz="1600" dirty="0">
                <a:solidFill>
                  <a:schemeClr val="tx2"/>
                </a:solidFill>
              </a:rPr>
              <a:t>Saznajte više o inicijativama: </a:t>
            </a:r>
            <a:r>
              <a:rPr lang="hr-HR" sz="1600" dirty="0">
                <a:solidFill>
                  <a:schemeClr val="tx2"/>
                </a:solidFill>
                <a:hlinkClick r:id="rId4"/>
              </a:rPr>
              <a:t>https://osha.europa.eu/en/publications/occupational-safety-and-health-digital-platform-work-lessons-regulations-policies-actions-and-initiatives</a:t>
            </a:r>
          </a:p>
          <a:p>
            <a:pPr marL="114300" lvl="1" indent="0">
              <a:spcAft>
                <a:spcPts val="600"/>
              </a:spcAft>
              <a:buNone/>
              <a:defRPr/>
            </a:pPr>
            <a:endParaRPr lang="en-GB" sz="1600" dirty="0">
              <a:solidFill>
                <a:schemeClr val="tx2"/>
              </a:solidFill>
            </a:endParaRPr>
          </a:p>
          <a:p>
            <a:pPr marL="0" indent="0">
              <a:buNone/>
            </a:pPr>
            <a:endParaRPr lang="en-GB" sz="1800" b="0" dirty="0"/>
          </a:p>
        </p:txBody>
      </p:sp>
    </p:spTree>
    <p:extLst>
      <p:ext uri="{BB962C8B-B14F-4D97-AF65-F5344CB8AC3E}">
        <p14:creationId xmlns:p14="http://schemas.microsoft.com/office/powerpoint/2010/main" val="375273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84CB3B4E-DCFD-434C-8179-4F124446EE59}"/>
              </a:ext>
            </a:extLst>
          </p:cNvPr>
          <p:cNvSpPr/>
          <p:nvPr/>
        </p:nvSpPr>
        <p:spPr>
          <a:xfrm rot="10800000">
            <a:off x="488377" y="915989"/>
            <a:ext cx="7559873" cy="3425552"/>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F04B3-EA12-4A5A-A43C-6F1E0FB6A670}"/>
              </a:ext>
            </a:extLst>
          </p:cNvPr>
          <p:cNvSpPr>
            <a:spLocks noGrp="1"/>
          </p:cNvSpPr>
          <p:nvPr>
            <p:ph type="title"/>
          </p:nvPr>
        </p:nvSpPr>
        <p:spPr/>
        <p:txBody>
          <a:bodyPr lIns="0"/>
          <a:lstStyle/>
          <a:p>
            <a:r>
              <a:rPr lang="hr-HR" sz="2400"/>
              <a:t>Glavne poruke o radu putem digitalnih platformi</a:t>
            </a:r>
          </a:p>
        </p:txBody>
      </p:sp>
      <p:sp>
        <p:nvSpPr>
          <p:cNvPr id="3" name="Content Placeholder 2">
            <a:extLst>
              <a:ext uri="{FF2B5EF4-FFF2-40B4-BE49-F238E27FC236}">
                <a16:creationId xmlns:a16="http://schemas.microsoft.com/office/drawing/2014/main" id="{4609F42C-B764-487D-B522-04577981B025}"/>
              </a:ext>
            </a:extLst>
          </p:cNvPr>
          <p:cNvSpPr>
            <a:spLocks noGrp="1"/>
          </p:cNvSpPr>
          <p:nvPr>
            <p:ph sz="half" idx="1"/>
          </p:nvPr>
        </p:nvSpPr>
        <p:spPr>
          <a:xfrm>
            <a:off x="659335" y="1391858"/>
            <a:ext cx="6469990" cy="2175911"/>
          </a:xfrm>
        </p:spPr>
        <p:txBody>
          <a:bodyPr lIns="0" tIns="0" rIns="0" bIns="0">
            <a:noAutofit/>
          </a:bodyPr>
          <a:lstStyle/>
          <a:p>
            <a:pPr marL="342900" indent="-342900">
              <a:spcBef>
                <a:spcPts val="0"/>
              </a:spcBef>
              <a:spcAft>
                <a:spcPts val="600"/>
              </a:spcAft>
              <a:buClr>
                <a:srgbClr val="ACC700"/>
              </a:buClr>
              <a:buFont typeface="+mj-lt"/>
              <a:buAutoNum type="arabicPeriod"/>
            </a:pPr>
            <a:r>
              <a:rPr lang="hr-HR" sz="1400" b="0" dirty="0">
                <a:solidFill>
                  <a:srgbClr val="003399"/>
                </a:solidFill>
              </a:rPr>
              <a:t>Usmjeriti napore na razumijevanje izazova i prilika u području sigurnosti i zdravlja na radu</a:t>
            </a:r>
          </a:p>
          <a:p>
            <a:pPr marL="342900" indent="-342900">
              <a:spcBef>
                <a:spcPts val="0"/>
              </a:spcBef>
              <a:spcAft>
                <a:spcPts val="600"/>
              </a:spcAft>
              <a:buClr>
                <a:srgbClr val="ACC700"/>
              </a:buClr>
              <a:buFont typeface="+mj-lt"/>
              <a:buAutoNum type="arabicPeriod"/>
            </a:pPr>
            <a:r>
              <a:rPr lang="hr-HR" sz="1400" b="0" dirty="0">
                <a:solidFill>
                  <a:srgbClr val="003399"/>
                </a:solidFill>
              </a:rPr>
              <a:t>Uvesti mjere za smanjenje asimetričnosti informacija i neravnoteže moći između platformi i radnika</a:t>
            </a:r>
          </a:p>
          <a:p>
            <a:pPr marL="342900" indent="-342900">
              <a:spcBef>
                <a:spcPts val="0"/>
              </a:spcBef>
              <a:spcAft>
                <a:spcPts val="600"/>
              </a:spcAft>
              <a:buClr>
                <a:srgbClr val="ACC700"/>
              </a:buClr>
              <a:buFont typeface="+mj-lt"/>
              <a:buAutoNum type="arabicPeriod"/>
            </a:pPr>
            <a:r>
              <a:rPr lang="hr-HR" sz="1400" b="0" dirty="0">
                <a:solidFill>
                  <a:srgbClr val="003399"/>
                </a:solidFill>
              </a:rPr>
              <a:t>Podići razinu svijesti o prevenciji rizika u području sigurnosti i zdravlja na radu i upravljanja njima </a:t>
            </a:r>
          </a:p>
          <a:p>
            <a:pPr marL="342900" indent="-342900">
              <a:spcBef>
                <a:spcPts val="0"/>
              </a:spcBef>
              <a:spcAft>
                <a:spcPts val="600"/>
              </a:spcAft>
              <a:buClr>
                <a:srgbClr val="ACC700"/>
              </a:buClr>
              <a:buFont typeface="+mj-lt"/>
              <a:buAutoNum type="arabicPeriod"/>
            </a:pPr>
            <a:r>
              <a:rPr lang="hr-HR" sz="1400" b="0" dirty="0">
                <a:solidFill>
                  <a:srgbClr val="003399"/>
                </a:solidFill>
              </a:rPr>
              <a:t>Povećati transparentnost kako bi se olakšao rad u području sigurnosti i zdravlja na radu</a:t>
            </a:r>
          </a:p>
          <a:p>
            <a:pPr marL="342900" indent="-342900">
              <a:spcBef>
                <a:spcPts val="0"/>
              </a:spcBef>
              <a:spcAft>
                <a:spcPts val="600"/>
              </a:spcAft>
              <a:buClr>
                <a:srgbClr val="ACC700"/>
              </a:buClr>
              <a:buFont typeface="+mj-lt"/>
              <a:buAutoNum type="arabicPeriod"/>
            </a:pPr>
            <a:r>
              <a:rPr lang="hr-HR" sz="1400" b="0" dirty="0">
                <a:solidFill>
                  <a:srgbClr val="003399"/>
                </a:solidFill>
              </a:rPr>
              <a:t>Poboljšati praćenje i provedbu propisa o sigurnosti i zdravlju na radu</a:t>
            </a:r>
          </a:p>
          <a:p>
            <a:pPr marL="342900" indent="-342900">
              <a:spcBef>
                <a:spcPts val="0"/>
              </a:spcBef>
              <a:spcAft>
                <a:spcPts val="600"/>
              </a:spcAft>
              <a:buClr>
                <a:srgbClr val="ACC700"/>
              </a:buClr>
              <a:buFont typeface="+mj-lt"/>
              <a:buAutoNum type="arabicPeriod"/>
            </a:pPr>
            <a:r>
              <a:rPr lang="hr-HR" sz="1400" b="0" dirty="0">
                <a:solidFill>
                  <a:srgbClr val="003399"/>
                </a:solidFill>
              </a:rPr>
              <a:t>Uključiti radnike koji rade putem platformi i njihove predstavnike u upravljanje sigurnošću i zdravljem na radu</a:t>
            </a:r>
          </a:p>
        </p:txBody>
      </p:sp>
      <p:pic>
        <p:nvPicPr>
          <p:cNvPr id="6" name="Picture 5" descr="A key and checklist with a key&#10;&#10;Description automatically generated">
            <a:extLst>
              <a:ext uri="{FF2B5EF4-FFF2-40B4-BE49-F238E27FC236}">
                <a16:creationId xmlns:a16="http://schemas.microsoft.com/office/drawing/2014/main" id="{F9EE15EF-33C9-4134-90FB-CC15D54D6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09" y="2386648"/>
            <a:ext cx="1587960" cy="1587960"/>
          </a:xfrm>
          <a:prstGeom prst="rect">
            <a:avLst/>
          </a:prstGeom>
        </p:spPr>
      </p:pic>
    </p:spTree>
    <p:extLst>
      <p:ext uri="{BB962C8B-B14F-4D97-AF65-F5344CB8AC3E}">
        <p14:creationId xmlns:p14="http://schemas.microsoft.com/office/powerpoint/2010/main" val="119994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693AAB-B8D2-B74E-BBBE-A46E48902E22}"/>
              </a:ext>
            </a:extLst>
          </p:cNvPr>
          <p:cNvSpPr>
            <a:spLocks noGrp="1"/>
          </p:cNvSpPr>
          <p:nvPr>
            <p:ph type="title"/>
          </p:nvPr>
        </p:nvSpPr>
        <p:spPr>
          <a:xfrm>
            <a:off x="450000" y="135000"/>
            <a:ext cx="7560000" cy="405000"/>
          </a:xfrm>
        </p:spPr>
        <p:txBody>
          <a:bodyPr lIns="0"/>
          <a:lstStyle/>
          <a:p>
            <a:r>
              <a:rPr lang="hr-HR" sz="2400"/>
              <a:t>Pregled</a:t>
            </a:r>
          </a:p>
        </p:txBody>
      </p:sp>
      <p:grpSp>
        <p:nvGrpSpPr>
          <p:cNvPr id="46" name="Group 45">
            <a:extLst>
              <a:ext uri="{FF2B5EF4-FFF2-40B4-BE49-F238E27FC236}">
                <a16:creationId xmlns:a16="http://schemas.microsoft.com/office/drawing/2014/main" id="{C05A8BC0-CE8D-42C1-B45A-3F01353E262F}"/>
              </a:ext>
            </a:extLst>
          </p:cNvPr>
          <p:cNvGrpSpPr/>
          <p:nvPr/>
        </p:nvGrpSpPr>
        <p:grpSpPr>
          <a:xfrm>
            <a:off x="450000" y="985105"/>
            <a:ext cx="4976364" cy="436807"/>
            <a:chOff x="450000" y="768538"/>
            <a:chExt cx="4976364" cy="436807"/>
          </a:xfrm>
        </p:grpSpPr>
        <p:sp>
          <p:nvSpPr>
            <p:cNvPr id="6" name="Rectangle 5">
              <a:extLst>
                <a:ext uri="{FF2B5EF4-FFF2-40B4-BE49-F238E27FC236}">
                  <a16:creationId xmlns:a16="http://schemas.microsoft.com/office/drawing/2014/main" id="{25F9D497-2323-461B-8AD6-51E151E6B46B}"/>
                </a:ext>
              </a:extLst>
            </p:cNvPr>
            <p:cNvSpPr/>
            <p:nvPr/>
          </p:nvSpPr>
          <p:spPr>
            <a:xfrm>
              <a:off x="450000" y="955964"/>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p>
          </p:txBody>
        </p:sp>
        <p:grpSp>
          <p:nvGrpSpPr>
            <p:cNvPr id="7" name="Group 6">
              <a:extLst>
                <a:ext uri="{FF2B5EF4-FFF2-40B4-BE49-F238E27FC236}">
                  <a16:creationId xmlns:a16="http://schemas.microsoft.com/office/drawing/2014/main" id="{56A0C498-7BFB-49D6-BE3E-D4190F40BE2E}"/>
                </a:ext>
              </a:extLst>
            </p:cNvPr>
            <p:cNvGrpSpPr/>
            <p:nvPr/>
          </p:nvGrpSpPr>
          <p:grpSpPr>
            <a:xfrm>
              <a:off x="583720" y="768538"/>
              <a:ext cx="4670640" cy="370956"/>
              <a:chOff x="259890" y="3219"/>
              <a:chExt cx="4267200" cy="383760"/>
            </a:xfrm>
          </p:grpSpPr>
          <p:sp>
            <p:nvSpPr>
              <p:cNvPr id="8" name="Rectangle: Rounded Corners 7">
                <a:extLst>
                  <a:ext uri="{FF2B5EF4-FFF2-40B4-BE49-F238E27FC236}">
                    <a16:creationId xmlns:a16="http://schemas.microsoft.com/office/drawing/2014/main" id="{C4558ADF-26EF-4B94-81D5-8D47A130FCB9}"/>
                  </a:ext>
                </a:extLst>
              </p:cNvPr>
              <p:cNvSpPr/>
              <p:nvPr/>
            </p:nvSpPr>
            <p:spPr>
              <a:xfrm>
                <a:off x="259890" y="3219"/>
                <a:ext cx="4267200" cy="38376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sz="1600"/>
              </a:p>
            </p:txBody>
          </p:sp>
          <p:sp>
            <p:nvSpPr>
              <p:cNvPr id="10" name="Rectangle: Rounded Corners 4">
                <a:extLst>
                  <a:ext uri="{FF2B5EF4-FFF2-40B4-BE49-F238E27FC236}">
                    <a16:creationId xmlns:a16="http://schemas.microsoft.com/office/drawing/2014/main" id="{AEC9443D-151D-48C7-A443-1D360FCBB877}"/>
                  </a:ext>
                </a:extLst>
              </p:cNvPr>
              <p:cNvSpPr txBox="1"/>
              <p:nvPr/>
            </p:nvSpPr>
            <p:spPr>
              <a:xfrm>
                <a:off x="281927" y="2195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hr-HR" sz="1200" b="0" dirty="0">
                    <a:solidFill>
                      <a:srgbClr val="003399"/>
                    </a:solidFill>
                  </a:rPr>
                  <a:t>Definicija rada putem digitalnih platformi</a:t>
                </a:r>
              </a:p>
            </p:txBody>
          </p:sp>
        </p:grpSp>
      </p:grpSp>
      <p:grpSp>
        <p:nvGrpSpPr>
          <p:cNvPr id="33" name="Group 32">
            <a:extLst>
              <a:ext uri="{FF2B5EF4-FFF2-40B4-BE49-F238E27FC236}">
                <a16:creationId xmlns:a16="http://schemas.microsoft.com/office/drawing/2014/main" id="{EB9B0887-9231-44A4-825F-AF5E1EC8A6B2}"/>
              </a:ext>
            </a:extLst>
          </p:cNvPr>
          <p:cNvGrpSpPr/>
          <p:nvPr/>
        </p:nvGrpSpPr>
        <p:grpSpPr>
          <a:xfrm>
            <a:off x="446750" y="1952454"/>
            <a:ext cx="4976364" cy="430209"/>
            <a:chOff x="450000" y="1779575"/>
            <a:chExt cx="4976364" cy="430209"/>
          </a:xfrm>
        </p:grpSpPr>
        <p:sp>
          <p:nvSpPr>
            <p:cNvPr id="31" name="Rectangle 30">
              <a:extLst>
                <a:ext uri="{FF2B5EF4-FFF2-40B4-BE49-F238E27FC236}">
                  <a16:creationId xmlns:a16="http://schemas.microsoft.com/office/drawing/2014/main" id="{F7ED0205-1553-4FA6-973B-DCE20EF78F12}"/>
                </a:ext>
              </a:extLst>
            </p:cNvPr>
            <p:cNvSpPr/>
            <p:nvPr/>
          </p:nvSpPr>
          <p:spPr>
            <a:xfrm>
              <a:off x="450000" y="1960403"/>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solidFill>
                  <a:srgbClr val="003399"/>
                </a:solidFill>
              </a:endParaRPr>
            </a:p>
          </p:txBody>
        </p:sp>
        <p:grpSp>
          <p:nvGrpSpPr>
            <p:cNvPr id="13" name="Group 12">
              <a:extLst>
                <a:ext uri="{FF2B5EF4-FFF2-40B4-BE49-F238E27FC236}">
                  <a16:creationId xmlns:a16="http://schemas.microsoft.com/office/drawing/2014/main" id="{41796EA3-E8CA-4838-A8FB-7C90092C2A74}"/>
                </a:ext>
              </a:extLst>
            </p:cNvPr>
            <p:cNvGrpSpPr/>
            <p:nvPr/>
          </p:nvGrpSpPr>
          <p:grpSpPr>
            <a:xfrm>
              <a:off x="588451" y="1779575"/>
              <a:ext cx="4651907" cy="370957"/>
              <a:chOff x="246858" y="1182580"/>
              <a:chExt cx="4267200" cy="383760"/>
            </a:xfrm>
          </p:grpSpPr>
          <p:sp>
            <p:nvSpPr>
              <p:cNvPr id="26" name="Rectangle: Rounded Corners 25">
                <a:extLst>
                  <a:ext uri="{FF2B5EF4-FFF2-40B4-BE49-F238E27FC236}">
                    <a16:creationId xmlns:a16="http://schemas.microsoft.com/office/drawing/2014/main" id="{4DFFC3C2-D349-4E7F-9937-9BBD3E7B843F}"/>
                  </a:ext>
                </a:extLst>
              </p:cNvPr>
              <p:cNvSpPr/>
              <p:nvPr/>
            </p:nvSpPr>
            <p:spPr>
              <a:xfrm>
                <a:off x="246858" y="1182580"/>
                <a:ext cx="4267200" cy="383760"/>
              </a:xfrm>
              <a:prstGeom prst="roundRect">
                <a:avLst/>
              </a:prstGeom>
            </p:spPr>
            <p:style>
              <a:lnRef idx="2">
                <a:schemeClr val="lt1">
                  <a:hueOff val="0"/>
                  <a:satOff val="0"/>
                  <a:lumOff val="0"/>
                  <a:alphaOff val="0"/>
                </a:schemeClr>
              </a:lnRef>
              <a:fillRef idx="1">
                <a:schemeClr val="accent2">
                  <a:shade val="80000"/>
                  <a:hueOff val="116263"/>
                  <a:satOff val="-17298"/>
                  <a:lumOff val="12197"/>
                  <a:alphaOff val="0"/>
                </a:schemeClr>
              </a:fillRef>
              <a:effectRef idx="0">
                <a:schemeClr val="accent2">
                  <a:shade val="80000"/>
                  <a:hueOff val="116263"/>
                  <a:satOff val="-17298"/>
                  <a:lumOff val="12197"/>
                  <a:alphaOff val="0"/>
                </a:schemeClr>
              </a:effectRef>
              <a:fontRef idx="minor">
                <a:schemeClr val="lt1"/>
              </a:fontRef>
            </p:style>
            <p:txBody>
              <a:bodyPr/>
              <a:lstStyle/>
              <a:p>
                <a:endParaRPr lang="en-GB" sz="1600">
                  <a:solidFill>
                    <a:srgbClr val="003399"/>
                  </a:solidFill>
                </a:endParaRPr>
              </a:p>
            </p:txBody>
          </p:sp>
          <p:sp>
            <p:nvSpPr>
              <p:cNvPr id="27" name="Rectangle: Rounded Corners 6">
                <a:extLst>
                  <a:ext uri="{FF2B5EF4-FFF2-40B4-BE49-F238E27FC236}">
                    <a16:creationId xmlns:a16="http://schemas.microsoft.com/office/drawing/2014/main" id="{DDF1BB91-CA99-4F65-85DC-C104A8BA4623}"/>
                  </a:ext>
                </a:extLst>
              </p:cNvPr>
              <p:cNvSpPr txBox="1"/>
              <p:nvPr/>
            </p:nvSpPr>
            <p:spPr>
              <a:xfrm>
                <a:off x="266031" y="1201314"/>
                <a:ext cx="419688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hr-HR" sz="1200">
                    <a:solidFill>
                      <a:srgbClr val="003399"/>
                    </a:solidFill>
                  </a:rPr>
                  <a:t>Činjenice i brojke</a:t>
                </a:r>
              </a:p>
            </p:txBody>
          </p:sp>
        </p:grpSp>
      </p:grpSp>
      <p:grpSp>
        <p:nvGrpSpPr>
          <p:cNvPr id="34" name="Group 33">
            <a:extLst>
              <a:ext uri="{FF2B5EF4-FFF2-40B4-BE49-F238E27FC236}">
                <a16:creationId xmlns:a16="http://schemas.microsoft.com/office/drawing/2014/main" id="{F4AEA471-075C-4540-BFE4-407768939DD5}"/>
              </a:ext>
            </a:extLst>
          </p:cNvPr>
          <p:cNvGrpSpPr/>
          <p:nvPr/>
        </p:nvGrpSpPr>
        <p:grpSpPr>
          <a:xfrm>
            <a:off x="449599" y="2458017"/>
            <a:ext cx="4973516" cy="426342"/>
            <a:chOff x="447624" y="2394783"/>
            <a:chExt cx="4973516" cy="426342"/>
          </a:xfrm>
        </p:grpSpPr>
        <p:sp>
          <p:nvSpPr>
            <p:cNvPr id="32" name="Rectangle 31">
              <a:extLst>
                <a:ext uri="{FF2B5EF4-FFF2-40B4-BE49-F238E27FC236}">
                  <a16:creationId xmlns:a16="http://schemas.microsoft.com/office/drawing/2014/main" id="{CAB1D48B-5808-4F4F-944D-4CB9DAF16200}"/>
                </a:ext>
              </a:extLst>
            </p:cNvPr>
            <p:cNvSpPr/>
            <p:nvPr/>
          </p:nvSpPr>
          <p:spPr>
            <a:xfrm>
              <a:off x="447624" y="2571744"/>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p>
          </p:txBody>
        </p:sp>
        <p:grpSp>
          <p:nvGrpSpPr>
            <p:cNvPr id="14" name="Group 13">
              <a:extLst>
                <a:ext uri="{FF2B5EF4-FFF2-40B4-BE49-F238E27FC236}">
                  <a16:creationId xmlns:a16="http://schemas.microsoft.com/office/drawing/2014/main" id="{54F40EFF-2425-43F9-B5D6-758369AE96B6}"/>
                </a:ext>
              </a:extLst>
            </p:cNvPr>
            <p:cNvGrpSpPr/>
            <p:nvPr/>
          </p:nvGrpSpPr>
          <p:grpSpPr>
            <a:xfrm>
              <a:off x="582857" y="2394783"/>
              <a:ext cx="4651907" cy="370957"/>
              <a:chOff x="241728" y="1772260"/>
              <a:chExt cx="4267200" cy="383760"/>
            </a:xfrm>
          </p:grpSpPr>
          <p:sp>
            <p:nvSpPr>
              <p:cNvPr id="24" name="Rectangle: Rounded Corners 23">
                <a:extLst>
                  <a:ext uri="{FF2B5EF4-FFF2-40B4-BE49-F238E27FC236}">
                    <a16:creationId xmlns:a16="http://schemas.microsoft.com/office/drawing/2014/main" id="{D9FD0A58-A250-4403-B8EB-C74CD30B3323}"/>
                  </a:ext>
                </a:extLst>
              </p:cNvPr>
              <p:cNvSpPr/>
              <p:nvPr/>
            </p:nvSpPr>
            <p:spPr>
              <a:xfrm>
                <a:off x="241728" y="1772260"/>
                <a:ext cx="4267200" cy="383760"/>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endParaRPr lang="en-GB" sz="1600"/>
              </a:p>
            </p:txBody>
          </p:sp>
          <p:sp>
            <p:nvSpPr>
              <p:cNvPr id="25" name="Rectangle: Rounded Corners 8">
                <a:extLst>
                  <a:ext uri="{FF2B5EF4-FFF2-40B4-BE49-F238E27FC236}">
                    <a16:creationId xmlns:a16="http://schemas.microsoft.com/office/drawing/2014/main" id="{421BFEA3-5EBB-489B-9D79-0FDAEE267577}"/>
                  </a:ext>
                </a:extLst>
              </p:cNvPr>
              <p:cNvSpPr txBox="1"/>
              <p:nvPr/>
            </p:nvSpPr>
            <p:spPr>
              <a:xfrm>
                <a:off x="258529" y="179099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hr-HR" sz="1200" b="0">
                    <a:solidFill>
                      <a:srgbClr val="003399"/>
                    </a:solidFill>
                  </a:rPr>
                  <a:t>Prilike</a:t>
                </a:r>
              </a:p>
            </p:txBody>
          </p:sp>
        </p:grpSp>
      </p:grpSp>
      <p:grpSp>
        <p:nvGrpSpPr>
          <p:cNvPr id="41" name="Group 40">
            <a:extLst>
              <a:ext uri="{FF2B5EF4-FFF2-40B4-BE49-F238E27FC236}">
                <a16:creationId xmlns:a16="http://schemas.microsoft.com/office/drawing/2014/main" id="{A9502AAC-66CB-4A3A-83D9-10383ED22020}"/>
              </a:ext>
            </a:extLst>
          </p:cNvPr>
          <p:cNvGrpSpPr/>
          <p:nvPr/>
        </p:nvGrpSpPr>
        <p:grpSpPr>
          <a:xfrm>
            <a:off x="446751" y="2951799"/>
            <a:ext cx="4973516" cy="429031"/>
            <a:chOff x="446751" y="2750907"/>
            <a:chExt cx="4973516" cy="429031"/>
          </a:xfrm>
        </p:grpSpPr>
        <p:sp>
          <p:nvSpPr>
            <p:cNvPr id="40" name="Rectangle 39">
              <a:extLst>
                <a:ext uri="{FF2B5EF4-FFF2-40B4-BE49-F238E27FC236}">
                  <a16:creationId xmlns:a16="http://schemas.microsoft.com/office/drawing/2014/main" id="{D1165D9B-2C1E-4F9E-92BB-BD300CA2AAA9}"/>
                </a:ext>
              </a:extLst>
            </p:cNvPr>
            <p:cNvSpPr/>
            <p:nvPr/>
          </p:nvSpPr>
          <p:spPr>
            <a:xfrm>
              <a:off x="446751" y="293055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p>
          </p:txBody>
        </p:sp>
        <p:grpSp>
          <p:nvGrpSpPr>
            <p:cNvPr id="15" name="Group 14">
              <a:extLst>
                <a:ext uri="{FF2B5EF4-FFF2-40B4-BE49-F238E27FC236}">
                  <a16:creationId xmlns:a16="http://schemas.microsoft.com/office/drawing/2014/main" id="{1C874A5D-E929-45FF-8F3D-E084F9B26794}"/>
                </a:ext>
              </a:extLst>
            </p:cNvPr>
            <p:cNvGrpSpPr/>
            <p:nvPr/>
          </p:nvGrpSpPr>
          <p:grpSpPr>
            <a:xfrm>
              <a:off x="584946" y="2750907"/>
              <a:ext cx="4651904" cy="370957"/>
              <a:chOff x="243645" y="2361940"/>
              <a:chExt cx="4267200" cy="383760"/>
            </a:xfrm>
          </p:grpSpPr>
          <p:sp>
            <p:nvSpPr>
              <p:cNvPr id="22" name="Rectangle: Rounded Corners 21">
                <a:extLst>
                  <a:ext uri="{FF2B5EF4-FFF2-40B4-BE49-F238E27FC236}">
                    <a16:creationId xmlns:a16="http://schemas.microsoft.com/office/drawing/2014/main" id="{836DDF15-D836-4D30-AB55-2CEBB3FF59D7}"/>
                  </a:ext>
                </a:extLst>
              </p:cNvPr>
              <p:cNvSpPr/>
              <p:nvPr/>
            </p:nvSpPr>
            <p:spPr>
              <a:xfrm>
                <a:off x="243645" y="2361940"/>
                <a:ext cx="4267200" cy="383760"/>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endParaRPr lang="en-GB" sz="1600"/>
              </a:p>
            </p:txBody>
          </p:sp>
          <p:sp>
            <p:nvSpPr>
              <p:cNvPr id="23" name="Rectangle: Rounded Corners 10">
                <a:extLst>
                  <a:ext uri="{FF2B5EF4-FFF2-40B4-BE49-F238E27FC236}">
                    <a16:creationId xmlns:a16="http://schemas.microsoft.com/office/drawing/2014/main" id="{2145C671-CEBF-4F7E-8CFC-E0355A063F7B}"/>
                  </a:ext>
                </a:extLst>
              </p:cNvPr>
              <p:cNvSpPr txBox="1"/>
              <p:nvPr/>
            </p:nvSpPr>
            <p:spPr>
              <a:xfrm>
                <a:off x="261232" y="238067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hr-HR" sz="1200" b="0">
                    <a:solidFill>
                      <a:srgbClr val="003399"/>
                    </a:solidFill>
                  </a:rPr>
                  <a:t>Rizici i izazovi povezani sa sigurnošću i zdravljem na radu</a:t>
                </a:r>
              </a:p>
            </p:txBody>
          </p:sp>
        </p:grpSp>
      </p:grpSp>
      <p:grpSp>
        <p:nvGrpSpPr>
          <p:cNvPr id="43" name="Group 42">
            <a:extLst>
              <a:ext uri="{FF2B5EF4-FFF2-40B4-BE49-F238E27FC236}">
                <a16:creationId xmlns:a16="http://schemas.microsoft.com/office/drawing/2014/main" id="{5E680F56-7338-4475-8856-D86E21C28913}"/>
              </a:ext>
            </a:extLst>
          </p:cNvPr>
          <p:cNvGrpSpPr/>
          <p:nvPr/>
        </p:nvGrpSpPr>
        <p:grpSpPr>
          <a:xfrm>
            <a:off x="446751" y="3440651"/>
            <a:ext cx="4973516" cy="428254"/>
            <a:chOff x="446751" y="3285839"/>
            <a:chExt cx="4973516" cy="428254"/>
          </a:xfrm>
        </p:grpSpPr>
        <p:sp>
          <p:nvSpPr>
            <p:cNvPr id="42" name="Rectangle 41">
              <a:extLst>
                <a:ext uri="{FF2B5EF4-FFF2-40B4-BE49-F238E27FC236}">
                  <a16:creationId xmlns:a16="http://schemas.microsoft.com/office/drawing/2014/main" id="{CFB0D1CC-5FCA-4AD7-8DCA-804E8072C203}"/>
                </a:ext>
              </a:extLst>
            </p:cNvPr>
            <p:cNvSpPr/>
            <p:nvPr/>
          </p:nvSpPr>
          <p:spPr>
            <a:xfrm>
              <a:off x="446751" y="3464712"/>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solidFill>
                  <a:srgbClr val="003399"/>
                </a:solidFill>
              </a:endParaRPr>
            </a:p>
          </p:txBody>
        </p:sp>
        <p:grpSp>
          <p:nvGrpSpPr>
            <p:cNvPr id="16" name="Group 15">
              <a:extLst>
                <a:ext uri="{FF2B5EF4-FFF2-40B4-BE49-F238E27FC236}">
                  <a16:creationId xmlns:a16="http://schemas.microsoft.com/office/drawing/2014/main" id="{3B5DEA65-7C4E-47D3-B2C7-A109C0F2320E}"/>
                </a:ext>
              </a:extLst>
            </p:cNvPr>
            <p:cNvGrpSpPr/>
            <p:nvPr/>
          </p:nvGrpSpPr>
          <p:grpSpPr>
            <a:xfrm>
              <a:off x="584946" y="3285839"/>
              <a:ext cx="4651902" cy="370957"/>
              <a:chOff x="243645" y="2951620"/>
              <a:chExt cx="4267200" cy="383760"/>
            </a:xfrm>
          </p:grpSpPr>
          <p:sp>
            <p:nvSpPr>
              <p:cNvPr id="20" name="Rectangle: Rounded Corners 19">
                <a:extLst>
                  <a:ext uri="{FF2B5EF4-FFF2-40B4-BE49-F238E27FC236}">
                    <a16:creationId xmlns:a16="http://schemas.microsoft.com/office/drawing/2014/main" id="{41BF84C9-A14F-41EF-8F94-F4DFB101D5AF}"/>
                  </a:ext>
                </a:extLst>
              </p:cNvPr>
              <p:cNvSpPr/>
              <p:nvPr/>
            </p:nvSpPr>
            <p:spPr>
              <a:xfrm>
                <a:off x="243645" y="2951620"/>
                <a:ext cx="4267200" cy="383760"/>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endParaRPr lang="en-GB" sz="1600">
                  <a:solidFill>
                    <a:srgbClr val="003399"/>
                  </a:solidFill>
                </a:endParaRPr>
              </a:p>
            </p:txBody>
          </p:sp>
          <p:sp>
            <p:nvSpPr>
              <p:cNvPr id="21" name="Rectangle: Rounded Corners 12">
                <a:extLst>
                  <a:ext uri="{FF2B5EF4-FFF2-40B4-BE49-F238E27FC236}">
                    <a16:creationId xmlns:a16="http://schemas.microsoft.com/office/drawing/2014/main" id="{6BD13B69-58B6-43B3-817F-49F27F5BFEB8}"/>
                  </a:ext>
                </a:extLst>
              </p:cNvPr>
              <p:cNvSpPr txBox="1"/>
              <p:nvPr/>
            </p:nvSpPr>
            <p:spPr>
              <a:xfrm>
                <a:off x="262528" y="297035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hr-HR" sz="1200" b="0" dirty="0">
                    <a:solidFill>
                      <a:srgbClr val="003399"/>
                    </a:solidFill>
                  </a:rPr>
                  <a:t>Prikaz odgovora na rizike povezane sa sigurnošću i zdravljem na radu</a:t>
                </a:r>
              </a:p>
            </p:txBody>
          </p:sp>
        </p:grpSp>
      </p:grpSp>
      <p:grpSp>
        <p:nvGrpSpPr>
          <p:cNvPr id="45" name="Group 44">
            <a:extLst>
              <a:ext uri="{FF2B5EF4-FFF2-40B4-BE49-F238E27FC236}">
                <a16:creationId xmlns:a16="http://schemas.microsoft.com/office/drawing/2014/main" id="{B4DC09A3-41E8-40D0-99CA-FE3EDF41BF44}"/>
              </a:ext>
            </a:extLst>
          </p:cNvPr>
          <p:cNvGrpSpPr/>
          <p:nvPr/>
        </p:nvGrpSpPr>
        <p:grpSpPr>
          <a:xfrm>
            <a:off x="446751" y="3918710"/>
            <a:ext cx="4973516" cy="421811"/>
            <a:chOff x="446751" y="3875519"/>
            <a:chExt cx="4973516" cy="421811"/>
          </a:xfrm>
        </p:grpSpPr>
        <p:sp>
          <p:nvSpPr>
            <p:cNvPr id="44" name="Rectangle 43">
              <a:extLst>
                <a:ext uri="{FF2B5EF4-FFF2-40B4-BE49-F238E27FC236}">
                  <a16:creationId xmlns:a16="http://schemas.microsoft.com/office/drawing/2014/main" id="{7E9727D4-B15B-4255-97FA-4F02092F8087}"/>
                </a:ext>
              </a:extLst>
            </p:cNvPr>
            <p:cNvSpPr/>
            <p:nvPr/>
          </p:nvSpPr>
          <p:spPr>
            <a:xfrm>
              <a:off x="446751" y="4047949"/>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p>
          </p:txBody>
        </p:sp>
        <p:grpSp>
          <p:nvGrpSpPr>
            <p:cNvPr id="17" name="Group 16">
              <a:extLst>
                <a:ext uri="{FF2B5EF4-FFF2-40B4-BE49-F238E27FC236}">
                  <a16:creationId xmlns:a16="http://schemas.microsoft.com/office/drawing/2014/main" id="{F20A0BE2-C182-4116-9AC3-3731866AD795}"/>
                </a:ext>
              </a:extLst>
            </p:cNvPr>
            <p:cNvGrpSpPr/>
            <p:nvPr/>
          </p:nvGrpSpPr>
          <p:grpSpPr>
            <a:xfrm>
              <a:off x="584947" y="3875519"/>
              <a:ext cx="4651902" cy="370957"/>
              <a:chOff x="243645" y="3541300"/>
              <a:chExt cx="4267200" cy="383760"/>
            </a:xfrm>
          </p:grpSpPr>
          <p:sp>
            <p:nvSpPr>
              <p:cNvPr id="18" name="Rectangle: Rounded Corners 17">
                <a:extLst>
                  <a:ext uri="{FF2B5EF4-FFF2-40B4-BE49-F238E27FC236}">
                    <a16:creationId xmlns:a16="http://schemas.microsoft.com/office/drawing/2014/main" id="{D64F48C4-02E9-4F69-9CB4-D91A1F5D29C4}"/>
                  </a:ext>
                </a:extLst>
              </p:cNvPr>
              <p:cNvSpPr/>
              <p:nvPr/>
            </p:nvSpPr>
            <p:spPr>
              <a:xfrm>
                <a:off x="243645" y="3541300"/>
                <a:ext cx="4267200" cy="383760"/>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GB" sz="1600"/>
              </a:p>
            </p:txBody>
          </p:sp>
          <p:sp>
            <p:nvSpPr>
              <p:cNvPr id="19" name="Rectangle: Rounded Corners 14">
                <a:extLst>
                  <a:ext uri="{FF2B5EF4-FFF2-40B4-BE49-F238E27FC236}">
                    <a16:creationId xmlns:a16="http://schemas.microsoft.com/office/drawing/2014/main" id="{B0945A9B-2D00-42CE-BFB2-F372C2340200}"/>
                  </a:ext>
                </a:extLst>
              </p:cNvPr>
              <p:cNvSpPr txBox="1"/>
              <p:nvPr/>
            </p:nvSpPr>
            <p:spPr>
              <a:xfrm>
                <a:off x="259949" y="3560034"/>
                <a:ext cx="42442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hr-HR" sz="1200" b="0">
                    <a:solidFill>
                      <a:srgbClr val="003399"/>
                    </a:solidFill>
                  </a:rPr>
                  <a:t>Glavne poruke</a:t>
                </a:r>
              </a:p>
            </p:txBody>
          </p:sp>
        </p:grpSp>
      </p:grpSp>
      <p:grpSp>
        <p:nvGrpSpPr>
          <p:cNvPr id="4" name="Group 3">
            <a:extLst>
              <a:ext uri="{FF2B5EF4-FFF2-40B4-BE49-F238E27FC236}">
                <a16:creationId xmlns:a16="http://schemas.microsoft.com/office/drawing/2014/main" id="{11DAAABA-EAE3-4D63-97D0-426A7C4850CF}"/>
              </a:ext>
            </a:extLst>
          </p:cNvPr>
          <p:cNvGrpSpPr/>
          <p:nvPr/>
        </p:nvGrpSpPr>
        <p:grpSpPr>
          <a:xfrm>
            <a:off x="446750" y="1472336"/>
            <a:ext cx="4976364" cy="428193"/>
            <a:chOff x="446750" y="1266219"/>
            <a:chExt cx="4976364" cy="428193"/>
          </a:xfrm>
        </p:grpSpPr>
        <p:sp>
          <p:nvSpPr>
            <p:cNvPr id="30" name="Rectangle 29">
              <a:extLst>
                <a:ext uri="{FF2B5EF4-FFF2-40B4-BE49-F238E27FC236}">
                  <a16:creationId xmlns:a16="http://schemas.microsoft.com/office/drawing/2014/main" id="{FAF312CA-18C9-4E80-9798-9B8DF0F8B4F3}"/>
                </a:ext>
              </a:extLst>
            </p:cNvPr>
            <p:cNvSpPr/>
            <p:nvPr/>
          </p:nvSpPr>
          <p:spPr>
            <a:xfrm>
              <a:off x="446750" y="1445031"/>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solidFill>
                  <a:srgbClr val="003399"/>
                </a:solidFill>
              </a:endParaRPr>
            </a:p>
          </p:txBody>
        </p:sp>
        <p:grpSp>
          <p:nvGrpSpPr>
            <p:cNvPr id="12" name="Group 11">
              <a:extLst>
                <a:ext uri="{FF2B5EF4-FFF2-40B4-BE49-F238E27FC236}">
                  <a16:creationId xmlns:a16="http://schemas.microsoft.com/office/drawing/2014/main" id="{0277B783-4266-4E47-88D2-8001E5998FDC}"/>
                </a:ext>
              </a:extLst>
            </p:cNvPr>
            <p:cNvGrpSpPr/>
            <p:nvPr/>
          </p:nvGrpSpPr>
          <p:grpSpPr>
            <a:xfrm>
              <a:off x="581955" y="1266219"/>
              <a:ext cx="4672581" cy="374904"/>
              <a:chOff x="259908" y="592899"/>
              <a:chExt cx="4267200" cy="383760"/>
            </a:xfrm>
          </p:grpSpPr>
          <p:sp>
            <p:nvSpPr>
              <p:cNvPr id="28" name="Rectangle: Rounded Corners 27">
                <a:extLst>
                  <a:ext uri="{FF2B5EF4-FFF2-40B4-BE49-F238E27FC236}">
                    <a16:creationId xmlns:a16="http://schemas.microsoft.com/office/drawing/2014/main" id="{91D7E8B0-F993-4510-9300-7BD00278F1D8}"/>
                  </a:ext>
                </a:extLst>
              </p:cNvPr>
              <p:cNvSpPr/>
              <p:nvPr/>
            </p:nvSpPr>
            <p:spPr>
              <a:xfrm>
                <a:off x="259908" y="592899"/>
                <a:ext cx="4267200" cy="383760"/>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endParaRPr lang="en-GB" sz="1600">
                  <a:solidFill>
                    <a:srgbClr val="003399"/>
                  </a:solidFill>
                </a:endParaRPr>
              </a:p>
            </p:txBody>
          </p:sp>
          <p:sp>
            <p:nvSpPr>
              <p:cNvPr id="29" name="Rectangle: Rounded Corners 4">
                <a:extLst>
                  <a:ext uri="{FF2B5EF4-FFF2-40B4-BE49-F238E27FC236}">
                    <a16:creationId xmlns:a16="http://schemas.microsoft.com/office/drawing/2014/main" id="{DE5A498D-B0C7-4660-B29D-1A3BC6EA74CB}"/>
                  </a:ext>
                </a:extLst>
              </p:cNvPr>
              <p:cNvSpPr txBox="1"/>
              <p:nvPr/>
            </p:nvSpPr>
            <p:spPr>
              <a:xfrm>
                <a:off x="278640" y="611633"/>
                <a:ext cx="4225447"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hr-HR" sz="1200" b="0">
                    <a:solidFill>
                      <a:srgbClr val="003399"/>
                    </a:solidFill>
                  </a:rPr>
                  <a:t>Taksonomija</a:t>
                </a:r>
              </a:p>
            </p:txBody>
          </p:sp>
        </p:grpSp>
      </p:grpSp>
      <p:pic>
        <p:nvPicPr>
          <p:cNvPr id="47" name="Content Placeholder 3" descr="A group of people standing in front of a computer&#10;&#10;Description automatically generated with medium confidence">
            <a:extLst>
              <a:ext uri="{FF2B5EF4-FFF2-40B4-BE49-F238E27FC236}">
                <a16:creationId xmlns:a16="http://schemas.microsoft.com/office/drawing/2014/main" id="{FB00B4DD-1BC1-44AC-9335-09B74118E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57978" y="1923018"/>
            <a:ext cx="2629570" cy="1774959"/>
          </a:xfrm>
          <a:prstGeom prst="rect">
            <a:avLst/>
          </a:prstGeom>
          <a:noFill/>
          <a:ln w="38100">
            <a:solidFill>
              <a:srgbClr val="ACC700"/>
            </a:solidFill>
          </a:ln>
        </p:spPr>
      </p:pic>
    </p:spTree>
    <p:extLst>
      <p:ext uri="{BB962C8B-B14F-4D97-AF65-F5344CB8AC3E}">
        <p14:creationId xmlns:p14="http://schemas.microsoft.com/office/powerpoint/2010/main" val="375106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2" name="Title 1">
            <a:extLst>
              <a:ext uri="{FF2B5EF4-FFF2-40B4-BE49-F238E27FC236}">
                <a16:creationId xmlns:a16="http://schemas.microsoft.com/office/drawing/2014/main" id="{F99F63CB-EFAF-85BA-DEFE-BB707F00318E}"/>
              </a:ext>
            </a:extLst>
          </p:cNvPr>
          <p:cNvSpPr>
            <a:spLocks noGrp="1"/>
          </p:cNvSpPr>
          <p:nvPr>
            <p:ph type="title"/>
          </p:nvPr>
        </p:nvSpPr>
        <p:spPr/>
        <p:txBody>
          <a:bodyPr/>
          <a:lstStyle/>
          <a:p>
            <a:r>
              <a:rPr lang="hr-HR"/>
              <a:t>Dodatne informacije</a:t>
            </a:r>
          </a:p>
        </p:txBody>
      </p:sp>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432194" cy="1708751"/>
          </a:xfrm>
          <a:prstGeom prst="rect">
            <a:avLst/>
          </a:prstGeom>
        </p:spPr>
        <p:txBody>
          <a:bodyPr vert="horz" lIns="0" tIns="45720" rIns="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buClr>
                <a:srgbClr val="ACC700"/>
              </a:buClr>
            </a:pPr>
            <a:r>
              <a:rPr lang="hr-HR" sz="1500">
                <a:solidFill>
                  <a:srgbClr val="ACC700"/>
                </a:solidFill>
              </a:rPr>
              <a:t>Pogledajte sve povezane sadržaje u prioritetnom području „Rad putem digitalnih platformi”: </a:t>
            </a:r>
          </a:p>
          <a:p>
            <a:pPr marL="0" indent="0">
              <a:buNone/>
            </a:pPr>
            <a:r>
              <a:rPr lang="hr-HR" sz="1500" b="0">
                <a:solidFill>
                  <a:srgbClr val="003399"/>
                </a:solidFill>
                <a:hlinkClick r:id="rId4">
                  <a:extLst>
                    <a:ext uri="{A12FA001-AC4F-418D-AE19-62706E023703}">
                      <ahyp:hlinkClr xmlns:ahyp="http://schemas.microsoft.com/office/drawing/2018/hyperlinkcolor" val="tx"/>
                    </a:ext>
                  </a:extLst>
                </a:hlinkClick>
              </a:rPr>
              <a:t>https://healthy-workplaces.osha.europa.eu/en/about-topic/priority-area/digital-platform-work</a:t>
            </a:r>
          </a:p>
          <a:p>
            <a:pPr marL="0" indent="0">
              <a:buNone/>
            </a:pPr>
            <a:endParaRPr lang="en-GB" sz="1500" b="0" dirty="0"/>
          </a:p>
          <a:p>
            <a:pPr>
              <a:buClr>
                <a:srgbClr val="ACC700"/>
              </a:buClr>
            </a:pPr>
            <a:r>
              <a:rPr lang="hr-HR" sz="1500">
                <a:solidFill>
                  <a:srgbClr val="ACC700"/>
                </a:solidFill>
              </a:rPr>
              <a:t>Pročitajte sve publikacije o toj temi: </a:t>
            </a:r>
          </a:p>
          <a:p>
            <a:pPr marL="0" indent="0">
              <a:buNone/>
            </a:pPr>
            <a:r>
              <a:rPr lang="hr-HR" sz="1500" b="0">
                <a:hlinkClick r:id="rId5"/>
              </a:rPr>
              <a:t>https://osha.europa.eu/en/publications-priority-area/digital-labour-platforms</a:t>
            </a:r>
          </a:p>
          <a:p>
            <a:endParaRPr lang="en-GB" sz="1500" b="0" dirty="0"/>
          </a:p>
        </p:txBody>
      </p:sp>
    </p:spTree>
    <p:extLst>
      <p:ext uri="{BB962C8B-B14F-4D97-AF65-F5344CB8AC3E}">
        <p14:creationId xmlns:p14="http://schemas.microsoft.com/office/powerpoint/2010/main" val="248826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26146-0E4C-68A5-6C9F-CA30D71B621A}"/>
              </a:ext>
            </a:extLst>
          </p:cNvPr>
          <p:cNvSpPr>
            <a:spLocks noGrp="1"/>
          </p:cNvSpPr>
          <p:nvPr>
            <p:ph sz="half" idx="1"/>
          </p:nvPr>
        </p:nvSpPr>
        <p:spPr>
          <a:xfrm>
            <a:off x="450000" y="2629222"/>
            <a:ext cx="7560000" cy="1734750"/>
          </a:xfrm>
        </p:spPr>
        <p:txBody>
          <a:bodyPr>
            <a:normAutofit/>
          </a:bodyPr>
          <a:lstStyle/>
          <a:p>
            <a:pPr marL="0" indent="0" algn="just">
              <a:buNone/>
            </a:pPr>
            <a:r>
              <a:rPr lang="hu-HU" sz="1200" b="0" dirty="0"/>
              <a:t>Ni Europska agencija ni osobe koje djeluju u njezino ime nisu odgovorne za način upotrebe navedenih informacija.</a:t>
            </a:r>
            <a:endParaRPr lang="en-US" sz="1200" b="0" dirty="0"/>
          </a:p>
          <a:p>
            <a:pPr marL="0" indent="0" algn="just">
              <a:buNone/>
            </a:pPr>
            <a:endParaRPr lang="hu-HU" sz="1200" b="0" dirty="0"/>
          </a:p>
          <a:p>
            <a:pPr marL="0" indent="0" algn="just">
              <a:buNone/>
            </a:pPr>
            <a:r>
              <a:rPr lang="hu-HU" sz="1200" b="0" dirty="0"/>
              <a:t>© Europska agencija za sigurnost i zdravlje na radu, 2024</a:t>
            </a:r>
          </a:p>
          <a:p>
            <a:pPr marL="0" indent="0" algn="just">
              <a:buNone/>
            </a:pPr>
            <a:r>
              <a:rPr lang="hu-HU" sz="1200" b="0" dirty="0"/>
              <a:t>Umnožavanje je dopušteno pod uvjetom da se navede izvor.</a:t>
            </a:r>
          </a:p>
          <a:p>
            <a:pPr marL="0" indent="0" algn="just">
              <a:buNone/>
            </a:pPr>
            <a:r>
              <a:rPr lang="hu-HU" sz="1200" b="0" dirty="0"/>
              <a:t>Za svaku uporabu ili reprodukciju fotografija ili drugog materijala koji nije zaštićen autorskim pravom EU-OSHA-e potrebno je zatražiti dopuštenje izravno od nositeljâ autorskih prava.</a:t>
            </a:r>
          </a:p>
          <a:p>
            <a:endParaRPr lang="en-GB" dirty="0"/>
          </a:p>
        </p:txBody>
      </p:sp>
    </p:spTree>
    <p:extLst>
      <p:ext uri="{BB962C8B-B14F-4D97-AF65-F5344CB8AC3E}">
        <p14:creationId xmlns:p14="http://schemas.microsoft.com/office/powerpoint/2010/main" val="119947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hr-HR" sz="2400"/>
              <a:t>Definicija rada putem digitalnih platformi</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2416005"/>
            <a:ext cx="7786688" cy="1965029"/>
          </a:xfrm>
        </p:spPr>
        <p:txBody>
          <a:bodyPr wrap="square" lIns="0" tIns="0" rIns="0" bIns="0">
            <a:noAutofit/>
          </a:bodyPr>
          <a:lstStyle/>
          <a:p>
            <a:pPr marL="53975" indent="0">
              <a:buNone/>
            </a:pPr>
            <a:r>
              <a:rPr lang="hr-HR" sz="1600" dirty="0"/>
              <a:t>Rad putem digitalnih platformi koji se obavlja ili na internetu ili na lokaciji:</a:t>
            </a:r>
            <a:endParaRPr lang="en-US" dirty="0"/>
          </a:p>
          <a:p>
            <a:pPr marL="53975" indent="0">
              <a:buNone/>
            </a:pPr>
            <a:r>
              <a:rPr lang="hr-HR" sz="1600" b="0" dirty="0"/>
              <a:t>Zadaci</a:t>
            </a:r>
            <a:r>
              <a:rPr lang="hr-HR" sz="1600" b="0" dirty="0">
                <a:solidFill>
                  <a:srgbClr val="FF0000"/>
                </a:solidFill>
              </a:rPr>
              <a:t> </a:t>
            </a:r>
            <a:r>
              <a:rPr lang="hr-HR" sz="1600" b="0" dirty="0"/>
              <a:t>se uvijek organiziraju na internetu, ali se mogu obavljati virtualno ili u fizičkom svijetu</a:t>
            </a:r>
            <a:endParaRPr lang="hr-HR" sz="1600" b="0" dirty="0">
              <a:cs typeface="Arial"/>
            </a:endParaRPr>
          </a:p>
          <a:p>
            <a:pPr marL="53975" indent="0">
              <a:buNone/>
            </a:pPr>
            <a:r>
              <a:rPr lang="hr-HR" sz="1600" b="0" dirty="0">
                <a:solidFill>
                  <a:schemeClr val="accent2"/>
                </a:solidFill>
              </a:rPr>
              <a:t>Rad putem digitalnih platformi na internetu ili na lokaciji</a:t>
            </a:r>
            <a:endParaRPr lang="hr-HR" sz="1600" b="0" dirty="0">
              <a:solidFill>
                <a:schemeClr val="accent2"/>
              </a:solidFill>
              <a:cs typeface="Arial"/>
            </a:endParaRPr>
          </a:p>
          <a:p>
            <a:pPr marL="188595" indent="-188595"/>
            <a:r>
              <a:rPr lang="hr-HR" sz="1600" b="0" dirty="0"/>
              <a:t>Koristi se algoritamsko upravljanje </a:t>
            </a:r>
            <a:endParaRPr lang="hr-HR" sz="1600" b="0" dirty="0">
              <a:cs typeface="Arial"/>
            </a:endParaRPr>
          </a:p>
          <a:p>
            <a:pPr marL="188595" indent="-188595"/>
            <a:r>
              <a:rPr lang="hr-HR" sz="1600" b="0" dirty="0"/>
              <a:t>Radni aranžmani obično su nestandardni</a:t>
            </a:r>
            <a:endParaRPr lang="hr-HR" sz="1600" b="0" dirty="0">
              <a:cs typeface="Arial"/>
            </a:endParaRPr>
          </a:p>
        </p:txBody>
      </p:sp>
      <p:sp>
        <p:nvSpPr>
          <p:cNvPr id="4" name="Content Placeholder 2">
            <a:extLst>
              <a:ext uri="{FF2B5EF4-FFF2-40B4-BE49-F238E27FC236}">
                <a16:creationId xmlns:a16="http://schemas.microsoft.com/office/drawing/2014/main" id="{7D97C9F5-FFC1-460F-8470-000CF68D9CBC}"/>
              </a:ext>
            </a:extLst>
          </p:cNvPr>
          <p:cNvSpPr txBox="1">
            <a:spLocks/>
          </p:cNvSpPr>
          <p:nvPr/>
        </p:nvSpPr>
        <p:spPr>
          <a:xfrm>
            <a:off x="1708019" y="1287505"/>
            <a:ext cx="6301855" cy="495576"/>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54000" indent="0">
              <a:buNone/>
            </a:pPr>
            <a:r>
              <a:rPr lang="hr-HR" sz="1600" i="1">
                <a:solidFill>
                  <a:srgbClr val="003399"/>
                </a:solidFill>
              </a:rPr>
              <a:t>„Sav plaćeni rad koji se obavlja putem internetske platforme, na njoj ili uz njezino posredovanje.”</a:t>
            </a:r>
          </a:p>
        </p:txBody>
      </p:sp>
      <p:pic>
        <p:nvPicPr>
          <p:cNvPr id="5" name="Picture 4" descr="A green outline of a file&#10;&#10;Description automatically generated">
            <a:extLst>
              <a:ext uri="{FF2B5EF4-FFF2-40B4-BE49-F238E27FC236}">
                <a16:creationId xmlns:a16="http://schemas.microsoft.com/office/drawing/2014/main" id="{94FEC37B-4B50-419E-B057-CEC96AB0F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62" y="855261"/>
            <a:ext cx="1319636" cy="1319636"/>
          </a:xfrm>
          <a:prstGeom prst="rect">
            <a:avLst/>
          </a:prstGeom>
        </p:spPr>
      </p:pic>
      <p:sp>
        <p:nvSpPr>
          <p:cNvPr id="6" name="Flowchart: Alternative Process 5">
            <a:extLst>
              <a:ext uri="{FF2B5EF4-FFF2-40B4-BE49-F238E27FC236}">
                <a16:creationId xmlns:a16="http://schemas.microsoft.com/office/drawing/2014/main" id="{E6FAB9B0-764F-4947-B9A2-028FFFB00997}"/>
              </a:ext>
            </a:extLst>
          </p:cNvPr>
          <p:cNvSpPr/>
          <p:nvPr/>
        </p:nvSpPr>
        <p:spPr>
          <a:xfrm>
            <a:off x="1596398" y="1139191"/>
            <a:ext cx="6647490" cy="811530"/>
          </a:xfrm>
          <a:prstGeom prst="flowChartAlternateProcess">
            <a:avLst/>
          </a:prstGeom>
          <a:noFill/>
          <a:ln>
            <a:solidFill>
              <a:srgbClr val="ACC7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p:txBody>
          <a:bodyPr lIns="0"/>
          <a:lstStyle/>
          <a:p>
            <a:r>
              <a:rPr lang="hr-HR" sz="2400"/>
              <a:t>Taksonomija</a:t>
            </a:r>
          </a:p>
        </p:txBody>
      </p:sp>
      <p:graphicFrame>
        <p:nvGraphicFramePr>
          <p:cNvPr id="6" name="Content Placeholder 5">
            <a:extLst>
              <a:ext uri="{FF2B5EF4-FFF2-40B4-BE49-F238E27FC236}">
                <a16:creationId xmlns:a16="http://schemas.microsoft.com/office/drawing/2014/main" id="{CB31E40E-13BC-4E62-8266-2CAFD795C447}"/>
              </a:ext>
            </a:extLst>
          </p:cNvPr>
          <p:cNvGraphicFramePr>
            <a:graphicFrameLocks noGrp="1"/>
          </p:cNvGraphicFramePr>
          <p:nvPr>
            <p:ph sz="half" idx="1"/>
            <p:extLst>
              <p:ext uri="{D42A27DB-BD31-4B8C-83A1-F6EECF244321}">
                <p14:modId xmlns:p14="http://schemas.microsoft.com/office/powerpoint/2010/main" val="1342054885"/>
              </p:ext>
            </p:extLst>
          </p:nvPr>
        </p:nvGraphicFramePr>
        <p:xfrm>
          <a:off x="450001" y="915989"/>
          <a:ext cx="8038679" cy="3366618"/>
        </p:xfrm>
        <a:graphic>
          <a:graphicData uri="http://schemas.openxmlformats.org/drawingml/2006/table">
            <a:tbl>
              <a:tblPr firstRow="1" firstCol="1" bandRow="1">
                <a:tableStyleId>{5C22544A-7EE6-4342-B048-85BDC9FD1C3A}</a:tableStyleId>
              </a:tblPr>
              <a:tblGrid>
                <a:gridCol w="1607736">
                  <a:extLst>
                    <a:ext uri="{9D8B030D-6E8A-4147-A177-3AD203B41FA5}">
                      <a16:colId xmlns:a16="http://schemas.microsoft.com/office/drawing/2014/main" val="3118775328"/>
                    </a:ext>
                  </a:extLst>
                </a:gridCol>
                <a:gridCol w="1607736">
                  <a:extLst>
                    <a:ext uri="{9D8B030D-6E8A-4147-A177-3AD203B41FA5}">
                      <a16:colId xmlns:a16="http://schemas.microsoft.com/office/drawing/2014/main" val="456132160"/>
                    </a:ext>
                  </a:extLst>
                </a:gridCol>
                <a:gridCol w="1470466">
                  <a:extLst>
                    <a:ext uri="{9D8B030D-6E8A-4147-A177-3AD203B41FA5}">
                      <a16:colId xmlns:a16="http://schemas.microsoft.com/office/drawing/2014/main" val="1233947968"/>
                    </a:ext>
                  </a:extLst>
                </a:gridCol>
                <a:gridCol w="1572099">
                  <a:extLst>
                    <a:ext uri="{9D8B030D-6E8A-4147-A177-3AD203B41FA5}">
                      <a16:colId xmlns:a16="http://schemas.microsoft.com/office/drawing/2014/main" val="989101955"/>
                    </a:ext>
                  </a:extLst>
                </a:gridCol>
                <a:gridCol w="1780642">
                  <a:extLst>
                    <a:ext uri="{9D8B030D-6E8A-4147-A177-3AD203B41FA5}">
                      <a16:colId xmlns:a16="http://schemas.microsoft.com/office/drawing/2014/main" val="4129353007"/>
                    </a:ext>
                  </a:extLst>
                </a:gridCol>
              </a:tblGrid>
              <a:tr h="303639">
                <a:tc rowSpan="2">
                  <a:txBody>
                    <a:bodyPr/>
                    <a:lstStyle/>
                    <a:p>
                      <a:pPr marL="68580" algn="just">
                        <a:lnSpc>
                          <a:spcPts val="1200"/>
                        </a:lnSpc>
                        <a:spcBef>
                          <a:spcPts val="600"/>
                        </a:spcBef>
                        <a:spcAft>
                          <a:spcPts val="600"/>
                        </a:spcAft>
                      </a:pPr>
                      <a:r>
                        <a:rPr lang="hr-HR" sz="1200">
                          <a:effectLst/>
                        </a:rPr>
                        <a:t>Dimenzije</a:t>
                      </a:r>
                    </a:p>
                  </a:txBody>
                  <a:tcPr marL="68580" marR="68580" marT="0" marB="0" anchor="ctr"/>
                </a:tc>
                <a:tc gridSpan="4">
                  <a:txBody>
                    <a:bodyPr/>
                    <a:lstStyle/>
                    <a:p>
                      <a:pPr marL="68580" algn="ctr">
                        <a:lnSpc>
                          <a:spcPts val="1200"/>
                        </a:lnSpc>
                        <a:spcBef>
                          <a:spcPts val="600"/>
                        </a:spcBef>
                        <a:spcAft>
                          <a:spcPts val="600"/>
                        </a:spcAft>
                      </a:pPr>
                      <a:r>
                        <a:rPr lang="hr-HR" sz="1400">
                          <a:effectLst/>
                        </a:rPr>
                        <a:t>Vrsta rada putem digitalnih platformi</a:t>
                      </a:r>
                    </a:p>
                  </a:txBody>
                  <a:tcPr marL="68580" marR="68580" marT="0" marB="0" anchor="ct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79534883"/>
                  </a:ext>
                </a:extLst>
              </a:tr>
              <a:tr h="303639">
                <a:tc vMerge="1">
                  <a:txBody>
                    <a:bodyPr/>
                    <a:lstStyle/>
                    <a:p>
                      <a:endParaRPr lang="nl-BE"/>
                    </a:p>
                  </a:txBody>
                  <a:tcPr/>
                </a:tc>
                <a:tc>
                  <a:txBody>
                    <a:bodyPr/>
                    <a:lstStyle/>
                    <a:p>
                      <a:pPr marL="68580" algn="ctr">
                        <a:lnSpc>
                          <a:spcPts val="1200"/>
                        </a:lnSpc>
                        <a:spcBef>
                          <a:spcPts val="600"/>
                        </a:spcBef>
                        <a:spcAft>
                          <a:spcPts val="600"/>
                        </a:spcAft>
                      </a:pPr>
                      <a:r>
                        <a:rPr lang="hr-HR" sz="1200" b="1">
                          <a:effectLst/>
                        </a:rPr>
                        <a:t>Vrsta 1 </a:t>
                      </a:r>
                    </a:p>
                  </a:txBody>
                  <a:tcPr marL="68580" marR="68580" marT="0" marB="0" anchor="ctr"/>
                </a:tc>
                <a:tc>
                  <a:txBody>
                    <a:bodyPr/>
                    <a:lstStyle/>
                    <a:p>
                      <a:pPr marL="68580" algn="ctr">
                        <a:lnSpc>
                          <a:spcPts val="1200"/>
                        </a:lnSpc>
                        <a:spcBef>
                          <a:spcPts val="600"/>
                        </a:spcBef>
                        <a:spcAft>
                          <a:spcPts val="600"/>
                        </a:spcAft>
                      </a:pPr>
                      <a:r>
                        <a:rPr lang="hr-HR" sz="1200" b="1">
                          <a:effectLst/>
                        </a:rPr>
                        <a:t>Vrsta 2</a:t>
                      </a:r>
                    </a:p>
                  </a:txBody>
                  <a:tcPr marL="68580" marR="68580" marT="0" marB="0" anchor="ctr"/>
                </a:tc>
                <a:tc>
                  <a:txBody>
                    <a:bodyPr/>
                    <a:lstStyle/>
                    <a:p>
                      <a:pPr marL="68580" algn="ctr">
                        <a:lnSpc>
                          <a:spcPts val="1200"/>
                        </a:lnSpc>
                        <a:spcBef>
                          <a:spcPts val="600"/>
                        </a:spcBef>
                        <a:spcAft>
                          <a:spcPts val="600"/>
                        </a:spcAft>
                      </a:pPr>
                      <a:r>
                        <a:rPr lang="hr-HR" sz="1200" b="1">
                          <a:effectLst/>
                        </a:rPr>
                        <a:t>Vrsta 3</a:t>
                      </a:r>
                    </a:p>
                  </a:txBody>
                  <a:tcPr marL="68580" marR="68580" marT="0" marB="0" anchor="ctr"/>
                </a:tc>
                <a:tc>
                  <a:txBody>
                    <a:bodyPr/>
                    <a:lstStyle/>
                    <a:p>
                      <a:pPr marL="68580" algn="ctr">
                        <a:lnSpc>
                          <a:spcPts val="1200"/>
                        </a:lnSpc>
                        <a:spcBef>
                          <a:spcPts val="600"/>
                        </a:spcBef>
                        <a:spcAft>
                          <a:spcPts val="600"/>
                        </a:spcAft>
                      </a:pPr>
                      <a:r>
                        <a:rPr lang="hr-HR" sz="1200" b="1">
                          <a:effectLst/>
                        </a:rPr>
                        <a:t>Vrsta 4</a:t>
                      </a:r>
                    </a:p>
                  </a:txBody>
                  <a:tcPr marL="68580" marR="68580" marT="0" marB="0" anchor="ctr"/>
                </a:tc>
                <a:extLst>
                  <a:ext uri="{0D108BD9-81ED-4DB2-BD59-A6C34878D82A}">
                    <a16:rowId xmlns:a16="http://schemas.microsoft.com/office/drawing/2014/main" val="2362395218"/>
                  </a:ext>
                </a:extLst>
              </a:tr>
              <a:tr h="540664">
                <a:tc>
                  <a:txBody>
                    <a:bodyPr/>
                    <a:lstStyle/>
                    <a:p>
                      <a:pPr marL="68580" algn="l">
                        <a:lnSpc>
                          <a:spcPts val="1200"/>
                        </a:lnSpc>
                        <a:spcBef>
                          <a:spcPts val="600"/>
                        </a:spcBef>
                        <a:spcAft>
                          <a:spcPts val="600"/>
                        </a:spcAft>
                      </a:pPr>
                      <a:r>
                        <a:rPr lang="hr-HR" sz="1200">
                          <a:effectLst/>
                        </a:rPr>
                        <a:t>Način obavljanja rada</a:t>
                      </a:r>
                    </a:p>
                  </a:txBody>
                  <a:tcPr marL="68580" marR="68580" marT="0" marB="0" anchor="ctr"/>
                </a:tc>
                <a:tc>
                  <a:txBody>
                    <a:bodyPr/>
                    <a:lstStyle/>
                    <a:p>
                      <a:pPr marL="68580" algn="ctr">
                        <a:lnSpc>
                          <a:spcPts val="1200"/>
                        </a:lnSpc>
                        <a:spcBef>
                          <a:spcPts val="600"/>
                        </a:spcBef>
                        <a:spcAft>
                          <a:spcPts val="600"/>
                        </a:spcAft>
                      </a:pPr>
                      <a:r>
                        <a:rPr lang="hr-HR" sz="1200">
                          <a:effectLst/>
                        </a:rPr>
                        <a:t>Na lokaciji</a:t>
                      </a:r>
                    </a:p>
                  </a:txBody>
                  <a:tcPr marL="68580" marR="68580" marT="0" marB="0" anchor="ctr"/>
                </a:tc>
                <a:tc>
                  <a:txBody>
                    <a:bodyPr/>
                    <a:lstStyle/>
                    <a:p>
                      <a:pPr marL="68580" algn="ctr">
                        <a:lnSpc>
                          <a:spcPts val="1200"/>
                        </a:lnSpc>
                        <a:spcBef>
                          <a:spcPts val="600"/>
                        </a:spcBef>
                        <a:spcAft>
                          <a:spcPts val="600"/>
                        </a:spcAft>
                      </a:pPr>
                      <a:r>
                        <a:rPr lang="hr-HR" sz="1200">
                          <a:effectLst/>
                        </a:rPr>
                        <a:t>Na lokaciji</a:t>
                      </a:r>
                    </a:p>
                  </a:txBody>
                  <a:tcPr marL="68580" marR="68580" marT="0" marB="0" anchor="ctr"/>
                </a:tc>
                <a:tc>
                  <a:txBody>
                    <a:bodyPr/>
                    <a:lstStyle/>
                    <a:p>
                      <a:pPr marL="68580" algn="ctr">
                        <a:lnSpc>
                          <a:spcPts val="1200"/>
                        </a:lnSpc>
                        <a:spcBef>
                          <a:spcPts val="600"/>
                        </a:spcBef>
                        <a:spcAft>
                          <a:spcPts val="600"/>
                        </a:spcAft>
                      </a:pPr>
                      <a:r>
                        <a:rPr lang="hr-HR" sz="1200">
                          <a:effectLst/>
                        </a:rPr>
                        <a:t>Na internetu</a:t>
                      </a:r>
                    </a:p>
                  </a:txBody>
                  <a:tcPr marL="68580" marR="68580" marT="0" marB="0" anchor="ctr"/>
                </a:tc>
                <a:tc>
                  <a:txBody>
                    <a:bodyPr/>
                    <a:lstStyle/>
                    <a:p>
                      <a:pPr marL="68580" algn="ctr">
                        <a:lnSpc>
                          <a:spcPts val="1200"/>
                        </a:lnSpc>
                        <a:spcBef>
                          <a:spcPts val="600"/>
                        </a:spcBef>
                        <a:spcAft>
                          <a:spcPts val="600"/>
                        </a:spcAft>
                      </a:pPr>
                      <a:r>
                        <a:rPr lang="hr-HR" sz="1200">
                          <a:effectLst/>
                        </a:rPr>
                        <a:t>Na internetu</a:t>
                      </a:r>
                    </a:p>
                  </a:txBody>
                  <a:tcPr marL="68580" marR="68580" marT="0" marB="0" anchor="ctr"/>
                </a:tc>
                <a:extLst>
                  <a:ext uri="{0D108BD9-81ED-4DB2-BD59-A6C34878D82A}">
                    <a16:rowId xmlns:a16="http://schemas.microsoft.com/office/drawing/2014/main" val="3232524802"/>
                  </a:ext>
                </a:extLst>
              </a:tr>
              <a:tr h="681542">
                <a:tc>
                  <a:txBody>
                    <a:bodyPr/>
                    <a:lstStyle/>
                    <a:p>
                      <a:pPr marL="68580" algn="l">
                        <a:lnSpc>
                          <a:spcPts val="1200"/>
                        </a:lnSpc>
                        <a:spcBef>
                          <a:spcPts val="600"/>
                        </a:spcBef>
                        <a:spcAft>
                          <a:spcPts val="600"/>
                        </a:spcAft>
                      </a:pPr>
                      <a:r>
                        <a:rPr lang="hr-HR" sz="1200">
                          <a:effectLst/>
                        </a:rPr>
                        <a:t>Razina vještina potrebna za obavljanje zadataka</a:t>
                      </a:r>
                    </a:p>
                  </a:txBody>
                  <a:tcPr marL="68580" marR="68580" marT="0" marB="0" anchor="ctr"/>
                </a:tc>
                <a:tc>
                  <a:txBody>
                    <a:bodyPr/>
                    <a:lstStyle/>
                    <a:p>
                      <a:pPr marL="68580" algn="ctr">
                        <a:lnSpc>
                          <a:spcPts val="1200"/>
                        </a:lnSpc>
                        <a:spcBef>
                          <a:spcPts val="600"/>
                        </a:spcBef>
                        <a:spcAft>
                          <a:spcPts val="600"/>
                        </a:spcAft>
                      </a:pPr>
                      <a:r>
                        <a:rPr lang="hr-HR" sz="1200">
                          <a:effectLst/>
                        </a:rPr>
                        <a:t>Niže kvalificirane</a:t>
                      </a:r>
                    </a:p>
                  </a:txBody>
                  <a:tcPr marL="68580" marR="68580" marT="0" marB="0" anchor="ctr"/>
                </a:tc>
                <a:tc>
                  <a:txBody>
                    <a:bodyPr/>
                    <a:lstStyle/>
                    <a:p>
                      <a:pPr marL="68580" algn="ctr">
                        <a:lnSpc>
                          <a:spcPts val="1200"/>
                        </a:lnSpc>
                        <a:spcBef>
                          <a:spcPts val="600"/>
                        </a:spcBef>
                        <a:spcAft>
                          <a:spcPts val="600"/>
                        </a:spcAft>
                      </a:pPr>
                      <a:r>
                        <a:rPr lang="hr-HR" sz="1200">
                          <a:effectLst/>
                        </a:rPr>
                        <a:t>Visokokvalificirane</a:t>
                      </a:r>
                    </a:p>
                  </a:txBody>
                  <a:tcPr marL="68580" marR="68580" marT="0" marB="0" anchor="ctr"/>
                </a:tc>
                <a:tc>
                  <a:txBody>
                    <a:bodyPr/>
                    <a:lstStyle/>
                    <a:p>
                      <a:pPr marL="68580" algn="ctr">
                        <a:lnSpc>
                          <a:spcPts val="1200"/>
                        </a:lnSpc>
                        <a:spcBef>
                          <a:spcPts val="600"/>
                        </a:spcBef>
                        <a:spcAft>
                          <a:spcPts val="600"/>
                        </a:spcAft>
                      </a:pPr>
                      <a:r>
                        <a:rPr lang="hr-HR" sz="1200">
                          <a:effectLst/>
                        </a:rPr>
                        <a:t>Niže kvalificirane</a:t>
                      </a:r>
                    </a:p>
                  </a:txBody>
                  <a:tcPr marL="68580" marR="68580" marT="0" marB="0" anchor="ctr"/>
                </a:tc>
                <a:tc>
                  <a:txBody>
                    <a:bodyPr/>
                    <a:lstStyle/>
                    <a:p>
                      <a:pPr marL="68580" algn="ctr">
                        <a:lnSpc>
                          <a:spcPts val="1200"/>
                        </a:lnSpc>
                        <a:spcBef>
                          <a:spcPts val="600"/>
                        </a:spcBef>
                        <a:spcAft>
                          <a:spcPts val="600"/>
                        </a:spcAft>
                      </a:pPr>
                      <a:r>
                        <a:rPr lang="hr-HR" sz="1200">
                          <a:effectLst/>
                        </a:rPr>
                        <a:t>Visokokvalificirane</a:t>
                      </a:r>
                    </a:p>
                  </a:txBody>
                  <a:tcPr marL="68580" marR="68580" marT="0" marB="0" anchor="ctr"/>
                </a:tc>
                <a:extLst>
                  <a:ext uri="{0D108BD9-81ED-4DB2-BD59-A6C34878D82A}">
                    <a16:rowId xmlns:a16="http://schemas.microsoft.com/office/drawing/2014/main" val="3061965575"/>
                  </a:ext>
                </a:extLst>
              </a:tr>
              <a:tr h="768567">
                <a:tc>
                  <a:txBody>
                    <a:bodyPr/>
                    <a:lstStyle/>
                    <a:p>
                      <a:pPr marL="68580" algn="l">
                        <a:lnSpc>
                          <a:spcPts val="1200"/>
                        </a:lnSpc>
                        <a:spcBef>
                          <a:spcPts val="600"/>
                        </a:spcBef>
                        <a:spcAft>
                          <a:spcPts val="600"/>
                        </a:spcAft>
                      </a:pPr>
                      <a:r>
                        <a:rPr lang="hr-HR" sz="1200">
                          <a:effectLst/>
                        </a:rPr>
                        <a:t>Razina kontrole koju provodi digitalna radna platforma</a:t>
                      </a:r>
                    </a:p>
                  </a:txBody>
                  <a:tcPr marL="68580" marR="68580" marT="0" marB="0" anchor="ctr"/>
                </a:tc>
                <a:tc>
                  <a:txBody>
                    <a:bodyPr/>
                    <a:lstStyle/>
                    <a:p>
                      <a:pPr marL="68580" algn="ctr">
                        <a:lnSpc>
                          <a:spcPts val="1200"/>
                        </a:lnSpc>
                        <a:spcBef>
                          <a:spcPts val="600"/>
                        </a:spcBef>
                        <a:spcAft>
                          <a:spcPts val="600"/>
                        </a:spcAft>
                      </a:pPr>
                      <a:r>
                        <a:rPr lang="hr-HR" sz="1200">
                          <a:effectLst/>
                        </a:rPr>
                        <a:t>Visoka razina kontrole</a:t>
                      </a:r>
                    </a:p>
                  </a:txBody>
                  <a:tcPr marL="68580" marR="68580" marT="0" marB="0" anchor="ctr"/>
                </a:tc>
                <a:tc>
                  <a:txBody>
                    <a:bodyPr/>
                    <a:lstStyle/>
                    <a:p>
                      <a:pPr marL="68580" algn="ctr">
                        <a:lnSpc>
                          <a:spcPts val="1200"/>
                        </a:lnSpc>
                        <a:spcBef>
                          <a:spcPts val="600"/>
                        </a:spcBef>
                        <a:spcAft>
                          <a:spcPts val="600"/>
                        </a:spcAft>
                      </a:pPr>
                      <a:r>
                        <a:rPr lang="hr-HR" sz="1200">
                          <a:effectLst/>
                        </a:rPr>
                        <a:t>Umjerena razina kontrole</a:t>
                      </a:r>
                    </a:p>
                  </a:txBody>
                  <a:tcPr marL="68580" marR="68580" marT="0" marB="0" anchor="ctr"/>
                </a:tc>
                <a:tc>
                  <a:txBody>
                    <a:bodyPr/>
                    <a:lstStyle/>
                    <a:p>
                      <a:pPr marL="68580" algn="ctr">
                        <a:lnSpc>
                          <a:spcPts val="1200"/>
                        </a:lnSpc>
                        <a:spcBef>
                          <a:spcPts val="600"/>
                        </a:spcBef>
                        <a:spcAft>
                          <a:spcPts val="600"/>
                        </a:spcAft>
                      </a:pPr>
                      <a:r>
                        <a:rPr lang="hr-HR" sz="1200">
                          <a:effectLst/>
                        </a:rPr>
                        <a:t>Visoka razina kontrole</a:t>
                      </a:r>
                    </a:p>
                  </a:txBody>
                  <a:tcPr marL="68580" marR="68580" marT="0" marB="0" anchor="ctr"/>
                </a:tc>
                <a:tc>
                  <a:txBody>
                    <a:bodyPr/>
                    <a:lstStyle/>
                    <a:p>
                      <a:pPr marL="68580" algn="ctr">
                        <a:lnSpc>
                          <a:spcPts val="1200"/>
                        </a:lnSpc>
                        <a:spcBef>
                          <a:spcPts val="600"/>
                        </a:spcBef>
                        <a:spcAft>
                          <a:spcPts val="600"/>
                        </a:spcAft>
                      </a:pPr>
                      <a:r>
                        <a:rPr lang="hr-HR" sz="1200">
                          <a:effectLst/>
                        </a:rPr>
                        <a:t>Niska razina kontrole</a:t>
                      </a:r>
                    </a:p>
                  </a:txBody>
                  <a:tcPr marL="68580" marR="68580" marT="0" marB="0" anchor="ctr"/>
                </a:tc>
                <a:extLst>
                  <a:ext uri="{0D108BD9-81ED-4DB2-BD59-A6C34878D82A}">
                    <a16:rowId xmlns:a16="http://schemas.microsoft.com/office/drawing/2014/main" val="2595955410"/>
                  </a:ext>
                </a:extLst>
              </a:tr>
              <a:tr h="768567">
                <a:tc>
                  <a:txBody>
                    <a:bodyPr/>
                    <a:lstStyle/>
                    <a:p>
                      <a:pPr marL="68580" algn="l">
                        <a:lnSpc>
                          <a:spcPts val="1200"/>
                        </a:lnSpc>
                        <a:spcBef>
                          <a:spcPts val="600"/>
                        </a:spcBef>
                        <a:spcAft>
                          <a:spcPts val="600"/>
                        </a:spcAft>
                      </a:pPr>
                      <a:r>
                        <a:rPr lang="hr-HR" sz="1200" noProof="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PRIMJER</a:t>
                      </a:r>
                    </a:p>
                  </a:txBody>
                  <a:tcPr marL="68580" marR="68580" marT="0" marB="0" anchor="ctr">
                    <a:solidFill>
                      <a:schemeClr val="accent6"/>
                    </a:solidFill>
                  </a:tcPr>
                </a:tc>
                <a:tc>
                  <a:txBody>
                    <a:bodyPr/>
                    <a:lstStyle/>
                    <a:p>
                      <a:pPr marL="68580" algn="ctr">
                        <a:lnSpc>
                          <a:spcPts val="1200"/>
                        </a:lnSpc>
                        <a:spcBef>
                          <a:spcPts val="600"/>
                        </a:spcBef>
                        <a:spcAft>
                          <a:spcPts val="600"/>
                        </a:spcAft>
                      </a:pPr>
                      <a:r>
                        <a:rPr lang="hr-HR"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Dostava paketa</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hr-HR"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Zanatski poslovi</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hr-HR"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Pregled internetskog sadržaja</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hr-HR"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Programiranje na daljinu</a:t>
                      </a:r>
                    </a:p>
                  </a:txBody>
                  <a:tcPr marL="68580" marR="68580" marT="0" marB="0" anchor="ctr">
                    <a:solidFill>
                      <a:schemeClr val="accent6">
                        <a:lumMod val="20000"/>
                        <a:lumOff val="80000"/>
                      </a:schemeClr>
                    </a:solidFill>
                  </a:tcPr>
                </a:tc>
                <a:extLst>
                  <a:ext uri="{0D108BD9-81ED-4DB2-BD59-A6C34878D82A}">
                    <a16:rowId xmlns:a16="http://schemas.microsoft.com/office/drawing/2014/main" val="3048110080"/>
                  </a:ext>
                </a:extLst>
              </a:tr>
            </a:tbl>
          </a:graphicData>
        </a:graphic>
      </p:graphicFrame>
    </p:spTree>
    <p:extLst>
      <p:ext uri="{BB962C8B-B14F-4D97-AF65-F5344CB8AC3E}">
        <p14:creationId xmlns:p14="http://schemas.microsoft.com/office/powerpoint/2010/main" val="219517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586495" cy="367200"/>
          </a:xfrm>
        </p:spPr>
        <p:txBody>
          <a:bodyPr lIns="0"/>
          <a:lstStyle/>
          <a:p>
            <a:r>
              <a:rPr lang="hr-HR" sz="2400"/>
              <a:t>Činjenice i brojke: radnici prema vrsti rada i sektoru</a:t>
            </a:r>
          </a:p>
        </p:txBody>
      </p:sp>
      <p:graphicFrame>
        <p:nvGraphicFramePr>
          <p:cNvPr id="4" name="Content Placeholder 3"/>
          <p:cNvGraphicFramePr>
            <a:graphicFrameLocks noGrp="1"/>
          </p:cNvGraphicFramePr>
          <p:nvPr>
            <p:ph sz="half" idx="1"/>
          </p:nvPr>
        </p:nvGraphicFramePr>
        <p:xfrm>
          <a:off x="13647" y="2065722"/>
          <a:ext cx="2655785" cy="1716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52853" y="3876381"/>
            <a:ext cx="2735451" cy="230832"/>
          </a:xfrm>
          <a:prstGeom prst="rect">
            <a:avLst/>
          </a:prstGeom>
          <a:noFill/>
        </p:spPr>
        <p:txBody>
          <a:bodyPr wrap="square" rtlCol="0">
            <a:spAutoFit/>
          </a:bodyPr>
          <a:lstStyle/>
          <a:p>
            <a:r>
              <a:rPr lang="hr-HR" sz="900" i="1" dirty="0">
                <a:solidFill>
                  <a:schemeClr val="bg1">
                    <a:lumMod val="50000"/>
                  </a:schemeClr>
                </a:solidFill>
              </a:rPr>
              <a:t>Izvor: OSH Pulse 2022 – EU-OSHA </a:t>
            </a:r>
          </a:p>
        </p:txBody>
      </p:sp>
      <p:sp>
        <p:nvSpPr>
          <p:cNvPr id="9" name="TextBox 8">
            <a:extLst>
              <a:ext uri="{FF2B5EF4-FFF2-40B4-BE49-F238E27FC236}">
                <a16:creationId xmlns:a16="http://schemas.microsoft.com/office/drawing/2014/main" id="{5A822729-26CC-39E8-C876-277302340C24}"/>
              </a:ext>
            </a:extLst>
          </p:cNvPr>
          <p:cNvSpPr txBox="1"/>
          <p:nvPr/>
        </p:nvSpPr>
        <p:spPr>
          <a:xfrm>
            <a:off x="182444" y="1071102"/>
            <a:ext cx="2240033" cy="944292"/>
          </a:xfrm>
          <a:prstGeom prst="rect">
            <a:avLst/>
          </a:prstGeom>
          <a:solidFill>
            <a:srgbClr val="003399"/>
          </a:solidFill>
        </p:spPr>
        <p:txBody>
          <a:bodyPr wrap="square" lIns="0" tIns="36000" rIns="0" rtlCol="0">
            <a:spAutoFit/>
          </a:bodyPr>
          <a:lstStyle>
            <a:defPPr>
              <a:defRPr lang="en-US"/>
            </a:defPPr>
            <a:lvl1pPr marL="342900" indent="-227013">
              <a:buFont typeface="Arial" panose="020B0604020202020204" pitchFamily="34" charset="0"/>
              <a:buChar char="•"/>
              <a:defRPr sz="1600" b="1">
                <a:solidFill>
                  <a:schemeClr val="bg1"/>
                </a:solidFill>
              </a:defRPr>
            </a:lvl1pPr>
          </a:lstStyle>
          <a:p>
            <a:pPr marL="115887" indent="0">
              <a:buNone/>
            </a:pPr>
            <a:r>
              <a:rPr lang="hr-HR" sz="1400" dirty="0"/>
              <a:t>6 % radnika u EU-u ostvarilo je većinu ili dio svojeg dohotka putem digitalne platforme</a:t>
            </a:r>
          </a:p>
        </p:txBody>
      </p:sp>
      <p:graphicFrame>
        <p:nvGraphicFramePr>
          <p:cNvPr id="7" name="Chart 6">
            <a:extLst>
              <a:ext uri="{FF2B5EF4-FFF2-40B4-BE49-F238E27FC236}">
                <a16:creationId xmlns:a16="http://schemas.microsoft.com/office/drawing/2014/main" id="{3900262A-3AE9-4A42-984D-E6F9A691B363}"/>
              </a:ext>
            </a:extLst>
          </p:cNvPr>
          <p:cNvGraphicFramePr>
            <a:graphicFrameLocks/>
          </p:cNvGraphicFramePr>
          <p:nvPr/>
        </p:nvGraphicFramePr>
        <p:xfrm>
          <a:off x="2606722" y="73455"/>
          <a:ext cx="6189259" cy="3811176"/>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5239E47D-E004-4951-9561-54E1A174792F}"/>
              </a:ext>
            </a:extLst>
          </p:cNvPr>
          <p:cNvGrpSpPr/>
          <p:nvPr/>
        </p:nvGrpSpPr>
        <p:grpSpPr>
          <a:xfrm>
            <a:off x="2669432" y="3837982"/>
            <a:ext cx="6126588" cy="842368"/>
            <a:chOff x="2617053" y="3781409"/>
            <a:chExt cx="6831250" cy="926678"/>
          </a:xfrm>
        </p:grpSpPr>
        <p:sp>
          <p:nvSpPr>
            <p:cNvPr id="3" name="TextBox 2">
              <a:extLst>
                <a:ext uri="{FF2B5EF4-FFF2-40B4-BE49-F238E27FC236}">
                  <a16:creationId xmlns:a16="http://schemas.microsoft.com/office/drawing/2014/main" id="{079621B5-05BF-4F43-9366-6EFC828BF5F9}"/>
                </a:ext>
              </a:extLst>
            </p:cNvPr>
            <p:cNvSpPr txBox="1"/>
            <p:nvPr/>
          </p:nvSpPr>
          <p:spPr>
            <a:xfrm>
              <a:off x="4629204" y="4555726"/>
              <a:ext cx="889398" cy="152361"/>
            </a:xfrm>
            <a:prstGeom prst="rect">
              <a:avLst/>
            </a:prstGeom>
            <a:solidFill>
              <a:schemeClr val="bg1"/>
            </a:solidFill>
          </p:spPr>
          <p:txBody>
            <a:bodyPr wrap="none" lIns="0" tIns="0" rIns="91440" bIns="0" rtlCol="0">
              <a:spAutoFit/>
            </a:bodyPr>
            <a:lstStyle/>
            <a:p>
              <a:r>
                <a:rPr lang="hr-HR" sz="900">
                  <a:solidFill>
                    <a:schemeClr val="tx1">
                      <a:lumMod val="65000"/>
                      <a:lumOff val="35000"/>
                    </a:schemeClr>
                  </a:solidFill>
                </a:rPr>
                <a:t>Rad putem platformi</a:t>
              </a:r>
            </a:p>
          </p:txBody>
        </p:sp>
        <p:sp>
          <p:nvSpPr>
            <p:cNvPr id="10" name="TextBox 9">
              <a:extLst>
                <a:ext uri="{FF2B5EF4-FFF2-40B4-BE49-F238E27FC236}">
                  <a16:creationId xmlns:a16="http://schemas.microsoft.com/office/drawing/2014/main" id="{B7F5F374-A056-4F36-8466-72B4564A2544}"/>
                </a:ext>
              </a:extLst>
            </p:cNvPr>
            <p:cNvSpPr txBox="1"/>
            <p:nvPr/>
          </p:nvSpPr>
          <p:spPr>
            <a:xfrm>
              <a:off x="6110284" y="4538844"/>
              <a:ext cx="1075286" cy="152361"/>
            </a:xfrm>
            <a:prstGeom prst="rect">
              <a:avLst/>
            </a:prstGeom>
            <a:solidFill>
              <a:schemeClr val="bg1"/>
            </a:solidFill>
          </p:spPr>
          <p:txBody>
            <a:bodyPr wrap="none" lIns="0" tIns="0" rIns="91440" bIns="0" rtlCol="0">
              <a:spAutoFit/>
            </a:bodyPr>
            <a:lstStyle/>
            <a:p>
              <a:r>
                <a:rPr lang="hr-HR" sz="900" dirty="0">
                  <a:solidFill>
                    <a:schemeClr val="tx1">
                      <a:lumMod val="65000"/>
                      <a:lumOff val="35000"/>
                    </a:schemeClr>
                  </a:solidFill>
                </a:rPr>
                <a:t>Rad izvan platformi</a:t>
              </a:r>
            </a:p>
          </p:txBody>
        </p:sp>
        <p:sp>
          <p:nvSpPr>
            <p:cNvPr id="13" name="TextBox 12">
              <a:extLst>
                <a:ext uri="{FF2B5EF4-FFF2-40B4-BE49-F238E27FC236}">
                  <a16:creationId xmlns:a16="http://schemas.microsoft.com/office/drawing/2014/main" id="{9668B970-368F-40D2-8904-D17501BB216A}"/>
                </a:ext>
              </a:extLst>
            </p:cNvPr>
            <p:cNvSpPr txBox="1"/>
            <p:nvPr/>
          </p:nvSpPr>
          <p:spPr>
            <a:xfrm>
              <a:off x="4082241" y="3814576"/>
              <a:ext cx="637191" cy="711020"/>
            </a:xfrm>
            <a:prstGeom prst="rect">
              <a:avLst/>
            </a:prstGeom>
            <a:solidFill>
              <a:schemeClr val="bg1"/>
            </a:solidFill>
          </p:spPr>
          <p:txBody>
            <a:bodyPr wrap="square" lIns="0" tIns="91440" rIns="0" bIns="91440" rtlCol="0">
              <a:spAutoFit/>
            </a:bodyPr>
            <a:lstStyle/>
            <a:p>
              <a:pPr algn="ctr"/>
              <a:r>
                <a:rPr lang="hr-HR" sz="600">
                  <a:solidFill>
                    <a:schemeClr val="tx1">
                      <a:lumMod val="65000"/>
                      <a:lumOff val="35000"/>
                    </a:schemeClr>
                  </a:solidFill>
                </a:rPr>
                <a:t>Uprava </a:t>
              </a:r>
            </a:p>
            <a:p>
              <a:pPr algn="ctr"/>
              <a:r>
                <a:rPr lang="hr-HR" sz="600">
                  <a:solidFill>
                    <a:schemeClr val="tx1">
                      <a:lumMod val="65000"/>
                      <a:lumOff val="35000"/>
                    </a:schemeClr>
                  </a:solidFill>
                </a:rPr>
                <a:t>uklj. javnu</a:t>
              </a:r>
            </a:p>
            <a:p>
              <a:pPr algn="ctr"/>
              <a:r>
                <a:rPr lang="hr-HR" sz="600">
                  <a:solidFill>
                    <a:schemeClr val="tx1">
                      <a:lumMod val="65000"/>
                      <a:lumOff val="35000"/>
                    </a:schemeClr>
                  </a:solidFill>
                </a:rPr>
                <a:t>upravu</a:t>
              </a:r>
            </a:p>
            <a:p>
              <a:pPr algn="ctr"/>
              <a:r>
                <a:rPr lang="hr-HR" sz="600">
                  <a:solidFill>
                    <a:schemeClr val="tx1">
                      <a:lumMod val="65000"/>
                      <a:lumOff val="35000"/>
                    </a:schemeClr>
                  </a:solidFill>
                </a:rPr>
                <a:t>i obranu</a:t>
              </a:r>
              <a:br>
                <a:rPr lang="hr-HR" sz="600">
                  <a:solidFill>
                    <a:schemeClr val="tx1">
                      <a:lumMod val="65000"/>
                      <a:lumOff val="35000"/>
                    </a:schemeClr>
                  </a:solidFill>
                </a:rPr>
              </a:br>
              <a:endParaRPr lang="hr-HR" sz="600">
                <a:solidFill>
                  <a:schemeClr val="tx1">
                    <a:lumMod val="65000"/>
                    <a:lumOff val="35000"/>
                  </a:schemeClr>
                </a:solidFill>
              </a:endParaRPr>
            </a:p>
          </p:txBody>
        </p:sp>
        <p:sp>
          <p:nvSpPr>
            <p:cNvPr id="11" name="TextBox 10">
              <a:extLst>
                <a:ext uri="{FF2B5EF4-FFF2-40B4-BE49-F238E27FC236}">
                  <a16:creationId xmlns:a16="http://schemas.microsoft.com/office/drawing/2014/main" id="{DDE3AFAB-8750-4D92-9943-003A83C46500}"/>
                </a:ext>
              </a:extLst>
            </p:cNvPr>
            <p:cNvSpPr txBox="1"/>
            <p:nvPr/>
          </p:nvSpPr>
          <p:spPr>
            <a:xfrm>
              <a:off x="2617053" y="3796423"/>
              <a:ext cx="749562" cy="711020"/>
            </a:xfrm>
            <a:prstGeom prst="rect">
              <a:avLst/>
            </a:prstGeom>
            <a:solidFill>
              <a:schemeClr val="bg1"/>
            </a:solidFill>
          </p:spPr>
          <p:txBody>
            <a:bodyPr wrap="square" lIns="0" tIns="91440" rIns="0" bIns="91440" rtlCol="0">
              <a:spAutoFit/>
            </a:bodyPr>
            <a:lstStyle/>
            <a:p>
              <a:pPr algn="ctr"/>
              <a:r>
                <a:rPr lang="hr-HR" sz="600">
                  <a:solidFill>
                    <a:schemeClr val="tx1">
                      <a:lumMod val="65000"/>
                      <a:lumOff val="35000"/>
                    </a:schemeClr>
                  </a:solidFill>
                </a:rPr>
                <a:t>IKT, financije, stručne, znanstvene i tehničke usluge</a:t>
              </a:r>
              <a:br>
                <a:rPr lang="hr-HR" sz="600">
                  <a:solidFill>
                    <a:schemeClr val="tx1">
                      <a:lumMod val="65000"/>
                      <a:lumOff val="35000"/>
                    </a:schemeClr>
                  </a:solidFill>
                </a:rPr>
              </a:br>
              <a:endParaRPr lang="hr-HR" sz="600">
                <a:solidFill>
                  <a:schemeClr val="tx1">
                    <a:lumMod val="65000"/>
                    <a:lumOff val="35000"/>
                  </a:schemeClr>
                </a:solidFill>
              </a:endParaRPr>
            </a:p>
          </p:txBody>
        </p:sp>
        <p:sp>
          <p:nvSpPr>
            <p:cNvPr id="14" name="TextBox 13">
              <a:extLst>
                <a:ext uri="{FF2B5EF4-FFF2-40B4-BE49-F238E27FC236}">
                  <a16:creationId xmlns:a16="http://schemas.microsoft.com/office/drawing/2014/main" id="{4811A95A-21C8-45E9-9568-87318547B00C}"/>
                </a:ext>
              </a:extLst>
            </p:cNvPr>
            <p:cNvSpPr txBox="1"/>
            <p:nvPr/>
          </p:nvSpPr>
          <p:spPr>
            <a:xfrm>
              <a:off x="4722185" y="3789458"/>
              <a:ext cx="679032" cy="406297"/>
            </a:xfrm>
            <a:prstGeom prst="rect">
              <a:avLst/>
            </a:prstGeom>
            <a:solidFill>
              <a:schemeClr val="bg1"/>
            </a:solidFill>
          </p:spPr>
          <p:txBody>
            <a:bodyPr wrap="square" lIns="91440" tIns="91440" rIns="91440" bIns="91440" rtlCol="0">
              <a:spAutoFit/>
            </a:bodyPr>
            <a:lstStyle/>
            <a:p>
              <a:pPr algn="ctr"/>
              <a:r>
                <a:rPr lang="hr-HR" sz="600">
                  <a:solidFill>
                    <a:schemeClr val="tx1">
                      <a:lumMod val="65000"/>
                      <a:lumOff val="35000"/>
                    </a:schemeClr>
                  </a:solidFill>
                </a:rPr>
                <a:t>Zdravstvena i socijalna skrb</a:t>
              </a:r>
            </a:p>
          </p:txBody>
        </p:sp>
        <p:sp>
          <p:nvSpPr>
            <p:cNvPr id="15" name="TextBox 14">
              <a:extLst>
                <a:ext uri="{FF2B5EF4-FFF2-40B4-BE49-F238E27FC236}">
                  <a16:creationId xmlns:a16="http://schemas.microsoft.com/office/drawing/2014/main" id="{C20CCAFB-5C78-45F7-B351-955A9102C075}"/>
                </a:ext>
              </a:extLst>
            </p:cNvPr>
            <p:cNvSpPr txBox="1"/>
            <p:nvPr/>
          </p:nvSpPr>
          <p:spPr>
            <a:xfrm>
              <a:off x="5328209" y="3781409"/>
              <a:ext cx="650404" cy="609446"/>
            </a:xfrm>
            <a:prstGeom prst="rect">
              <a:avLst/>
            </a:prstGeom>
            <a:solidFill>
              <a:schemeClr val="bg1"/>
            </a:solidFill>
          </p:spPr>
          <p:txBody>
            <a:bodyPr wrap="square" lIns="91440" tIns="91440" rIns="0" bIns="91440" rtlCol="0">
              <a:spAutoFit/>
            </a:bodyPr>
            <a:lstStyle/>
            <a:p>
              <a:pPr algn="ctr"/>
              <a:r>
                <a:rPr lang="hr-HR" sz="600">
                  <a:solidFill>
                    <a:schemeClr val="tx1">
                      <a:lumMod val="65000"/>
                      <a:lumOff val="35000"/>
                    </a:schemeClr>
                  </a:solidFill>
                </a:rPr>
                <a:t>Socijalne, kulturne, osobne i druge usluge</a:t>
              </a:r>
            </a:p>
          </p:txBody>
        </p:sp>
        <p:sp>
          <p:nvSpPr>
            <p:cNvPr id="16" name="TextBox 15">
              <a:extLst>
                <a:ext uri="{FF2B5EF4-FFF2-40B4-BE49-F238E27FC236}">
                  <a16:creationId xmlns:a16="http://schemas.microsoft.com/office/drawing/2014/main" id="{C3F972A1-A758-45E9-AF3A-ADF8A54461E1}"/>
                </a:ext>
              </a:extLst>
            </p:cNvPr>
            <p:cNvSpPr txBox="1"/>
            <p:nvPr/>
          </p:nvSpPr>
          <p:spPr>
            <a:xfrm>
              <a:off x="5978612" y="3797729"/>
              <a:ext cx="702413" cy="406297"/>
            </a:xfrm>
            <a:prstGeom prst="rect">
              <a:avLst/>
            </a:prstGeom>
            <a:solidFill>
              <a:schemeClr val="bg1"/>
            </a:solidFill>
          </p:spPr>
          <p:txBody>
            <a:bodyPr wrap="square" lIns="91440" tIns="91440" rIns="0" bIns="91440" rtlCol="0">
              <a:spAutoFit/>
            </a:bodyPr>
            <a:lstStyle/>
            <a:p>
              <a:pPr algn="ctr"/>
              <a:r>
                <a:rPr lang="hr-HR" sz="600" dirty="0">
                  <a:solidFill>
                    <a:schemeClr val="tx1">
                      <a:lumMod val="65000"/>
                      <a:lumOff val="35000"/>
                    </a:schemeClr>
                  </a:solidFill>
                </a:rPr>
                <a:t>Građevinarstvo</a:t>
              </a:r>
              <a:br>
                <a:rPr lang="hr-HR" sz="600" dirty="0">
                  <a:solidFill>
                    <a:schemeClr val="tx1">
                      <a:lumMod val="65000"/>
                      <a:lumOff val="35000"/>
                    </a:schemeClr>
                  </a:solidFill>
                </a:rPr>
              </a:br>
              <a:endParaRPr lang="hr-HR" sz="600" dirty="0">
                <a:solidFill>
                  <a:schemeClr val="tx1">
                    <a:lumMod val="65000"/>
                    <a:lumOff val="35000"/>
                  </a:schemeClr>
                </a:solidFill>
              </a:endParaRPr>
            </a:p>
          </p:txBody>
        </p:sp>
        <p:sp>
          <p:nvSpPr>
            <p:cNvPr id="17" name="TextBox 16">
              <a:extLst>
                <a:ext uri="{FF2B5EF4-FFF2-40B4-BE49-F238E27FC236}">
                  <a16:creationId xmlns:a16="http://schemas.microsoft.com/office/drawing/2014/main" id="{9F15DA46-C8AE-4DF7-92A9-13AB7012B345}"/>
                </a:ext>
              </a:extLst>
            </p:cNvPr>
            <p:cNvSpPr txBox="1"/>
            <p:nvPr/>
          </p:nvSpPr>
          <p:spPr>
            <a:xfrm>
              <a:off x="6659940" y="3789459"/>
              <a:ext cx="671491" cy="507872"/>
            </a:xfrm>
            <a:prstGeom prst="rect">
              <a:avLst/>
            </a:prstGeom>
            <a:solidFill>
              <a:schemeClr val="bg1"/>
            </a:solidFill>
          </p:spPr>
          <p:txBody>
            <a:bodyPr wrap="square" lIns="91440" tIns="91440" rIns="0" bIns="91440" rtlCol="0">
              <a:spAutoFit/>
            </a:bodyPr>
            <a:lstStyle/>
            <a:p>
              <a:pPr algn="ctr"/>
              <a:r>
                <a:rPr lang="hr-HR" sz="600">
                  <a:solidFill>
                    <a:schemeClr val="tx1">
                      <a:lumMod val="65000"/>
                      <a:lumOff val="35000"/>
                    </a:schemeClr>
                  </a:solidFill>
                </a:rPr>
                <a:t>Proizvodnja i inženjerstvo</a:t>
              </a:r>
            </a:p>
          </p:txBody>
        </p:sp>
        <p:sp>
          <p:nvSpPr>
            <p:cNvPr id="18" name="TextBox 17">
              <a:extLst>
                <a:ext uri="{FF2B5EF4-FFF2-40B4-BE49-F238E27FC236}">
                  <a16:creationId xmlns:a16="http://schemas.microsoft.com/office/drawing/2014/main" id="{8525E1CE-B0F5-4ECE-A219-99BC65255498}"/>
                </a:ext>
              </a:extLst>
            </p:cNvPr>
            <p:cNvSpPr txBox="1"/>
            <p:nvPr/>
          </p:nvSpPr>
          <p:spPr>
            <a:xfrm>
              <a:off x="7467138" y="3789458"/>
              <a:ext cx="487239" cy="406297"/>
            </a:xfrm>
            <a:prstGeom prst="rect">
              <a:avLst/>
            </a:prstGeom>
            <a:solidFill>
              <a:schemeClr val="bg1"/>
            </a:solidFill>
          </p:spPr>
          <p:txBody>
            <a:bodyPr wrap="none" lIns="0" tIns="91440" rIns="91440" bIns="91440" rtlCol="0">
              <a:spAutoFit/>
            </a:bodyPr>
            <a:lstStyle/>
            <a:p>
              <a:pPr algn="ctr"/>
              <a:r>
                <a:rPr lang="hr-HR" sz="600">
                  <a:solidFill>
                    <a:schemeClr val="tx1">
                      <a:lumMod val="65000"/>
                      <a:lumOff val="35000"/>
                    </a:schemeClr>
                  </a:solidFill>
                </a:rPr>
                <a:t>Obrazovanje</a:t>
              </a:r>
              <a:br>
                <a:rPr lang="hr-HR" sz="600">
                  <a:solidFill>
                    <a:schemeClr val="tx1">
                      <a:lumMod val="65000"/>
                      <a:lumOff val="35000"/>
                    </a:schemeClr>
                  </a:solidFill>
                </a:rPr>
              </a:br>
              <a:endParaRPr lang="hr-HR" sz="600">
                <a:solidFill>
                  <a:schemeClr val="tx1">
                    <a:lumMod val="65000"/>
                    <a:lumOff val="35000"/>
                  </a:schemeClr>
                </a:solidFill>
              </a:endParaRPr>
            </a:p>
          </p:txBody>
        </p:sp>
        <p:sp>
          <p:nvSpPr>
            <p:cNvPr id="19" name="TextBox 18">
              <a:extLst>
                <a:ext uri="{FF2B5EF4-FFF2-40B4-BE49-F238E27FC236}">
                  <a16:creationId xmlns:a16="http://schemas.microsoft.com/office/drawing/2014/main" id="{4DFC4228-6E39-4198-AE50-99F5D1C2D704}"/>
                </a:ext>
              </a:extLst>
            </p:cNvPr>
            <p:cNvSpPr txBox="1"/>
            <p:nvPr/>
          </p:nvSpPr>
          <p:spPr>
            <a:xfrm>
              <a:off x="8012758" y="3814576"/>
              <a:ext cx="650404" cy="507872"/>
            </a:xfrm>
            <a:prstGeom prst="rect">
              <a:avLst/>
            </a:prstGeom>
            <a:solidFill>
              <a:schemeClr val="bg1"/>
            </a:solidFill>
          </p:spPr>
          <p:txBody>
            <a:bodyPr wrap="square" lIns="0" tIns="91440" rIns="91440" bIns="91440" rtlCol="0">
              <a:spAutoFit/>
            </a:bodyPr>
            <a:lstStyle/>
            <a:p>
              <a:pPr algn="ctr"/>
              <a:r>
                <a:rPr lang="hr-HR" sz="600" dirty="0">
                  <a:solidFill>
                    <a:schemeClr val="tx1">
                      <a:lumMod val="65000"/>
                      <a:lumOff val="35000"/>
                    </a:schemeClr>
                  </a:solidFill>
                </a:rPr>
                <a:t>Poljoprivreda, šumarstvo i ribarstvo</a:t>
              </a:r>
            </a:p>
          </p:txBody>
        </p:sp>
        <p:sp>
          <p:nvSpPr>
            <p:cNvPr id="20" name="TextBox 19">
              <a:extLst>
                <a:ext uri="{FF2B5EF4-FFF2-40B4-BE49-F238E27FC236}">
                  <a16:creationId xmlns:a16="http://schemas.microsoft.com/office/drawing/2014/main" id="{15E0FA0B-30FA-470E-9AC2-9C56864968CD}"/>
                </a:ext>
              </a:extLst>
            </p:cNvPr>
            <p:cNvSpPr txBox="1"/>
            <p:nvPr/>
          </p:nvSpPr>
          <p:spPr>
            <a:xfrm>
              <a:off x="8613290" y="3797729"/>
              <a:ext cx="835013" cy="609446"/>
            </a:xfrm>
            <a:prstGeom prst="rect">
              <a:avLst/>
            </a:prstGeom>
            <a:solidFill>
              <a:schemeClr val="bg1"/>
            </a:solidFill>
          </p:spPr>
          <p:txBody>
            <a:bodyPr wrap="square" lIns="0" tIns="91440" rIns="91440" bIns="91440" rtlCol="0">
              <a:spAutoFit/>
            </a:bodyPr>
            <a:lstStyle/>
            <a:p>
              <a:pPr algn="ctr"/>
              <a:r>
                <a:rPr lang="hr-HR" sz="600">
                  <a:solidFill>
                    <a:schemeClr val="tx1">
                      <a:lumMod val="65000"/>
                      <a:lumOff val="35000"/>
                    </a:schemeClr>
                  </a:solidFill>
                </a:rPr>
                <a:t>Opskrba plinom, električnom energijom i vodom, rudarstvo i vađenje</a:t>
              </a:r>
            </a:p>
          </p:txBody>
        </p:sp>
        <p:sp>
          <p:nvSpPr>
            <p:cNvPr id="12" name="TextBox 11">
              <a:extLst>
                <a:ext uri="{FF2B5EF4-FFF2-40B4-BE49-F238E27FC236}">
                  <a16:creationId xmlns:a16="http://schemas.microsoft.com/office/drawing/2014/main" id="{33B60571-DA1D-46F9-A34B-2C555601B046}"/>
                </a:ext>
              </a:extLst>
            </p:cNvPr>
            <p:cNvSpPr txBox="1"/>
            <p:nvPr/>
          </p:nvSpPr>
          <p:spPr>
            <a:xfrm>
              <a:off x="3460528" y="3789459"/>
              <a:ext cx="587414" cy="609446"/>
            </a:xfrm>
            <a:prstGeom prst="rect">
              <a:avLst/>
            </a:prstGeom>
            <a:solidFill>
              <a:schemeClr val="bg1"/>
            </a:solidFill>
          </p:spPr>
          <p:txBody>
            <a:bodyPr wrap="square" lIns="0" tIns="91440" rIns="0" bIns="0" rtlCol="0">
              <a:spAutoFit/>
            </a:bodyPr>
            <a:lstStyle/>
            <a:p>
              <a:pPr algn="ctr"/>
              <a:r>
                <a:rPr lang="hr-HR" sz="600">
                  <a:solidFill>
                    <a:schemeClr val="tx1">
                      <a:lumMod val="65000"/>
                      <a:lumOff val="35000"/>
                    </a:schemeClr>
                  </a:solidFill>
                </a:rPr>
                <a:t>Trgovina, prijevoz, usluge smještaja i prehrane</a:t>
              </a:r>
            </a:p>
          </p:txBody>
        </p:sp>
      </p:grpSp>
      <p:pic>
        <p:nvPicPr>
          <p:cNvPr id="24" name="Picture 23">
            <a:extLst>
              <a:ext uri="{FF2B5EF4-FFF2-40B4-BE49-F238E27FC236}">
                <a16:creationId xmlns:a16="http://schemas.microsoft.com/office/drawing/2014/main" id="{4B5434A5-C8E2-4503-5210-9C8C570CCE26}"/>
              </a:ext>
            </a:extLst>
          </p:cNvPr>
          <p:cNvPicPr>
            <a:picLocks noChangeAspect="1"/>
          </p:cNvPicPr>
          <p:nvPr/>
        </p:nvPicPr>
        <p:blipFill>
          <a:blip r:embed="rId5"/>
          <a:stretch>
            <a:fillRect/>
          </a:stretch>
        </p:blipFill>
        <p:spPr>
          <a:xfrm>
            <a:off x="5661623" y="4497494"/>
            <a:ext cx="152400" cy="228600"/>
          </a:xfrm>
          <a:prstGeom prst="rect">
            <a:avLst/>
          </a:prstGeom>
        </p:spPr>
      </p:pic>
      <p:pic>
        <p:nvPicPr>
          <p:cNvPr id="26" name="Picture 25">
            <a:extLst>
              <a:ext uri="{FF2B5EF4-FFF2-40B4-BE49-F238E27FC236}">
                <a16:creationId xmlns:a16="http://schemas.microsoft.com/office/drawing/2014/main" id="{5EADB161-C120-0E6A-09FB-24AAD1BB6E37}"/>
              </a:ext>
            </a:extLst>
          </p:cNvPr>
          <p:cNvPicPr>
            <a:picLocks noChangeAspect="1"/>
          </p:cNvPicPr>
          <p:nvPr/>
        </p:nvPicPr>
        <p:blipFill>
          <a:blip r:embed="rId6"/>
          <a:stretch>
            <a:fillRect/>
          </a:stretch>
        </p:blipFill>
        <p:spPr>
          <a:xfrm>
            <a:off x="4307522" y="4511781"/>
            <a:ext cx="161925" cy="200025"/>
          </a:xfrm>
          <a:prstGeom prst="rect">
            <a:avLst/>
          </a:prstGeom>
        </p:spPr>
      </p:pic>
      <p:cxnSp>
        <p:nvCxnSpPr>
          <p:cNvPr id="28" name="Straight Connector 27">
            <a:extLst>
              <a:ext uri="{FF2B5EF4-FFF2-40B4-BE49-F238E27FC236}">
                <a16:creationId xmlns:a16="http://schemas.microsoft.com/office/drawing/2014/main" id="{9D1D0344-A999-183B-6AE3-3781D466DBDF}"/>
              </a:ext>
            </a:extLst>
          </p:cNvPr>
          <p:cNvCxnSpPr/>
          <p:nvPr/>
        </p:nvCxnSpPr>
        <p:spPr>
          <a:xfrm>
            <a:off x="2606722" y="3742640"/>
            <a:ext cx="618925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7ADFC2-65BD-47EB-A002-6AD5F188811B}"/>
              </a:ext>
            </a:extLst>
          </p:cNvPr>
          <p:cNvSpPr txBox="1"/>
          <p:nvPr/>
        </p:nvSpPr>
        <p:spPr>
          <a:xfrm>
            <a:off x="1033813" y="3395630"/>
            <a:ext cx="1077265" cy="261610"/>
          </a:xfrm>
          <a:prstGeom prst="rect">
            <a:avLst/>
          </a:prstGeom>
          <a:solidFill>
            <a:schemeClr val="bg1"/>
          </a:solidFill>
        </p:spPr>
        <p:txBody>
          <a:bodyPr wrap="square" rtlCol="0">
            <a:spAutoFit/>
          </a:bodyPr>
          <a:lstStyle/>
          <a:p>
            <a:r>
              <a:rPr lang="hr-HR" sz="1100" dirty="0">
                <a:solidFill>
                  <a:schemeClr val="bg1">
                    <a:lumMod val="50000"/>
                  </a:schemeClr>
                </a:solidFill>
              </a:rPr>
              <a:t>Rad putem platformi</a:t>
            </a:r>
          </a:p>
        </p:txBody>
      </p:sp>
    </p:spTree>
    <p:extLst>
      <p:ext uri="{BB962C8B-B14F-4D97-AF65-F5344CB8AC3E}">
        <p14:creationId xmlns:p14="http://schemas.microsoft.com/office/powerpoint/2010/main" val="19068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374B04-7A49-4060-8D4C-B5D1E8296C79}"/>
              </a:ext>
            </a:extLst>
          </p:cNvPr>
          <p:cNvSpPr/>
          <p:nvPr/>
        </p:nvSpPr>
        <p:spPr>
          <a:xfrm>
            <a:off x="0" y="3602107"/>
            <a:ext cx="8287788" cy="750407"/>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865BCC-4E61-492E-853A-C974B2178294}"/>
              </a:ext>
            </a:extLst>
          </p:cNvPr>
          <p:cNvSpPr/>
          <p:nvPr/>
        </p:nvSpPr>
        <p:spPr>
          <a:xfrm>
            <a:off x="-1" y="675973"/>
            <a:ext cx="8287789" cy="2191924"/>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86C1C6-7485-45F3-AC64-7EDE788593F3}"/>
              </a:ext>
            </a:extLst>
          </p:cNvPr>
          <p:cNvSpPr/>
          <p:nvPr/>
        </p:nvSpPr>
        <p:spPr>
          <a:xfrm>
            <a:off x="0" y="2867898"/>
            <a:ext cx="8287788" cy="750407"/>
          </a:xfrm>
          <a:prstGeom prst="rect">
            <a:avLst/>
          </a:prstGeom>
          <a:solidFill>
            <a:srgbClr val="CEEFC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622" y="163065"/>
            <a:ext cx="8630756" cy="367200"/>
          </a:xfrm>
        </p:spPr>
        <p:txBody>
          <a:bodyPr lIns="0"/>
          <a:lstStyle/>
          <a:p>
            <a:r>
              <a:rPr lang="hr-HR" sz="2000"/>
              <a:t>Činjenice i brojke: radnici prema vrsti rada i karakteristikama radnika</a:t>
            </a:r>
          </a:p>
        </p:txBody>
      </p:sp>
      <p:graphicFrame>
        <p:nvGraphicFramePr>
          <p:cNvPr id="4" name="Chart 3"/>
          <p:cNvGraphicFramePr>
            <a:graphicFrameLocks/>
          </p:cNvGraphicFramePr>
          <p:nvPr>
            <p:extLst>
              <p:ext uri="{D42A27DB-BD31-4B8C-83A1-F6EECF244321}">
                <p14:modId xmlns:p14="http://schemas.microsoft.com/office/powerpoint/2010/main" val="1366398373"/>
              </p:ext>
            </p:extLst>
          </p:nvPr>
        </p:nvGraphicFramePr>
        <p:xfrm>
          <a:off x="289028" y="580773"/>
          <a:ext cx="8017297" cy="422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rot="10800000">
            <a:off x="2766293" y="260167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ight Arrow 5"/>
          <p:cNvSpPr/>
          <p:nvPr/>
        </p:nvSpPr>
        <p:spPr>
          <a:xfrm rot="10800000">
            <a:off x="5765692" y="3314074"/>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Right Arrow 6"/>
          <p:cNvSpPr/>
          <p:nvPr/>
        </p:nvSpPr>
        <p:spPr>
          <a:xfrm rot="10800000">
            <a:off x="2381316" y="406448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5240036F-FDE2-2778-B10E-340D92782101}"/>
              </a:ext>
            </a:extLst>
          </p:cNvPr>
          <p:cNvSpPr txBox="1"/>
          <p:nvPr/>
        </p:nvSpPr>
        <p:spPr>
          <a:xfrm>
            <a:off x="4638923" y="966564"/>
            <a:ext cx="3648865" cy="1682956"/>
          </a:xfrm>
          <a:prstGeom prst="rect">
            <a:avLst/>
          </a:prstGeom>
          <a:solidFill>
            <a:srgbClr val="003399"/>
          </a:solidFill>
        </p:spPr>
        <p:txBody>
          <a:bodyPr wrap="square" lIns="0" tIns="36000" rIns="108000" rtlCol="0">
            <a:spAutoFit/>
          </a:bodyPr>
          <a:lstStyle/>
          <a:p>
            <a:pPr marL="342900" indent="-227013">
              <a:spcBef>
                <a:spcPts val="600"/>
              </a:spcBef>
              <a:spcAft>
                <a:spcPts val="600"/>
              </a:spcAft>
              <a:buFont typeface="Arial" panose="020B0604020202020204" pitchFamily="34" charset="0"/>
              <a:buChar char="•"/>
            </a:pPr>
            <a:r>
              <a:rPr lang="hr-HR" sz="1400" b="1" dirty="0">
                <a:solidFill>
                  <a:schemeClr val="bg1"/>
                </a:solidFill>
              </a:rPr>
              <a:t>Putem platforme rade većinom osobe u dobi od 25 do 34 godine</a:t>
            </a:r>
          </a:p>
          <a:p>
            <a:pPr marL="342900" indent="-227013">
              <a:spcBef>
                <a:spcPts val="600"/>
              </a:spcBef>
              <a:spcAft>
                <a:spcPts val="600"/>
              </a:spcAft>
              <a:buFont typeface="Arial" panose="020B0604020202020204" pitchFamily="34" charset="0"/>
              <a:buChar char="•"/>
            </a:pPr>
            <a:r>
              <a:rPr lang="hr-HR" sz="1400" b="1" dirty="0">
                <a:solidFill>
                  <a:schemeClr val="bg1"/>
                </a:solidFill>
              </a:rPr>
              <a:t>Većina radnika koji rade putem platformi su muškarci</a:t>
            </a:r>
          </a:p>
          <a:p>
            <a:pPr marL="342900" indent="-227013">
              <a:spcBef>
                <a:spcPts val="600"/>
              </a:spcBef>
              <a:spcAft>
                <a:spcPts val="600"/>
              </a:spcAft>
              <a:buFont typeface="Arial" panose="020B0604020202020204" pitchFamily="34" charset="0"/>
              <a:buChar char="•"/>
            </a:pPr>
            <a:r>
              <a:rPr lang="hr-HR" sz="1400" b="1" dirty="0">
                <a:solidFill>
                  <a:schemeClr val="bg1"/>
                </a:solidFill>
              </a:rPr>
              <a:t>Rad putem platforme rašireniji je među imigrantima</a:t>
            </a:r>
          </a:p>
        </p:txBody>
      </p:sp>
      <p:grpSp>
        <p:nvGrpSpPr>
          <p:cNvPr id="31" name="Group 30">
            <a:extLst>
              <a:ext uri="{FF2B5EF4-FFF2-40B4-BE49-F238E27FC236}">
                <a16:creationId xmlns:a16="http://schemas.microsoft.com/office/drawing/2014/main" id="{5C0AFE8F-D86C-4A70-8228-343DB7CAAEEE}"/>
              </a:ext>
            </a:extLst>
          </p:cNvPr>
          <p:cNvGrpSpPr/>
          <p:nvPr/>
        </p:nvGrpSpPr>
        <p:grpSpPr>
          <a:xfrm>
            <a:off x="238243" y="769084"/>
            <a:ext cx="7795761" cy="3901487"/>
            <a:chOff x="238243" y="769084"/>
            <a:chExt cx="7795761" cy="3901487"/>
          </a:xfrm>
        </p:grpSpPr>
        <p:sp>
          <p:nvSpPr>
            <p:cNvPr id="30" name="Rectangle 29">
              <a:extLst>
                <a:ext uri="{FF2B5EF4-FFF2-40B4-BE49-F238E27FC236}">
                  <a16:creationId xmlns:a16="http://schemas.microsoft.com/office/drawing/2014/main" id="{53B30AFB-F70B-4530-91CB-E37CFD99E01A}"/>
                </a:ext>
              </a:extLst>
            </p:cNvPr>
            <p:cNvSpPr/>
            <p:nvPr/>
          </p:nvSpPr>
          <p:spPr>
            <a:xfrm>
              <a:off x="316928" y="3621242"/>
              <a:ext cx="262822" cy="709465"/>
            </a:xfrm>
            <a:prstGeom prst="rect">
              <a:avLst/>
            </a:prstGeom>
            <a:solidFill>
              <a:srgbClr val="FBE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37FD514-3710-487F-A544-689D52C6BF77}"/>
                </a:ext>
              </a:extLst>
            </p:cNvPr>
            <p:cNvGrpSpPr/>
            <p:nvPr/>
          </p:nvGrpSpPr>
          <p:grpSpPr>
            <a:xfrm>
              <a:off x="238243" y="769084"/>
              <a:ext cx="7795761" cy="3901487"/>
              <a:chOff x="238243" y="769084"/>
              <a:chExt cx="7795761" cy="3901487"/>
            </a:xfrm>
          </p:grpSpPr>
          <p:sp>
            <p:nvSpPr>
              <p:cNvPr id="8" name="TextBox 7"/>
              <p:cNvSpPr txBox="1"/>
              <p:nvPr/>
            </p:nvSpPr>
            <p:spPr>
              <a:xfrm>
                <a:off x="5685482" y="4439739"/>
                <a:ext cx="2348522" cy="230832"/>
              </a:xfrm>
              <a:prstGeom prst="rect">
                <a:avLst/>
              </a:prstGeom>
              <a:noFill/>
            </p:spPr>
            <p:txBody>
              <a:bodyPr wrap="square" rtlCol="0">
                <a:spAutoFit/>
              </a:bodyPr>
              <a:lstStyle/>
              <a:p>
                <a:r>
                  <a:rPr lang="hr-HR" sz="900" i="1">
                    <a:solidFill>
                      <a:schemeClr val="bg1">
                        <a:lumMod val="50000"/>
                      </a:schemeClr>
                    </a:solidFill>
                  </a:rPr>
                  <a:t>Izvor: OSH Pulse 2022 – EU-OSHA </a:t>
                </a:r>
              </a:p>
            </p:txBody>
          </p:sp>
          <p:sp>
            <p:nvSpPr>
              <p:cNvPr id="12" name="TextBox 11">
                <a:extLst>
                  <a:ext uri="{FF2B5EF4-FFF2-40B4-BE49-F238E27FC236}">
                    <a16:creationId xmlns:a16="http://schemas.microsoft.com/office/drawing/2014/main" id="{F9495605-F3AD-4D1C-A58F-16A00003ECF3}"/>
                  </a:ext>
                </a:extLst>
              </p:cNvPr>
              <p:cNvSpPr txBox="1"/>
              <p:nvPr/>
            </p:nvSpPr>
            <p:spPr>
              <a:xfrm>
                <a:off x="2665830" y="4467527"/>
                <a:ext cx="964367" cy="138499"/>
              </a:xfrm>
              <a:prstGeom prst="rect">
                <a:avLst/>
              </a:prstGeom>
              <a:solidFill>
                <a:schemeClr val="bg1"/>
              </a:solidFill>
            </p:spPr>
            <p:txBody>
              <a:bodyPr wrap="none" lIns="0" tIns="0" rIns="91440" bIns="0" rtlCol="0">
                <a:spAutoFit/>
              </a:bodyPr>
              <a:lstStyle/>
              <a:p>
                <a:r>
                  <a:rPr lang="hr-HR" sz="900" dirty="0">
                    <a:solidFill>
                      <a:schemeClr val="tx1">
                        <a:lumMod val="65000"/>
                        <a:lumOff val="35000"/>
                      </a:schemeClr>
                    </a:solidFill>
                  </a:rPr>
                  <a:t>Rad izvan platformi</a:t>
                </a:r>
              </a:p>
            </p:txBody>
          </p:sp>
          <p:sp>
            <p:nvSpPr>
              <p:cNvPr id="13" name="TextBox 12">
                <a:extLst>
                  <a:ext uri="{FF2B5EF4-FFF2-40B4-BE49-F238E27FC236}">
                    <a16:creationId xmlns:a16="http://schemas.microsoft.com/office/drawing/2014/main" id="{C387744E-03B1-498B-9F54-F4B2D0CBBB92}"/>
                  </a:ext>
                </a:extLst>
              </p:cNvPr>
              <p:cNvSpPr txBox="1"/>
              <p:nvPr/>
            </p:nvSpPr>
            <p:spPr>
              <a:xfrm>
                <a:off x="4072412" y="4471004"/>
                <a:ext cx="1547337" cy="138499"/>
              </a:xfrm>
              <a:prstGeom prst="rect">
                <a:avLst/>
              </a:prstGeom>
              <a:solidFill>
                <a:schemeClr val="bg1"/>
              </a:solidFill>
            </p:spPr>
            <p:txBody>
              <a:bodyPr wrap="square" lIns="0" tIns="0" rIns="91440" bIns="0" rtlCol="0">
                <a:spAutoFit/>
              </a:bodyPr>
              <a:lstStyle/>
              <a:p>
                <a:r>
                  <a:rPr lang="hr-HR" sz="900" dirty="0">
                    <a:solidFill>
                      <a:schemeClr val="tx1">
                        <a:lumMod val="65000"/>
                        <a:lumOff val="35000"/>
                      </a:schemeClr>
                    </a:solidFill>
                  </a:rPr>
                  <a:t>Rad putem platformi</a:t>
                </a:r>
              </a:p>
            </p:txBody>
          </p:sp>
          <p:sp>
            <p:nvSpPr>
              <p:cNvPr id="15" name="TextBox 14">
                <a:extLst>
                  <a:ext uri="{FF2B5EF4-FFF2-40B4-BE49-F238E27FC236}">
                    <a16:creationId xmlns:a16="http://schemas.microsoft.com/office/drawing/2014/main" id="{63545CAD-DDA1-48BF-B08B-3E8E088BF071}"/>
                  </a:ext>
                </a:extLst>
              </p:cNvPr>
              <p:cNvSpPr txBox="1"/>
              <p:nvPr/>
            </p:nvSpPr>
            <p:spPr>
              <a:xfrm>
                <a:off x="745427" y="769084"/>
                <a:ext cx="832279" cy="138499"/>
              </a:xfrm>
              <a:prstGeom prst="rect">
                <a:avLst/>
              </a:prstGeom>
              <a:solidFill>
                <a:srgbClr val="E1EBFF"/>
              </a:solidFill>
            </p:spPr>
            <p:txBody>
              <a:bodyPr wrap="none" lIns="91440" tIns="0" rIns="91440" bIns="0" rtlCol="0">
                <a:spAutoFit/>
              </a:bodyPr>
              <a:lstStyle/>
              <a:p>
                <a:pPr algn="r"/>
                <a:r>
                  <a:rPr lang="hr-HR" sz="900">
                    <a:solidFill>
                      <a:schemeClr val="tx1">
                        <a:lumMod val="65000"/>
                        <a:lumOff val="35000"/>
                      </a:schemeClr>
                    </a:solidFill>
                  </a:rPr>
                  <a:t>65 i više</a:t>
                </a:r>
              </a:p>
            </p:txBody>
          </p:sp>
          <p:sp>
            <p:nvSpPr>
              <p:cNvPr id="16" name="TextBox 15">
                <a:extLst>
                  <a:ext uri="{FF2B5EF4-FFF2-40B4-BE49-F238E27FC236}">
                    <a16:creationId xmlns:a16="http://schemas.microsoft.com/office/drawing/2014/main" id="{486769DD-9151-4491-B650-6012D5FBF099}"/>
                  </a:ext>
                </a:extLst>
              </p:cNvPr>
              <p:cNvSpPr txBox="1"/>
              <p:nvPr/>
            </p:nvSpPr>
            <p:spPr>
              <a:xfrm>
                <a:off x="928820" y="2912209"/>
                <a:ext cx="582211" cy="323165"/>
              </a:xfrm>
              <a:prstGeom prst="rect">
                <a:avLst/>
              </a:prstGeom>
              <a:solidFill>
                <a:srgbClr val="EAF8E8"/>
              </a:solidFill>
            </p:spPr>
            <p:txBody>
              <a:bodyPr wrap="none" lIns="91440" tIns="91440" rIns="91440" bIns="91440" rtlCol="0">
                <a:spAutoFit/>
              </a:bodyPr>
              <a:lstStyle/>
              <a:p>
                <a:pPr algn="r"/>
                <a:r>
                  <a:rPr lang="hr-HR" sz="900">
                    <a:solidFill>
                      <a:schemeClr val="tx1">
                        <a:lumMod val="65000"/>
                        <a:lumOff val="35000"/>
                      </a:schemeClr>
                    </a:solidFill>
                  </a:rPr>
                  <a:t>Žene</a:t>
                </a:r>
              </a:p>
            </p:txBody>
          </p:sp>
          <p:sp>
            <p:nvSpPr>
              <p:cNvPr id="17" name="TextBox 16">
                <a:extLst>
                  <a:ext uri="{FF2B5EF4-FFF2-40B4-BE49-F238E27FC236}">
                    <a16:creationId xmlns:a16="http://schemas.microsoft.com/office/drawing/2014/main" id="{BEA2DE65-6616-4ACD-B20B-01491251FD5D}"/>
                  </a:ext>
                </a:extLst>
              </p:cNvPr>
              <p:cNvSpPr txBox="1"/>
              <p:nvPr/>
            </p:nvSpPr>
            <p:spPr>
              <a:xfrm>
                <a:off x="1082894" y="3207484"/>
                <a:ext cx="409087" cy="323165"/>
              </a:xfrm>
              <a:prstGeom prst="rect">
                <a:avLst/>
              </a:prstGeom>
              <a:solidFill>
                <a:srgbClr val="EAF8E8"/>
              </a:solidFill>
            </p:spPr>
            <p:txBody>
              <a:bodyPr wrap="none" lIns="91440" tIns="91440" rIns="91440" bIns="91440" rtlCol="0">
                <a:spAutoFit/>
              </a:bodyPr>
              <a:lstStyle/>
              <a:p>
                <a:pPr algn="r"/>
                <a:r>
                  <a:rPr lang="hr-HR" sz="900">
                    <a:solidFill>
                      <a:schemeClr val="tx1">
                        <a:lumMod val="65000"/>
                        <a:lumOff val="35000"/>
                      </a:schemeClr>
                    </a:solidFill>
                  </a:rPr>
                  <a:t>Muškarci</a:t>
                </a:r>
              </a:p>
            </p:txBody>
          </p:sp>
          <p:sp>
            <p:nvSpPr>
              <p:cNvPr id="18" name="TextBox 17">
                <a:extLst>
                  <a:ext uri="{FF2B5EF4-FFF2-40B4-BE49-F238E27FC236}">
                    <a16:creationId xmlns:a16="http://schemas.microsoft.com/office/drawing/2014/main" id="{3742329F-A5F4-4B56-A534-1D7CC3616EBE}"/>
                  </a:ext>
                </a:extLst>
              </p:cNvPr>
              <p:cNvSpPr txBox="1"/>
              <p:nvPr/>
            </p:nvSpPr>
            <p:spPr>
              <a:xfrm>
                <a:off x="238243" y="2924487"/>
                <a:ext cx="323165" cy="640944"/>
              </a:xfrm>
              <a:prstGeom prst="rect">
                <a:avLst/>
              </a:prstGeom>
              <a:solidFill>
                <a:srgbClr val="EAF8E8"/>
              </a:solidFill>
            </p:spPr>
            <p:txBody>
              <a:bodyPr vert="vert270" wrap="square" lIns="91440" tIns="91440" rIns="91440" bIns="91440" rtlCol="0">
                <a:spAutoFit/>
              </a:bodyPr>
              <a:lstStyle/>
              <a:p>
                <a:pPr algn="r"/>
                <a:r>
                  <a:rPr lang="hr-HR" sz="900" dirty="0">
                    <a:solidFill>
                      <a:schemeClr val="tx1">
                        <a:lumMod val="65000"/>
                        <a:lumOff val="35000"/>
                      </a:schemeClr>
                    </a:solidFill>
                  </a:rPr>
                  <a:t>Rod</a:t>
                </a:r>
              </a:p>
            </p:txBody>
          </p:sp>
          <p:sp>
            <p:nvSpPr>
              <p:cNvPr id="19" name="TextBox 18">
                <a:extLst>
                  <a:ext uri="{FF2B5EF4-FFF2-40B4-BE49-F238E27FC236}">
                    <a16:creationId xmlns:a16="http://schemas.microsoft.com/office/drawing/2014/main" id="{F9343521-A73D-4BBE-943B-8BDB44F60B45}"/>
                  </a:ext>
                </a:extLst>
              </p:cNvPr>
              <p:cNvSpPr txBox="1"/>
              <p:nvPr/>
            </p:nvSpPr>
            <p:spPr>
              <a:xfrm>
                <a:off x="541327" y="3625423"/>
                <a:ext cx="890021" cy="369332"/>
              </a:xfrm>
              <a:prstGeom prst="rect">
                <a:avLst/>
              </a:prstGeom>
              <a:solidFill>
                <a:srgbClr val="FBE0D7"/>
              </a:solidFill>
            </p:spPr>
            <p:txBody>
              <a:bodyPr wrap="square" lIns="91440" tIns="91440" rIns="0" bIns="0" rtlCol="0">
                <a:spAutoFit/>
              </a:bodyPr>
              <a:lstStyle/>
              <a:p>
                <a:pPr algn="r"/>
                <a:r>
                  <a:rPr lang="hr-HR" sz="900" dirty="0">
                    <a:solidFill>
                      <a:schemeClr val="tx1">
                        <a:lumMod val="65000"/>
                        <a:lumOff val="35000"/>
                      </a:schemeClr>
                    </a:solidFill>
                  </a:rPr>
                  <a:t>Državljanin </a:t>
                </a:r>
                <a:br>
                  <a:rPr lang="en-US" sz="900" dirty="0">
                    <a:solidFill>
                      <a:schemeClr val="tx1">
                        <a:lumMod val="65000"/>
                        <a:lumOff val="35000"/>
                      </a:schemeClr>
                    </a:solidFill>
                  </a:rPr>
                </a:br>
                <a:r>
                  <a:rPr lang="hr-HR" sz="900" dirty="0">
                    <a:solidFill>
                      <a:schemeClr val="tx1">
                        <a:lumMod val="65000"/>
                        <a:lumOff val="35000"/>
                      </a:schemeClr>
                    </a:solidFill>
                  </a:rPr>
                  <a:t>zemlje</a:t>
                </a:r>
              </a:p>
            </p:txBody>
          </p:sp>
          <p:sp>
            <p:nvSpPr>
              <p:cNvPr id="21" name="TextBox 20">
                <a:extLst>
                  <a:ext uri="{FF2B5EF4-FFF2-40B4-BE49-F238E27FC236}">
                    <a16:creationId xmlns:a16="http://schemas.microsoft.com/office/drawing/2014/main" id="{1634C46C-F5D7-4E28-BE1A-89A75656E30F}"/>
                  </a:ext>
                </a:extLst>
              </p:cNvPr>
              <p:cNvSpPr txBox="1"/>
              <p:nvPr/>
            </p:nvSpPr>
            <p:spPr>
              <a:xfrm>
                <a:off x="543910" y="3990842"/>
                <a:ext cx="890021" cy="252000"/>
              </a:xfrm>
              <a:prstGeom prst="rect">
                <a:avLst/>
              </a:prstGeom>
              <a:solidFill>
                <a:srgbClr val="FBE0D7"/>
              </a:solidFill>
            </p:spPr>
            <p:txBody>
              <a:bodyPr wrap="square" lIns="91440" tIns="91440" rIns="0" bIns="0" rtlCol="0">
                <a:spAutoFit/>
              </a:bodyPr>
              <a:lstStyle/>
              <a:p>
                <a:pPr algn="r"/>
                <a:r>
                  <a:rPr lang="hr-HR" sz="900" dirty="0">
                    <a:solidFill>
                      <a:schemeClr val="tx1">
                        <a:lumMod val="65000"/>
                        <a:lumOff val="35000"/>
                      </a:schemeClr>
                    </a:solidFill>
                  </a:rPr>
                  <a:t>Strani </a:t>
                </a:r>
                <a:br>
                  <a:rPr lang="en-US" sz="900" dirty="0">
                    <a:solidFill>
                      <a:schemeClr val="tx1">
                        <a:lumMod val="65000"/>
                        <a:lumOff val="35000"/>
                      </a:schemeClr>
                    </a:solidFill>
                  </a:rPr>
                </a:br>
                <a:r>
                  <a:rPr lang="hr-HR" sz="900" dirty="0">
                    <a:solidFill>
                      <a:schemeClr val="tx1">
                        <a:lumMod val="65000"/>
                        <a:lumOff val="35000"/>
                      </a:schemeClr>
                    </a:solidFill>
                  </a:rPr>
                  <a:t>državljanin</a:t>
                </a:r>
              </a:p>
            </p:txBody>
          </p:sp>
          <p:sp>
            <p:nvSpPr>
              <p:cNvPr id="23" name="TextBox 22">
                <a:extLst>
                  <a:ext uri="{FF2B5EF4-FFF2-40B4-BE49-F238E27FC236}">
                    <a16:creationId xmlns:a16="http://schemas.microsoft.com/office/drawing/2014/main" id="{659761CA-D46D-4A7F-9575-6A4B78501810}"/>
                  </a:ext>
                </a:extLst>
              </p:cNvPr>
              <p:cNvSpPr txBox="1"/>
              <p:nvPr/>
            </p:nvSpPr>
            <p:spPr>
              <a:xfrm>
                <a:off x="238243" y="1198302"/>
                <a:ext cx="323165" cy="1501408"/>
              </a:xfrm>
              <a:prstGeom prst="rect">
                <a:avLst/>
              </a:prstGeom>
              <a:solidFill>
                <a:srgbClr val="E1EBFF"/>
              </a:solidFill>
            </p:spPr>
            <p:txBody>
              <a:bodyPr vert="vert270" wrap="square" lIns="91440" tIns="91440" rIns="91440" bIns="91440" rtlCol="0">
                <a:spAutoFit/>
              </a:bodyPr>
              <a:lstStyle/>
              <a:p>
                <a:r>
                  <a:rPr lang="hr-HR" sz="900">
                    <a:solidFill>
                      <a:schemeClr val="tx1">
                        <a:lumMod val="65000"/>
                        <a:lumOff val="35000"/>
                      </a:schemeClr>
                    </a:solidFill>
                  </a:rPr>
                  <a:t>Dob ispitanika</a:t>
                </a:r>
              </a:p>
            </p:txBody>
          </p:sp>
          <p:sp>
            <p:nvSpPr>
              <p:cNvPr id="22" name="TextBox 21">
                <a:extLst>
                  <a:ext uri="{FF2B5EF4-FFF2-40B4-BE49-F238E27FC236}">
                    <a16:creationId xmlns:a16="http://schemas.microsoft.com/office/drawing/2014/main" id="{22DDFF0A-A995-4543-BB83-1042CC9B4D6B}"/>
                  </a:ext>
                </a:extLst>
              </p:cNvPr>
              <p:cNvSpPr txBox="1"/>
              <p:nvPr/>
            </p:nvSpPr>
            <p:spPr>
              <a:xfrm>
                <a:off x="238243" y="3528975"/>
                <a:ext cx="307777" cy="858055"/>
              </a:xfrm>
              <a:prstGeom prst="rect">
                <a:avLst/>
              </a:prstGeom>
              <a:noFill/>
            </p:spPr>
            <p:txBody>
              <a:bodyPr vert="vert270" wrap="square" lIns="91440" tIns="91440" rIns="91440" bIns="91440" rtlCol="0">
                <a:spAutoFit/>
              </a:bodyPr>
              <a:lstStyle/>
              <a:p>
                <a:pPr algn="ctr"/>
                <a:r>
                  <a:rPr lang="hr-HR" sz="800" dirty="0">
                    <a:solidFill>
                      <a:schemeClr val="tx1">
                        <a:lumMod val="65000"/>
                        <a:lumOff val="35000"/>
                      </a:schemeClr>
                    </a:solidFill>
                  </a:rPr>
                  <a:t>Državljanstvo</a:t>
                </a:r>
              </a:p>
            </p:txBody>
          </p:sp>
        </p:grpSp>
      </p:grpSp>
    </p:spTree>
    <p:extLst>
      <p:ext uri="{BB962C8B-B14F-4D97-AF65-F5344CB8AC3E}">
        <p14:creationId xmlns:p14="http://schemas.microsoft.com/office/powerpoint/2010/main" val="342811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white logo&#10;&#10;Description automatically generated">
            <a:extLst>
              <a:ext uri="{FF2B5EF4-FFF2-40B4-BE49-F238E27FC236}">
                <a16:creationId xmlns:a16="http://schemas.microsoft.com/office/drawing/2014/main" id="{0A044E64-E771-4A13-B5F0-4E616D04C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548" y="1968268"/>
            <a:ext cx="1666472" cy="1666472"/>
          </a:xfrm>
          <a:prstGeom prst="rect">
            <a:avLst/>
          </a:prstGeom>
        </p:spPr>
      </p:pic>
      <p:sp>
        <p:nvSpPr>
          <p:cNvPr id="2" name="Title 1">
            <a:extLst>
              <a:ext uri="{FF2B5EF4-FFF2-40B4-BE49-F238E27FC236}">
                <a16:creationId xmlns:a16="http://schemas.microsoft.com/office/drawing/2014/main" id="{E4457C07-7E65-4DA6-837B-DA9E4BF48786}"/>
              </a:ext>
            </a:extLst>
          </p:cNvPr>
          <p:cNvSpPr>
            <a:spLocks noGrp="1"/>
          </p:cNvSpPr>
          <p:nvPr>
            <p:ph type="title"/>
          </p:nvPr>
        </p:nvSpPr>
        <p:spPr>
          <a:noFill/>
        </p:spPr>
        <p:txBody>
          <a:bodyPr lIns="0"/>
          <a:lstStyle/>
          <a:p>
            <a:r>
              <a:rPr lang="hr-HR" sz="2400">
                <a:solidFill>
                  <a:srgbClr val="003399"/>
                </a:solidFill>
                <a:latin typeface="Arial" panose="020B0604020202020204" pitchFamily="34" charset="0"/>
              </a:rPr>
              <a:t>Činjenice i brojke: raznolikost radne snage</a:t>
            </a:r>
          </a:p>
        </p:txBody>
      </p:sp>
      <p:sp>
        <p:nvSpPr>
          <p:cNvPr id="3" name="Content Placeholder 2">
            <a:extLst>
              <a:ext uri="{FF2B5EF4-FFF2-40B4-BE49-F238E27FC236}">
                <a16:creationId xmlns:a16="http://schemas.microsoft.com/office/drawing/2014/main" id="{F960FE00-78AE-4389-ACD8-182FA21F5FE5}"/>
              </a:ext>
            </a:extLst>
          </p:cNvPr>
          <p:cNvSpPr>
            <a:spLocks noGrp="1"/>
          </p:cNvSpPr>
          <p:nvPr>
            <p:ph sz="half" idx="1"/>
          </p:nvPr>
        </p:nvSpPr>
        <p:spPr>
          <a:xfrm>
            <a:off x="480481" y="877888"/>
            <a:ext cx="8258371" cy="2688272"/>
          </a:xfrm>
        </p:spPr>
        <p:txBody>
          <a:bodyPr lIns="0" tIns="0" rIns="0" bIns="0">
            <a:normAutofit fontScale="92500" lnSpcReduction="10000"/>
          </a:bodyPr>
          <a:lstStyle/>
          <a:p>
            <a:pPr marL="53975" indent="-53975">
              <a:buNone/>
            </a:pPr>
            <a:r>
              <a:rPr lang="hr-HR" sz="1600" b="1" dirty="0">
                <a:solidFill>
                  <a:schemeClr val="accent2"/>
                </a:solidFill>
              </a:rPr>
              <a:t>Migranti i etničke manjine</a:t>
            </a:r>
          </a:p>
          <a:p>
            <a:pPr lvl="1">
              <a:lnSpc>
                <a:spcPct val="110000"/>
              </a:lnSpc>
              <a:spcBef>
                <a:spcPts val="300"/>
              </a:spcBef>
              <a:spcAft>
                <a:spcPts val="300"/>
              </a:spcAft>
            </a:pPr>
            <a:r>
              <a:rPr lang="hr-HR" sz="1600" dirty="0">
                <a:solidFill>
                  <a:schemeClr val="tx2"/>
                </a:solidFill>
              </a:rPr>
              <a:t>Prekomjerno zastupljeni u niskokvalificiranom radu putem platforme na lokaciji i na internetu</a:t>
            </a:r>
          </a:p>
          <a:p>
            <a:pPr lvl="1">
              <a:lnSpc>
                <a:spcPct val="110000"/>
              </a:lnSpc>
              <a:spcBef>
                <a:spcPts val="300"/>
              </a:spcBef>
              <a:spcAft>
                <a:spcPts val="300"/>
              </a:spcAft>
            </a:pPr>
            <a:r>
              <a:rPr lang="hr-HR" sz="1600" dirty="0">
                <a:solidFill>
                  <a:schemeClr val="tx2"/>
                </a:solidFill>
              </a:rPr>
              <a:t>Motivacija: ostvarivanje dohotka, izbjegavanje neformalnog rada, dio „migracijskog puta” </a:t>
            </a:r>
          </a:p>
          <a:p>
            <a:pPr marL="0" indent="0">
              <a:buNone/>
            </a:pPr>
            <a:endParaRPr lang="en-US" sz="1600" b="1" dirty="0"/>
          </a:p>
          <a:p>
            <a:pPr marL="0" indent="0">
              <a:buNone/>
            </a:pPr>
            <a:r>
              <a:rPr lang="hr-HR" sz="1600" b="1" dirty="0">
                <a:solidFill>
                  <a:schemeClr val="accent2"/>
                </a:solidFill>
              </a:rPr>
              <a:t>Žene</a:t>
            </a:r>
          </a:p>
          <a:p>
            <a:pPr marL="323850" lvl="1" indent="-134938" defTabSz="358775"/>
            <a:r>
              <a:rPr lang="hr-HR" sz="1600" dirty="0">
                <a:solidFill>
                  <a:schemeClr val="tx2"/>
                </a:solidFill>
              </a:rPr>
              <a:t>Rodna segregacija sve je manje prisutna u radu </a:t>
            </a:r>
            <a:endParaRPr lang="en-US" sz="1600" dirty="0">
              <a:solidFill>
                <a:schemeClr val="tx2"/>
              </a:solidFill>
            </a:endParaRPr>
          </a:p>
          <a:p>
            <a:pPr marL="189000" lvl="1" indent="0">
              <a:buNone/>
            </a:pPr>
            <a:r>
              <a:rPr lang="en-US" sz="1600" dirty="0">
                <a:solidFill>
                  <a:schemeClr val="tx2"/>
                </a:solidFill>
              </a:rPr>
              <a:t>  </a:t>
            </a:r>
            <a:r>
              <a:rPr lang="hr-HR" sz="1600" dirty="0">
                <a:solidFill>
                  <a:schemeClr val="tx2"/>
                </a:solidFill>
              </a:rPr>
              <a:t>putem digitalnih platformi</a:t>
            </a:r>
          </a:p>
          <a:p>
            <a:pPr marL="0" indent="0">
              <a:buNone/>
            </a:pPr>
            <a:endParaRPr lang="en-US" sz="1600" b="1" dirty="0">
              <a:solidFill>
                <a:schemeClr val="accent2"/>
              </a:solidFill>
            </a:endParaRPr>
          </a:p>
          <a:p>
            <a:pPr marL="0" indent="0">
              <a:buNone/>
            </a:pPr>
            <a:r>
              <a:rPr lang="hr-HR" sz="1600" b="1" dirty="0">
                <a:solidFill>
                  <a:schemeClr val="accent2"/>
                </a:solidFill>
              </a:rPr>
              <a:t>Osobe s invaliditetom, kroničnim bolestima ili stanjem</a:t>
            </a:r>
          </a:p>
          <a:p>
            <a:pPr lvl="1"/>
            <a:r>
              <a:rPr lang="hr-HR" sz="1600" dirty="0">
                <a:solidFill>
                  <a:schemeClr val="tx2"/>
                </a:solidFill>
              </a:rPr>
              <a:t>Uključenost ovisi o vrsti stanja i zadatka</a:t>
            </a:r>
          </a:p>
        </p:txBody>
      </p:sp>
    </p:spTree>
    <p:extLst>
      <p:ext uri="{BB962C8B-B14F-4D97-AF65-F5344CB8AC3E}">
        <p14:creationId xmlns:p14="http://schemas.microsoft.com/office/powerpoint/2010/main" val="291430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hr-HR" sz="2400" b="1">
                <a:solidFill>
                  <a:srgbClr val="003399"/>
                </a:solidFill>
                <a:effectLst/>
                <a:latin typeface="Arial" panose="020B0604020202020204" pitchFamily="34" charset="0"/>
                <a:ea typeface="Times New Roman" panose="02020603050405020304" pitchFamily="18" charset="0"/>
                <a:cs typeface="ArialMT"/>
              </a:rPr>
              <a:t>Prilike</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0001" y="1158240"/>
            <a:ext cx="8106771" cy="3200469"/>
          </a:xfrm>
        </p:spPr>
        <p:txBody>
          <a:bodyPr lIns="0" tIns="0" rIns="0" bIns="0">
            <a:noAutofit/>
          </a:bodyPr>
          <a:lstStyle/>
          <a:p>
            <a:pPr>
              <a:spcAft>
                <a:spcPts val="600"/>
              </a:spcAft>
              <a:buFont typeface="Wingdings" panose="05000000000000000000" pitchFamily="2" charset="2"/>
              <a:buChar char="ü"/>
            </a:pPr>
            <a:r>
              <a:rPr lang="hr-HR" sz="1600" b="0"/>
              <a:t>Promiče (ponovni) ulazak na tržište rada i sudjelovanje na tržištu rada</a:t>
            </a:r>
          </a:p>
          <a:p>
            <a:pPr>
              <a:spcAft>
                <a:spcPts val="600"/>
              </a:spcAft>
              <a:buFont typeface="Wingdings" panose="05000000000000000000" pitchFamily="2" charset="2"/>
              <a:buChar char="ü"/>
            </a:pPr>
            <a:r>
              <a:rPr lang="hr-HR" sz="1600" b="0"/>
              <a:t>Uključuje ranjive i marginalizirane skupine</a:t>
            </a:r>
          </a:p>
          <a:p>
            <a:pPr>
              <a:spcAft>
                <a:spcPts val="600"/>
              </a:spcAft>
              <a:buFont typeface="Wingdings" panose="05000000000000000000" pitchFamily="2" charset="2"/>
              <a:buChar char="ü"/>
            </a:pPr>
            <a:r>
              <a:rPr lang="hr-HR" sz="1600" b="0"/>
              <a:t>Privlačni izvor prihoda</a:t>
            </a:r>
          </a:p>
          <a:p>
            <a:pPr>
              <a:spcAft>
                <a:spcPts val="600"/>
              </a:spcAft>
              <a:buFont typeface="Wingdings" panose="05000000000000000000" pitchFamily="2" charset="2"/>
              <a:buChar char="ü"/>
            </a:pPr>
            <a:r>
              <a:rPr lang="hr-HR" sz="1600" b="0"/>
              <a:t>Razvija vještine </a:t>
            </a:r>
          </a:p>
          <a:p>
            <a:pPr>
              <a:spcAft>
                <a:spcPts val="600"/>
              </a:spcAft>
              <a:buFont typeface="Wingdings" panose="05000000000000000000" pitchFamily="2" charset="2"/>
              <a:buChar char="ü"/>
            </a:pPr>
            <a:r>
              <a:rPr lang="hr-HR" sz="1600" b="0"/>
              <a:t>Pruža iskustvo za pronalaženje boljih radnih mjesta</a:t>
            </a:r>
          </a:p>
          <a:p>
            <a:pPr>
              <a:spcAft>
                <a:spcPts val="600"/>
              </a:spcAft>
              <a:buFont typeface="Wingdings" panose="05000000000000000000" pitchFamily="2" charset="2"/>
              <a:buChar char="ü"/>
            </a:pPr>
            <a:r>
              <a:rPr lang="hr-HR" sz="1600" b="0"/>
              <a:t>Omogućuje odabir radnog okruženja</a:t>
            </a:r>
          </a:p>
          <a:p>
            <a:pPr>
              <a:spcAft>
                <a:spcPts val="600"/>
              </a:spcAft>
              <a:buFont typeface="Wingdings" panose="05000000000000000000" pitchFamily="2" charset="2"/>
              <a:buChar char="ü"/>
            </a:pPr>
            <a:r>
              <a:rPr lang="hr-HR" sz="1600" b="0"/>
              <a:t>Smanjuje rizik od nasilja i uznemiravanja</a:t>
            </a: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dirty="0"/>
          </a:p>
        </p:txBody>
      </p:sp>
      <p:pic>
        <p:nvPicPr>
          <p:cNvPr id="5" name="Picture 4" descr="A hand with keys on it&#10;&#10;Description automatically generated">
            <a:extLst>
              <a:ext uri="{FF2B5EF4-FFF2-40B4-BE49-F238E27FC236}">
                <a16:creationId xmlns:a16="http://schemas.microsoft.com/office/drawing/2014/main" id="{8D7E2D75-0878-4FE1-A15D-CCD732A08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302" y="1579721"/>
            <a:ext cx="1695335" cy="1695335"/>
          </a:xfrm>
          <a:prstGeom prst="rect">
            <a:avLst/>
          </a:prstGeom>
        </p:spPr>
      </p:pic>
    </p:spTree>
    <p:extLst>
      <p:ext uri="{BB962C8B-B14F-4D97-AF65-F5344CB8AC3E}">
        <p14:creationId xmlns:p14="http://schemas.microsoft.com/office/powerpoint/2010/main" val="31164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hr-HR" sz="2000" dirty="0"/>
              <a:t>Rizici i izazovi povezani sa sigurnošću i zdravljem na radu</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0000" y="1405370"/>
            <a:ext cx="5764525" cy="2187938"/>
          </a:xfrm>
        </p:spPr>
        <p:txBody>
          <a:bodyPr lIns="0" tIns="0" rIns="0" bIns="0">
            <a:noAutofit/>
          </a:bodyPr>
          <a:lstStyle/>
          <a:p>
            <a:pPr>
              <a:spcAft>
                <a:spcPts val="600"/>
              </a:spcAft>
              <a:buFont typeface="Wingdings" panose="05000000000000000000" pitchFamily="2" charset="2"/>
              <a:buChar char="ü"/>
            </a:pPr>
            <a:r>
              <a:rPr lang="hr-HR" sz="1600" b="0" dirty="0">
                <a:effectLst/>
                <a:latin typeface="Arial" panose="020B0604020202020204" pitchFamily="34" charset="0"/>
                <a:ea typeface="Yu Mincho" panose="02020400000000000000" pitchFamily="18" charset="-128"/>
                <a:cs typeface="Arial" panose="020B0604020202020204" pitchFamily="34" charset="0"/>
              </a:rPr>
              <a:t>Rad je koncentriran u zanimanjima koja su opasnija</a:t>
            </a:r>
          </a:p>
          <a:p>
            <a:pPr>
              <a:spcAft>
                <a:spcPts val="600"/>
              </a:spcAft>
              <a:buFont typeface="Wingdings" panose="05000000000000000000" pitchFamily="2" charset="2"/>
              <a:buChar char="ü"/>
            </a:pPr>
            <a:r>
              <a:rPr lang="hr-HR" sz="1600" b="0" dirty="0">
                <a:effectLst/>
                <a:latin typeface="Arial" panose="020B0604020202020204" pitchFamily="34" charset="0"/>
                <a:ea typeface="Yu Mincho" panose="02020400000000000000" pitchFamily="18" charset="-128"/>
                <a:cs typeface="Arial" panose="020B0604020202020204" pitchFamily="34" charset="0"/>
              </a:rPr>
              <a:t>Često uključuje dodatni rad</a:t>
            </a:r>
          </a:p>
          <a:p>
            <a:pPr>
              <a:spcAft>
                <a:spcPts val="600"/>
              </a:spcAft>
              <a:buFont typeface="Wingdings" panose="05000000000000000000" pitchFamily="2" charset="2"/>
              <a:buChar char="ü"/>
            </a:pPr>
            <a:r>
              <a:rPr lang="hr-HR" sz="1600" b="0" dirty="0">
                <a:latin typeface="Arial" panose="020B0604020202020204" pitchFamily="34" charset="0"/>
                <a:cs typeface="Arial" panose="020B0604020202020204" pitchFamily="34" charset="0"/>
              </a:rPr>
              <a:t>Njegova priroda i radni uvjeti pogoršavaju izazove i rizike u području sigurnosti i zdravlja na radu</a:t>
            </a:r>
          </a:p>
          <a:p>
            <a:pPr marL="227013" lvl="2" indent="-227013">
              <a:spcBef>
                <a:spcPts val="450"/>
              </a:spcBef>
              <a:spcAft>
                <a:spcPts val="600"/>
              </a:spcAft>
              <a:buClr>
                <a:schemeClr val="tx2"/>
              </a:buClr>
              <a:buFont typeface="Wingdings" panose="05000000000000000000" pitchFamily="2" charset="2"/>
              <a:buChar char="ü"/>
            </a:pPr>
            <a:r>
              <a:rPr lang="hr-HR" sz="1600" dirty="0">
                <a:solidFill>
                  <a:schemeClr val="tx2"/>
                </a:solidFill>
                <a:latin typeface="Arial" panose="020B0604020202020204" pitchFamily="34" charset="0"/>
                <a:cs typeface="Arial" panose="020B0604020202020204" pitchFamily="34" charset="0"/>
              </a:rPr>
              <a:t>Radnici se suočavaju s fizičkim i psihičkim zdravstvenim i sigurnosnim rizicima koji nisu dostatno spriječeni i kojima se dostatno ne upravlja</a:t>
            </a:r>
          </a:p>
        </p:txBody>
      </p:sp>
      <p:pic>
        <p:nvPicPr>
          <p:cNvPr id="5" name="Picture 4" descr="A hand with a triangle and exclamation mark&#10;&#10;Description automatically generated">
            <a:extLst>
              <a:ext uri="{FF2B5EF4-FFF2-40B4-BE49-F238E27FC236}">
                <a16:creationId xmlns:a16="http://schemas.microsoft.com/office/drawing/2014/main" id="{C8A6ED81-D93D-4F1F-B6A8-BE216034A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38" y="1544796"/>
            <a:ext cx="1695336" cy="1695336"/>
          </a:xfrm>
          <a:prstGeom prst="rect">
            <a:avLst/>
          </a:prstGeom>
        </p:spPr>
      </p:pic>
    </p:spTree>
    <p:extLst>
      <p:ext uri="{BB962C8B-B14F-4D97-AF65-F5344CB8AC3E}">
        <p14:creationId xmlns:p14="http://schemas.microsoft.com/office/powerpoint/2010/main" val="2130031619"/>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7" ma:contentTypeDescription="Create a new document." ma:contentTypeScope="" ma:versionID="50cb3c65b15afc21b61de972b41eba9d">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34ff1695753c722564b7e305d14507f4"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DE9B4BC3-7B81-4AB2-8FF5-BF6632505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D87E71-7DE1-4725-B333-E3A91C72C3E1}">
  <ds:schemaRefs>
    <ds:schemaRef ds:uri="http://schemas.microsoft.com/sharepoint/v3/contenttype/forms"/>
  </ds:schemaRefs>
</ds:datastoreItem>
</file>

<file path=customXml/itemProps3.xml><?xml version="1.0" encoding="utf-8"?>
<ds:datastoreItem xmlns:ds="http://schemas.openxmlformats.org/officeDocument/2006/customXml" ds:itemID="{730B4582-9EF7-4A52-A737-2E736EA52D90}">
  <ds:schemaRefs>
    <ds:schemaRef ds:uri="http://schemas.microsoft.com/office/2006/metadata/properties"/>
    <ds:schemaRef ds:uri="http://schemas.microsoft.com/office/infopath/2007/PartnerControls"/>
    <ds:schemaRef ds:uri="6976e29a-8670-4f9c-afee-c255a09d55c2"/>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0</TotalTime>
  <Words>2290</Words>
  <Application>Microsoft Office PowerPoint</Application>
  <PresentationFormat>On-screen Show (16:9)</PresentationFormat>
  <Paragraphs>243</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Helvetica Neue</vt:lpstr>
      <vt:lpstr>Segoe UI</vt:lpstr>
      <vt:lpstr>Times New Roman</vt:lpstr>
      <vt:lpstr>Wingdings</vt:lpstr>
      <vt:lpstr>Theme1</vt:lpstr>
      <vt:lpstr>SIGURAN I ZDRAV RAD U DIGITALNO DOBA  Kampanja za zdrava mjesta rada 2023. – 2025. </vt:lpstr>
      <vt:lpstr>Pregled</vt:lpstr>
      <vt:lpstr>Definicija rada putem digitalnih platformi</vt:lpstr>
      <vt:lpstr>Taksonomija</vt:lpstr>
      <vt:lpstr>Činjenice i brojke: radnici prema vrsti rada i sektoru</vt:lpstr>
      <vt:lpstr>Činjenice i brojke: radnici prema vrsti rada i karakteristikama radnika</vt:lpstr>
      <vt:lpstr>Činjenice i brojke: raznolikost radne snage</vt:lpstr>
      <vt:lpstr>Prilike</vt:lpstr>
      <vt:lpstr>Rizici i izazovi povezani sa sigurnošću i zdravljem na radu</vt:lpstr>
      <vt:lpstr>Čimbenici koji pogoršavaju rizike i izazove u području sigurnosti i zdravlja na radu</vt:lpstr>
      <vt:lpstr>Čimbenici koji pogoršavaju rizike i izazove u području sigurnosti i zdravlja na radu</vt:lpstr>
      <vt:lpstr>Izazovi za posebne skupine radnika</vt:lpstr>
      <vt:lpstr>Izazovi za posebne skupine radnika</vt:lpstr>
      <vt:lpstr>PowerPoint Presentation</vt:lpstr>
      <vt:lpstr>PowerPoint Presentation</vt:lpstr>
      <vt:lpstr>PowerPoint Presentation</vt:lpstr>
      <vt:lpstr>Politike i prakse</vt:lpstr>
      <vt:lpstr>Primjeri nacionalnih politika </vt:lpstr>
      <vt:lpstr>Glavne poruke o radu putem digitalnih platformi</vt:lpstr>
      <vt:lpstr>Dodatne informacije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SIGURAN I ZDRAV RAD U DIGITALNO DOBA  Kampanja za zdrava mjesta rada 2023. – 2025.</dc:title>
  <dc:subject/>
  <dc:creator/>
  <cp:keywords/>
  <dc:description/>
  <cp:lastModifiedBy/>
  <cp:revision>3</cp:revision>
  <dcterms:created xsi:type="dcterms:W3CDTF">2023-07-28T06:39:18Z</dcterms:created>
  <dcterms:modified xsi:type="dcterms:W3CDTF">2024-01-24T13:06:05Z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