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7" r:id="rId4"/>
  </p:sldMasterIdLst>
  <p:notesMasterIdLst>
    <p:notesMasterId r:id="rId26"/>
  </p:notesMasterIdLst>
  <p:handoutMasterIdLst>
    <p:handoutMasterId r:id="rId27"/>
  </p:handoutMasterIdLst>
  <p:sldIdLst>
    <p:sldId id="348" r:id="rId5"/>
    <p:sldId id="351" r:id="rId6"/>
    <p:sldId id="290" r:id="rId7"/>
    <p:sldId id="259" r:id="rId8"/>
    <p:sldId id="353" r:id="rId9"/>
    <p:sldId id="349" r:id="rId10"/>
    <p:sldId id="334" r:id="rId11"/>
    <p:sldId id="277" r:id="rId12"/>
    <p:sldId id="274" r:id="rId13"/>
    <p:sldId id="265" r:id="rId14"/>
    <p:sldId id="276" r:id="rId15"/>
    <p:sldId id="286" r:id="rId16"/>
    <p:sldId id="339" r:id="rId17"/>
    <p:sldId id="346" r:id="rId18"/>
    <p:sldId id="343" r:id="rId19"/>
    <p:sldId id="347" r:id="rId20"/>
    <p:sldId id="280" r:id="rId21"/>
    <p:sldId id="345" r:id="rId22"/>
    <p:sldId id="288" r:id="rId23"/>
    <p:sldId id="352" r:id="rId24"/>
    <p:sldId id="354" r:id="rId25"/>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6" userDrawn="1">
          <p15:clr>
            <a:srgbClr val="A4A3A4"/>
          </p15:clr>
        </p15:guide>
        <p15:guide id="2" pos="5193" userDrawn="1">
          <p15:clr>
            <a:srgbClr val="A4A3A4"/>
          </p15:clr>
        </p15:guide>
        <p15:guide id="3" pos="288"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4" name="Author" initials="A" lastIdx="0"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E1EBFF"/>
    <a:srgbClr val="FBE0D7"/>
    <a:srgbClr val="EAF8E8"/>
    <a:srgbClr val="FFFFFF"/>
    <a:srgbClr val="ACC700"/>
    <a:srgbClr val="89C140"/>
    <a:srgbClr val="CEEFC9"/>
    <a:srgbClr val="E64715"/>
    <a:srgbClr val="B1B3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E6F03F-97A6-D3B4-5857-F1B7D0BED1A0}" v="54" dt="2024-01-22T15:22:07.13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84204" autoAdjust="0"/>
  </p:normalViewPr>
  <p:slideViewPr>
    <p:cSldViewPr snapToGrid="0">
      <p:cViewPr varScale="1">
        <p:scale>
          <a:sx n="119" d="100"/>
          <a:sy n="119" d="100"/>
        </p:scale>
        <p:origin x="1416" y="102"/>
      </p:cViewPr>
      <p:guideLst>
        <p:guide orient="horz" pos="2796"/>
        <p:guide pos="5193"/>
        <p:guide pos="288"/>
        <p:guide orient="horz" pos="577"/>
      </p:guideLst>
    </p:cSldViewPr>
  </p:slideViewPr>
  <p:outlineViewPr>
    <p:cViewPr>
      <p:scale>
        <a:sx n="33" d="100"/>
        <a:sy n="33" d="100"/>
      </p:scale>
      <p:origin x="0" y="-11349"/>
    </p:cViewPr>
  </p:outlineViewPr>
  <p:notesTextViewPr>
    <p:cViewPr>
      <p:scale>
        <a:sx n="1" d="1"/>
        <a:sy n="1" d="1"/>
      </p:scale>
      <p:origin x="0" y="0"/>
    </p:cViewPr>
  </p:notesTextViewPr>
  <p:sorterViewPr>
    <p:cViewPr>
      <p:scale>
        <a:sx n="100" d="100"/>
        <a:sy n="100" d="100"/>
      </p:scale>
      <p:origin x="0" y="-4474"/>
    </p:cViewPr>
  </p:sorterViewPr>
  <p:notesViewPr>
    <p:cSldViewPr snapToGrid="0">
      <p:cViewPr>
        <p:scale>
          <a:sx n="1" d="2"/>
          <a:sy n="1" d="2"/>
        </p:scale>
        <p:origin x="2102" y="-41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D:\Users\curtama\Documents\11.%20DIGITALISATION\PRESENTATION%20FOR%20SEPTEMBER%2022\Presentations%20for%20WOS\Platform%20work.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Users\curtama\Documents\02.%20DIGITALISATION\PRESENTATION%20FOR%20SEPTEMBER%2022\Presentations%20for%20WOS\Platform%20work.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sers\curtama\Documents\11.%20DIGITALISATION\PRESENTATION%20FOR%20SEPTEMBER%2022\Presentations%20for%20WOS\Platform%20work.xlsm"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BC-4E6F-A605-56D8C92C2C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FBC-4E6F-A605-56D8C92C2C57}"/>
              </c:ext>
            </c:extLst>
          </c:dPt>
          <c:dLbls>
            <c:dLbl>
              <c:idx val="0"/>
              <c:layout>
                <c:manualLayout>
                  <c:x val="7.6230079897415412E-2"/>
                  <c:y val="2.135667163226217E-2"/>
                </c:manualLayout>
              </c:layout>
              <c:tx>
                <c:rich>
                  <a:bodyPr/>
                  <a:lstStyle/>
                  <a:p>
                    <a:fld id="{7828059B-6815-4C28-B104-AB5EDDA97436}"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layout>
                    <c:manualLayout>
                      <c:w val="0.21260832484557296"/>
                      <c:h val="0.14128823510567345"/>
                    </c:manualLayout>
                  </c15:layout>
                  <c15:dlblFieldTable/>
                  <c15:showDataLabelsRange val="1"/>
                </c:ext>
                <c:ext xmlns:c16="http://schemas.microsoft.com/office/drawing/2014/chart" uri="{C3380CC4-5D6E-409C-BE32-E72D297353CC}">
                  <c16:uniqueId val="{00000001-8FBC-4E6F-A605-56D8C92C2C57}"/>
                </c:ext>
              </c:extLst>
            </c:dLbl>
            <c:dLbl>
              <c:idx val="1"/>
              <c:layout>
                <c:manualLayout>
                  <c:x val="-0.11823754558445054"/>
                  <c:y val="-5.4656360941144948E-2"/>
                </c:manualLayout>
              </c:layout>
              <c:tx>
                <c:rich>
                  <a:bodyPr/>
                  <a:lstStyle/>
                  <a:p>
                    <a:fld id="{B97FB76C-6E19-415A-A52A-0A50A814004F}"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layout>
                    <c:manualLayout>
                      <c:w val="0.22592642100170002"/>
                      <c:h val="0.14128823510567345"/>
                    </c:manualLayout>
                  </c15:layout>
                  <c15:dlblFieldTable/>
                  <c15:showDataLabelsRange val="1"/>
                </c:ext>
                <c:ext xmlns:c16="http://schemas.microsoft.com/office/drawing/2014/chart" uri="{C3380CC4-5D6E-409C-BE32-E72D297353CC}">
                  <c16:uniqueId val="{00000003-8FBC-4E6F-A605-56D8C92C2C5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Sheet2!$B$3:$B$4</c:f>
              <c:strCache>
                <c:ptCount val="2"/>
                <c:pt idx="0">
                  <c:v>Platform work</c:v>
                </c:pt>
                <c:pt idx="1">
                  <c:v>No platform work</c:v>
                </c:pt>
              </c:strCache>
            </c:strRef>
          </c:cat>
          <c:val>
            <c:numRef>
              <c:f>Sheet2!$C$3:$C$4</c:f>
              <c:numCache>
                <c:formatCode>###0.0</c:formatCode>
                <c:ptCount val="2"/>
                <c:pt idx="0">
                  <c:v>6.0980759675403577</c:v>
                </c:pt>
                <c:pt idx="1">
                  <c:v>93.901924032459632</c:v>
                </c:pt>
              </c:numCache>
            </c:numRef>
          </c:val>
          <c:extLst>
            <c:ext xmlns:c16="http://schemas.microsoft.com/office/drawing/2014/chart" uri="{C3380CC4-5D6E-409C-BE32-E72D297353CC}">
              <c16:uniqueId val="{00000004-8FBC-4E6F-A605-56D8C92C2C57}"/>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09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9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14157939474230324"/>
          <c:y val="0.80168761094382923"/>
          <c:w val="0.75011817345242571"/>
          <c:h val="0.10382879274762762"/>
        </c:manualLayout>
      </c:layout>
      <c:overlay val="0"/>
      <c:spPr>
        <a:noFill/>
        <a:ln>
          <a:noFill/>
        </a:ln>
        <a:effectLst/>
      </c:spPr>
      <c:txPr>
        <a:bodyPr rot="0" spcFirstLastPara="1" vertOverflow="ellipsis" vert="horz" wrap="square" anchor="ctr" anchorCtr="1"/>
        <a:lstStyle/>
        <a:p>
          <a:pPr>
            <a:defRPr sz="109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Platform work</c:v>
                </c:pt>
              </c:strCache>
            </c:strRef>
          </c:tx>
          <c:spPr>
            <a:solidFill>
              <a:schemeClr val="accent1"/>
            </a:solidFill>
            <a:ln>
              <a:noFill/>
            </a:ln>
            <a:effectLst/>
          </c:spPr>
          <c:invertIfNegative val="0"/>
          <c:dLbls>
            <c:dLbl>
              <c:idx val="3"/>
              <c:layout>
                <c:manualLayout>
                  <c:x val="-2.3071242604410239E-2"/>
                  <c:y val="2.60593002975274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4A8-4CE9-88E9-4981394B000E}"/>
                </c:ext>
              </c:extLst>
            </c:dLbl>
            <c:dLbl>
              <c:idx val="9"/>
              <c:layout>
                <c:manualLayout>
                  <c:x val="-9.613017751837600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4A8-4CE9-88E9-4981394B00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Information and communication technology; finance; professional, scientific or technical services</c:v>
                </c:pt>
                <c:pt idx="1">
                  <c:v>Commerce, transport, accommodation or food services</c:v>
                </c:pt>
                <c:pt idx="2">
                  <c:v>Administration and support services, including public administration and defence</c:v>
                </c:pt>
                <c:pt idx="3">
                  <c:v>Services relating to health or social care</c:v>
                </c:pt>
                <c:pt idx="4">
                  <c:v>Social, cultural, personal and any other services</c:v>
                </c:pt>
                <c:pt idx="5">
                  <c:v>Construction or building</c:v>
                </c:pt>
                <c:pt idx="6">
                  <c:v>Manufacturing or engineering</c:v>
                </c:pt>
                <c:pt idx="7">
                  <c:v>Services relating to education</c:v>
                </c:pt>
                <c:pt idx="8">
                  <c:v>Agriculture, horticulture, forestry or fishing</c:v>
                </c:pt>
                <c:pt idx="9">
                  <c:v>Supply of gas, electricity or water, mining or quarrying</c:v>
                </c:pt>
              </c:strCache>
            </c:strRef>
          </c:cat>
          <c:val>
            <c:numRef>
              <c:f>Sheet1!$B$2:$K$2</c:f>
              <c:numCache>
                <c:formatCode>###0.0%</c:formatCode>
                <c:ptCount val="10"/>
                <c:pt idx="0">
                  <c:v>0.19208679004467136</c:v>
                </c:pt>
                <c:pt idx="1">
                  <c:v>0.18315252074026803</c:v>
                </c:pt>
                <c:pt idx="2">
                  <c:v>0.15762603701340142</c:v>
                </c:pt>
                <c:pt idx="3">
                  <c:v>0.10848755583918315</c:v>
                </c:pt>
                <c:pt idx="4">
                  <c:v>8.2322910019144865E-2</c:v>
                </c:pt>
                <c:pt idx="5">
                  <c:v>6.8921506062539883E-2</c:v>
                </c:pt>
                <c:pt idx="6">
                  <c:v>6.8283343969368221E-2</c:v>
                </c:pt>
                <c:pt idx="7">
                  <c:v>5.0414805360561574E-2</c:v>
                </c:pt>
                <c:pt idx="8">
                  <c:v>3.5737077217613274E-2</c:v>
                </c:pt>
                <c:pt idx="9">
                  <c:v>2.1697511167836629E-2</c:v>
                </c:pt>
              </c:numCache>
            </c:numRef>
          </c:val>
          <c:extLst>
            <c:ext xmlns:c16="http://schemas.microsoft.com/office/drawing/2014/chart" uri="{C3380CC4-5D6E-409C-BE32-E72D297353CC}">
              <c16:uniqueId val="{00000000-54A8-4CE9-88E9-4981394B000E}"/>
            </c:ext>
          </c:extLst>
        </c:ser>
        <c:ser>
          <c:idx val="1"/>
          <c:order val="1"/>
          <c:tx>
            <c:strRef>
              <c:f>Sheet1!$A$3</c:f>
              <c:strCache>
                <c:ptCount val="1"/>
                <c:pt idx="0">
                  <c:v>No platform work</c:v>
                </c:pt>
              </c:strCache>
            </c:strRef>
          </c:tx>
          <c:spPr>
            <a:solidFill>
              <a:schemeClr val="accent2"/>
            </a:solidFill>
            <a:ln>
              <a:noFill/>
            </a:ln>
            <a:effectLst/>
          </c:spPr>
          <c:invertIfNegative val="0"/>
          <c:dLbls>
            <c:dLbl>
              <c:idx val="0"/>
              <c:layout>
                <c:manualLayout>
                  <c:x val="1.9226035503675191E-2"/>
                  <c:y val="-7.81779008925828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A8-4CE9-88E9-4981394B000E}"/>
                </c:ext>
              </c:extLst>
            </c:dLbl>
            <c:dLbl>
              <c:idx val="1"/>
              <c:layout>
                <c:manualLayout>
                  <c:x val="1.345822485257264E-2"/>
                  <c:y val="2.60593002975274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4A8-4CE9-88E9-4981394B000E}"/>
                </c:ext>
              </c:extLst>
            </c:dLbl>
            <c:dLbl>
              <c:idx val="2"/>
              <c:layout>
                <c:manualLayout>
                  <c:x val="2.1148639054042722E-2"/>
                  <c:y val="-4.777483197986449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4A8-4CE9-88E9-4981394B000E}"/>
                </c:ext>
              </c:extLst>
            </c:dLbl>
            <c:dLbl>
              <c:idx val="8"/>
              <c:layout>
                <c:manualLayout>
                  <c:x val="1.730343195330768E-2"/>
                  <c:y val="-5.21186005950548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4A8-4CE9-88E9-4981394B000E}"/>
                </c:ext>
              </c:extLst>
            </c:dLbl>
            <c:dLbl>
              <c:idx val="9"/>
              <c:layout>
                <c:manualLayout>
                  <c:x val="3.8452071007350399E-3"/>
                  <c:y val="-1.30296501487637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4A8-4CE9-88E9-4981394B00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Information and communication technology; finance; professional, scientific or technical services</c:v>
                </c:pt>
                <c:pt idx="1">
                  <c:v>Commerce, transport, accommodation or food services</c:v>
                </c:pt>
                <c:pt idx="2">
                  <c:v>Administration and support services, including public administration and defence</c:v>
                </c:pt>
                <c:pt idx="3">
                  <c:v>Services relating to health or social care</c:v>
                </c:pt>
                <c:pt idx="4">
                  <c:v>Social, cultural, personal and any other services</c:v>
                </c:pt>
                <c:pt idx="5">
                  <c:v>Construction or building</c:v>
                </c:pt>
                <c:pt idx="6">
                  <c:v>Manufacturing or engineering</c:v>
                </c:pt>
                <c:pt idx="7">
                  <c:v>Services relating to education</c:v>
                </c:pt>
                <c:pt idx="8">
                  <c:v>Agriculture, horticulture, forestry or fishing</c:v>
                </c:pt>
                <c:pt idx="9">
                  <c:v>Supply of gas, electricity or water, mining or quarrying</c:v>
                </c:pt>
              </c:strCache>
            </c:strRef>
          </c:cat>
          <c:val>
            <c:numRef>
              <c:f>Sheet1!$B$3:$K$3</c:f>
              <c:numCache>
                <c:formatCode>###0.0%</c:formatCode>
                <c:ptCount val="10"/>
                <c:pt idx="0">
                  <c:v>0.13821273066556086</c:v>
                </c:pt>
                <c:pt idx="1">
                  <c:v>0.15836616213974705</c:v>
                </c:pt>
                <c:pt idx="2">
                  <c:v>0.13642960812772134</c:v>
                </c:pt>
                <c:pt idx="3">
                  <c:v>0.12270371138295666</c:v>
                </c:pt>
                <c:pt idx="4">
                  <c:v>9.1934480613725902E-2</c:v>
                </c:pt>
                <c:pt idx="5">
                  <c:v>7.7959776072983614E-2</c:v>
                </c:pt>
                <c:pt idx="6">
                  <c:v>9.6537424839311631E-2</c:v>
                </c:pt>
                <c:pt idx="7">
                  <c:v>8.4345842836408877E-2</c:v>
                </c:pt>
                <c:pt idx="8">
                  <c:v>3.7652913124611241E-2</c:v>
                </c:pt>
                <c:pt idx="9">
                  <c:v>2.2600041467965997E-2</c:v>
                </c:pt>
              </c:numCache>
            </c:numRef>
          </c:val>
          <c:extLst>
            <c:ext xmlns:c16="http://schemas.microsoft.com/office/drawing/2014/chart" uri="{C3380CC4-5D6E-409C-BE32-E72D297353CC}">
              <c16:uniqueId val="{00000001-54A8-4CE9-88E9-4981394B000E}"/>
            </c:ext>
          </c:extLst>
        </c:ser>
        <c:dLbls>
          <c:showLegendKey val="0"/>
          <c:showVal val="0"/>
          <c:showCatName val="0"/>
          <c:showSerName val="0"/>
          <c:showPercent val="0"/>
          <c:showBubbleSize val="0"/>
        </c:dLbls>
        <c:gapWidth val="219"/>
        <c:overlap val="-27"/>
        <c:axId val="930071808"/>
        <c:axId val="930070976"/>
      </c:barChart>
      <c:catAx>
        <c:axId val="930071808"/>
        <c:scaling>
          <c:orientation val="minMax"/>
        </c:scaling>
        <c:delete val="1"/>
        <c:axPos val="b"/>
        <c:numFmt formatCode="General" sourceLinked="1"/>
        <c:majorTickMark val="none"/>
        <c:minorTickMark val="none"/>
        <c:tickLblPos val="nextTo"/>
        <c:crossAx val="930070976"/>
        <c:crosses val="autoZero"/>
        <c:auto val="1"/>
        <c:lblAlgn val="ctr"/>
        <c:lblOffset val="100"/>
        <c:tickLblSkip val="1"/>
        <c:noMultiLvlLbl val="0"/>
      </c:catAx>
      <c:valAx>
        <c:axId val="930070976"/>
        <c:scaling>
          <c:orientation val="minMax"/>
        </c:scaling>
        <c:delete val="1"/>
        <c:axPos val="l"/>
        <c:numFmt formatCode="###0.0%" sourceLinked="1"/>
        <c:majorTickMark val="none"/>
        <c:minorTickMark val="none"/>
        <c:tickLblPos val="nextTo"/>
        <c:crossAx val="930071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11109330239356"/>
          <c:y val="2.1026818299434192E-2"/>
          <c:w val="0.83755260657051867"/>
          <c:h val="0.86798303852425318"/>
        </c:manualLayout>
      </c:layout>
      <c:barChart>
        <c:barDir val="bar"/>
        <c:grouping val="clustered"/>
        <c:varyColors val="0"/>
        <c:ser>
          <c:idx val="0"/>
          <c:order val="0"/>
          <c:tx>
            <c:strRef>
              <c:f>'age gender migr'!$A$3</c:f>
              <c:strCache>
                <c:ptCount val="1"/>
                <c:pt idx="0">
                  <c:v>Platform work</c:v>
                </c:pt>
              </c:strCache>
            </c:strRef>
          </c:tx>
          <c:spPr>
            <a:solidFill>
              <a:schemeClr val="accent1"/>
            </a:solidFill>
            <a:ln>
              <a:noFill/>
            </a:ln>
            <a:effectLst/>
          </c:spPr>
          <c:invertIfNegative val="0"/>
          <c:dLbls>
            <c:dLbl>
              <c:idx val="1"/>
              <c:layout>
                <c:manualLayout>
                  <c:x val="-6.3363001270877201E-3"/>
                  <c:y val="3.0038311856334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53-440C-813F-8BDF77392C89}"/>
                </c:ext>
              </c:extLst>
            </c:dLbl>
            <c:dLbl>
              <c:idx val="2"/>
              <c:layout>
                <c:manualLayout>
                  <c:x val="-3.1681500635438601E-3"/>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53-440C-813F-8BDF77392C89}"/>
                </c:ext>
              </c:extLst>
            </c:dLbl>
            <c:dLbl>
              <c:idx val="3"/>
              <c:layout>
                <c:manualLayout>
                  <c:x val="-1.5840750317720463E-3"/>
                  <c:y val="3.0038311856334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53-440C-813F-8BDF77392C89}"/>
                </c:ext>
              </c:extLst>
            </c:dLbl>
            <c:dLbl>
              <c:idx val="4"/>
              <c:layout>
                <c:manualLayout>
                  <c:x val="-1.5840750317719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D53-440C-813F-8BDF77392C89}"/>
                </c:ext>
              </c:extLst>
            </c:dLbl>
            <c:dLbl>
              <c:idx val="5"/>
              <c:layout>
                <c:manualLayout>
                  <c:x val="-3.1681500635438601E-3"/>
                  <c:y val="3.00383118563340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53-440C-813F-8BDF77392C89}"/>
                </c:ext>
              </c:extLst>
            </c:dLbl>
            <c:dLbl>
              <c:idx val="6"/>
              <c:layout>
                <c:manualLayout>
                  <c:x val="-6.3363001270877201E-3"/>
                  <c:y val="3.0038311856334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53-440C-813F-8BDF77392C89}"/>
                </c:ext>
              </c:extLst>
            </c:dLbl>
            <c:dLbl>
              <c:idx val="7"/>
              <c:layout>
                <c:manualLayout>
                  <c:x val="-4.7522250953157905E-3"/>
                  <c:y val="9.01149355690036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D53-440C-813F-8BDF77392C89}"/>
                </c:ext>
              </c:extLst>
            </c:dLbl>
            <c:dLbl>
              <c:idx val="8"/>
              <c:layout>
                <c:manualLayout>
                  <c:x val="-4.7522250953157905E-3"/>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53-440C-813F-8BDF77392C89}"/>
                </c:ext>
              </c:extLst>
            </c:dLbl>
            <c:dLbl>
              <c:idx val="9"/>
              <c:layout>
                <c:manualLayout>
                  <c:x val="0"/>
                  <c:y val="3.00383118563344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77-4F90-A527-8D2AA7E9B6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'age gender migr'!$B$1:$K$2</c:f>
              <c:multiLvlStrCache>
                <c:ptCount val="10"/>
                <c:lvl>
                  <c:pt idx="0">
                    <c:v>Foreign citizen</c:v>
                  </c:pt>
                  <c:pt idx="1">
                    <c:v>Country citizen</c:v>
                  </c:pt>
                  <c:pt idx="2">
                    <c:v>Man</c:v>
                  </c:pt>
                  <c:pt idx="3">
                    <c:v>Woman</c:v>
                  </c:pt>
                  <c:pt idx="4">
                    <c:v>16-24</c:v>
                  </c:pt>
                  <c:pt idx="5">
                    <c:v>25-34</c:v>
                  </c:pt>
                  <c:pt idx="6">
                    <c:v>35-44</c:v>
                  </c:pt>
                  <c:pt idx="7">
                    <c:v>45-54</c:v>
                  </c:pt>
                  <c:pt idx="8">
                    <c:v>55-64</c:v>
                  </c:pt>
                  <c:pt idx="9">
                    <c:v>65 and more</c:v>
                  </c:pt>
                </c:lvl>
                <c:lvl>
                  <c:pt idx="0">
                    <c:v>Nationality</c:v>
                  </c:pt>
                  <c:pt idx="2">
                    <c:v>Gender</c:v>
                  </c:pt>
                  <c:pt idx="4">
                    <c:v>Age of respondent</c:v>
                  </c:pt>
                </c:lvl>
              </c:multiLvlStrCache>
            </c:multiLvlStrRef>
          </c:cat>
          <c:val>
            <c:numRef>
              <c:f>'age gender migr'!$B$3:$K$3</c:f>
              <c:numCache>
                <c:formatCode>###0.0%</c:formatCode>
                <c:ptCount val="10"/>
                <c:pt idx="0">
                  <c:v>6.449553001277139E-2</c:v>
                </c:pt>
                <c:pt idx="1">
                  <c:v>0.93550446998722858</c:v>
                </c:pt>
                <c:pt idx="2">
                  <c:v>0.5559125964010283</c:v>
                </c:pt>
                <c:pt idx="3">
                  <c:v>0.44408740359897164</c:v>
                </c:pt>
                <c:pt idx="4">
                  <c:v>0.10919540229885058</c:v>
                </c:pt>
                <c:pt idx="5">
                  <c:v>0.24010217113665389</c:v>
                </c:pt>
                <c:pt idx="6">
                  <c:v>0.19412515964240101</c:v>
                </c:pt>
                <c:pt idx="7">
                  <c:v>0.22924648786717752</c:v>
                </c:pt>
                <c:pt idx="8">
                  <c:v>0.1909323116219668</c:v>
                </c:pt>
                <c:pt idx="9">
                  <c:v>3.6398467432950193E-2</c:v>
                </c:pt>
              </c:numCache>
            </c:numRef>
          </c:val>
          <c:extLst>
            <c:ext xmlns:c16="http://schemas.microsoft.com/office/drawing/2014/chart" uri="{C3380CC4-5D6E-409C-BE32-E72D297353CC}">
              <c16:uniqueId val="{00000000-953A-4D3A-8EEF-230B79DC2069}"/>
            </c:ext>
          </c:extLst>
        </c:ser>
        <c:ser>
          <c:idx val="1"/>
          <c:order val="1"/>
          <c:tx>
            <c:strRef>
              <c:f>'age gender migr'!$A$4</c:f>
              <c:strCache>
                <c:ptCount val="1"/>
                <c:pt idx="0">
                  <c:v>No platform work</c:v>
                </c:pt>
              </c:strCache>
            </c:strRef>
          </c:tx>
          <c:spPr>
            <a:solidFill>
              <a:schemeClr val="accent2"/>
            </a:solidFill>
            <a:ln>
              <a:noFill/>
            </a:ln>
            <a:effectLst/>
          </c:spPr>
          <c:invertIfNegative val="0"/>
          <c:dLbls>
            <c:dLbl>
              <c:idx val="0"/>
              <c:layout>
                <c:manualLayout>
                  <c:x val="-6.3363001270877201E-3"/>
                  <c:y val="-1.2015324742533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D53-440C-813F-8BDF77392C89}"/>
                </c:ext>
              </c:extLst>
            </c:dLbl>
            <c:dLbl>
              <c:idx val="1"/>
              <c:layout>
                <c:manualLayout>
                  <c:x val="-6.3363001270878364E-3"/>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D53-440C-813F-8BDF77392C89}"/>
                </c:ext>
              </c:extLst>
            </c:dLbl>
            <c:dLbl>
              <c:idx val="2"/>
              <c:layout>
                <c:manualLayout>
                  <c:x val="-4.7522250953157905E-3"/>
                  <c:y val="-3.0038311856334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53-440C-813F-8BDF77392C89}"/>
                </c:ext>
              </c:extLst>
            </c:dLbl>
            <c:dLbl>
              <c:idx val="4"/>
              <c:layout>
                <c:manualLayout>
                  <c:x val="1.58407503177193E-3"/>
                  <c:y val="-6.00766237126696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D53-440C-813F-8BDF77392C89}"/>
                </c:ext>
              </c:extLst>
            </c:dLbl>
            <c:dLbl>
              <c:idx val="5"/>
              <c:layout>
                <c:manualLayout>
                  <c:x val="-1.58407503177193E-3"/>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53-440C-813F-8BDF77392C89}"/>
                </c:ext>
              </c:extLst>
            </c:dLbl>
            <c:dLbl>
              <c:idx val="6"/>
              <c:layout>
                <c:manualLayout>
                  <c:x val="-6.33630012708772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53-440C-813F-8BDF77392C89}"/>
                </c:ext>
              </c:extLst>
            </c:dLbl>
            <c:dLbl>
              <c:idx val="7"/>
              <c:layout>
                <c:manualLayout>
                  <c:x val="1.58407503177193E-3"/>
                  <c:y val="-6.00766237126693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D53-440C-813F-8BDF77392C89}"/>
                </c:ext>
              </c:extLst>
            </c:dLbl>
            <c:dLbl>
              <c:idx val="8"/>
              <c:layout>
                <c:manualLayout>
                  <c:x val="-5.8082080195824015E-17"/>
                  <c:y val="-6.00766237126691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D53-440C-813F-8BDF77392C89}"/>
                </c:ext>
              </c:extLst>
            </c:dLbl>
            <c:dLbl>
              <c:idx val="9"/>
              <c:layout>
                <c:manualLayout>
                  <c:x val="-2.9041040097912008E-17"/>
                  <c:y val="-6.00766237126691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77-4F90-A527-8D2AA7E9B63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'age gender migr'!$B$1:$K$2</c:f>
              <c:multiLvlStrCache>
                <c:ptCount val="10"/>
                <c:lvl>
                  <c:pt idx="0">
                    <c:v>Foreign citizen</c:v>
                  </c:pt>
                  <c:pt idx="1">
                    <c:v>Country citizen</c:v>
                  </c:pt>
                  <c:pt idx="2">
                    <c:v>Man</c:v>
                  </c:pt>
                  <c:pt idx="3">
                    <c:v>Woman</c:v>
                  </c:pt>
                  <c:pt idx="4">
                    <c:v>16-24</c:v>
                  </c:pt>
                  <c:pt idx="5">
                    <c:v>25-34</c:v>
                  </c:pt>
                  <c:pt idx="6">
                    <c:v>35-44</c:v>
                  </c:pt>
                  <c:pt idx="7">
                    <c:v>45-54</c:v>
                  </c:pt>
                  <c:pt idx="8">
                    <c:v>55-64</c:v>
                  </c:pt>
                  <c:pt idx="9">
                    <c:v>65 and more</c:v>
                  </c:pt>
                </c:lvl>
                <c:lvl>
                  <c:pt idx="0">
                    <c:v>Nationality</c:v>
                  </c:pt>
                  <c:pt idx="2">
                    <c:v>Gender</c:v>
                  </c:pt>
                  <c:pt idx="4">
                    <c:v>Age of respondent</c:v>
                  </c:pt>
                </c:lvl>
              </c:multiLvlStrCache>
            </c:multiLvlStrRef>
          </c:cat>
          <c:val>
            <c:numRef>
              <c:f>'age gender migr'!$B$4:$K$4</c:f>
              <c:numCache>
                <c:formatCode>###0.0%</c:formatCode>
                <c:ptCount val="10"/>
                <c:pt idx="0">
                  <c:v>5.7428370029439811E-2</c:v>
                </c:pt>
                <c:pt idx="1">
                  <c:v>0.9425716299705601</c:v>
                </c:pt>
                <c:pt idx="2">
                  <c:v>0.53472164260078459</c:v>
                </c:pt>
                <c:pt idx="3">
                  <c:v>0.46527835739921541</c:v>
                </c:pt>
                <c:pt idx="4">
                  <c:v>7.3931251814073062E-2</c:v>
                </c:pt>
                <c:pt idx="5">
                  <c:v>0.20450304764274166</c:v>
                </c:pt>
                <c:pt idx="6">
                  <c:v>0.25073599535597296</c:v>
                </c:pt>
                <c:pt idx="7">
                  <c:v>0.26155823692830782</c:v>
                </c:pt>
                <c:pt idx="8">
                  <c:v>0.18368785504001328</c:v>
                </c:pt>
                <c:pt idx="9">
                  <c:v>2.558361321889124E-2</c:v>
                </c:pt>
              </c:numCache>
            </c:numRef>
          </c:val>
          <c:extLst>
            <c:ext xmlns:c16="http://schemas.microsoft.com/office/drawing/2014/chart" uri="{C3380CC4-5D6E-409C-BE32-E72D297353CC}">
              <c16:uniqueId val="{00000001-953A-4D3A-8EEF-230B79DC2069}"/>
            </c:ext>
          </c:extLst>
        </c:ser>
        <c:dLbls>
          <c:showLegendKey val="0"/>
          <c:showVal val="0"/>
          <c:showCatName val="0"/>
          <c:showSerName val="0"/>
          <c:showPercent val="0"/>
          <c:showBubbleSize val="0"/>
        </c:dLbls>
        <c:gapWidth val="219"/>
        <c:axId val="474422408"/>
        <c:axId val="474424048"/>
      </c:barChart>
      <c:catAx>
        <c:axId val="474422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4424048"/>
        <c:crosses val="autoZero"/>
        <c:auto val="1"/>
        <c:lblAlgn val="ctr"/>
        <c:lblOffset val="100"/>
        <c:noMultiLvlLbl val="0"/>
      </c:catAx>
      <c:valAx>
        <c:axId val="474424048"/>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74422408"/>
        <c:crosses val="autoZero"/>
        <c:crossBetween val="between"/>
      </c:valAx>
      <c:spPr>
        <a:noFill/>
        <a:ln>
          <a:noFill/>
        </a:ln>
        <a:effectLst/>
      </c:spPr>
    </c:plotArea>
    <c:legend>
      <c:legendPos val="b"/>
      <c:layout>
        <c:manualLayout>
          <c:xMode val="edge"/>
          <c:yMode val="edge"/>
          <c:x val="7.9169201290659436E-2"/>
          <c:y val="0.92205199986565556"/>
          <c:w val="0.53276684149283726"/>
          <c:h val="4.790968827801001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0.41315</cdr:x>
      <cdr:y>0.39172</cdr:y>
    </cdr:from>
    <cdr:to>
      <cdr:x>0.47232</cdr:x>
      <cdr:y>0.45985</cdr:y>
    </cdr:to>
    <cdr:sp macro="" textlink="">
      <cdr:nvSpPr>
        <cdr:cNvPr id="3" name="Right Arrow 2"/>
        <cdr:cNvSpPr/>
      </cdr:nvSpPr>
      <cdr:spPr>
        <a:xfrm xmlns:a="http://schemas.openxmlformats.org/drawingml/2006/main" rot="10800000">
          <a:off x="3312368" y="1656184"/>
          <a:ext cx="474352" cy="288032"/>
        </a:xfrm>
        <a:prstGeom xmlns:a="http://schemas.openxmlformats.org/drawingml/2006/main" prst="rightArrow">
          <a:avLst/>
        </a:prstGeom>
      </cdr:spPr>
      <cdr:style>
        <a:lnRef xmlns:a="http://schemas.openxmlformats.org/drawingml/2006/main" idx="2">
          <a:schemeClr val="accent4">
            <a:shade val="50000"/>
          </a:schemeClr>
        </a:lnRef>
        <a:fillRef xmlns:a="http://schemas.openxmlformats.org/drawingml/2006/main" idx="1">
          <a:schemeClr val="accent4"/>
        </a:fillRef>
        <a:effectRef xmlns:a="http://schemas.openxmlformats.org/drawingml/2006/main" idx="0">
          <a:schemeClr val="accent4"/>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sz="quarter" idx="1"/>
          </p:nvPr>
        </p:nvSpPr>
        <p:spPr>
          <a:xfrm>
            <a:off x="3850443" y="1"/>
            <a:ext cx="2945659" cy="498056"/>
          </a:xfrm>
          <a:prstGeom prst="rect">
            <a:avLst/>
          </a:prstGeom>
        </p:spPr>
        <p:txBody>
          <a:bodyPr vert="horz" lIns="91294" tIns="45647" rIns="91294" bIns="45647" rtlCol="0"/>
          <a:lstStyle>
            <a:lvl1pPr algn="r">
              <a:defRPr sz="1200"/>
            </a:lvl1pPr>
          </a:lstStyle>
          <a:p>
            <a:fld id="{73845E80-C07C-45A0-B320-188AF677015B}" type="datetimeFigureOut">
              <a:rPr lang="en-GB" smtClean="0"/>
              <a:t>26/01/2024</a:t>
            </a:fld>
            <a:endParaRPr lang="en-GB"/>
          </a:p>
        </p:txBody>
      </p:sp>
      <p:sp>
        <p:nvSpPr>
          <p:cNvPr id="4" name="Footer Placeholder 3"/>
          <p:cNvSpPr>
            <a:spLocks noGrp="1"/>
          </p:cNvSpPr>
          <p:nvPr>
            <p:ph type="ftr" sz="quarter" idx="2"/>
          </p:nvPr>
        </p:nvSpPr>
        <p:spPr>
          <a:xfrm>
            <a:off x="1" y="9428584"/>
            <a:ext cx="2945659" cy="498055"/>
          </a:xfrm>
          <a:prstGeom prst="rect">
            <a:avLst/>
          </a:prstGeom>
        </p:spPr>
        <p:txBody>
          <a:bodyPr vert="horz" lIns="91294" tIns="45647" rIns="91294" bIns="45647"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294" tIns="45647" rIns="91294" bIns="45647"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056"/>
          </a:xfrm>
          <a:prstGeom prst="rect">
            <a:avLst/>
          </a:prstGeom>
        </p:spPr>
        <p:txBody>
          <a:bodyPr vert="horz" lIns="91294" tIns="45647" rIns="91294" bIns="45647" rtlCol="0"/>
          <a:lstStyle>
            <a:lvl1pPr algn="l">
              <a:defRPr sz="1200"/>
            </a:lvl1pPr>
          </a:lstStyle>
          <a:p>
            <a:endParaRPr lang="en-GB"/>
          </a:p>
        </p:txBody>
      </p:sp>
      <p:sp>
        <p:nvSpPr>
          <p:cNvPr id="3" name="Date Placeholder 2"/>
          <p:cNvSpPr>
            <a:spLocks noGrp="1"/>
          </p:cNvSpPr>
          <p:nvPr>
            <p:ph type="dt" idx="1"/>
          </p:nvPr>
        </p:nvSpPr>
        <p:spPr>
          <a:xfrm>
            <a:off x="3850443" y="1"/>
            <a:ext cx="2945659" cy="498056"/>
          </a:xfrm>
          <a:prstGeom prst="rect">
            <a:avLst/>
          </a:prstGeom>
        </p:spPr>
        <p:txBody>
          <a:bodyPr vert="horz" lIns="91294" tIns="45647" rIns="91294" bIns="45647" rtlCol="0"/>
          <a:lstStyle>
            <a:lvl1pPr algn="r">
              <a:defRPr sz="1200"/>
            </a:lvl1pPr>
          </a:lstStyle>
          <a:p>
            <a:fld id="{4F8E1595-5C27-4CAE-B4E0-C80305C5E6E4}" type="datetimeFigureOut">
              <a:rPr lang="en-GB" smtClean="0"/>
              <a:t>26/01/2024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294" tIns="45647" rIns="91294" bIns="45647" rtlCol="0" anchor="ctr"/>
          <a:lstStyle/>
          <a:p>
            <a:endParaRPr lang="en-GB"/>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294" tIns="45647" rIns="91294" bIns="456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8055"/>
          </a:xfrm>
          <a:prstGeom prst="rect">
            <a:avLst/>
          </a:prstGeom>
        </p:spPr>
        <p:txBody>
          <a:bodyPr vert="horz" lIns="91294" tIns="45647" rIns="91294" bIns="45647"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294" tIns="45647" rIns="91294" bIns="45647"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igcv.or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3DD4C7-C698-4A80-B76C-A9FD89019653}" type="slidenum">
              <a:rPr lang="en-GB" smtClean="0"/>
              <a:t>1</a:t>
            </a:fld>
            <a:endParaRPr lang="en-GB"/>
          </a:p>
        </p:txBody>
      </p:sp>
    </p:spTree>
    <p:extLst>
      <p:ext uri="{BB962C8B-B14F-4D97-AF65-F5344CB8AC3E}">
        <p14:creationId xmlns:p14="http://schemas.microsoft.com/office/powerpoint/2010/main" val="421171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0C0CF14-AAEB-4899-9958-D5E04EFDC312}"/>
              </a:ext>
            </a:extLst>
          </p:cNvPr>
          <p:cNvSpPr>
            <a:spLocks noGrp="1"/>
          </p:cNvSpPr>
          <p:nvPr>
            <p:ph type="body" idx="1"/>
          </p:nvPr>
        </p:nvSpPr>
        <p:spPr/>
        <p:txBody>
          <a:bodyPr/>
          <a:lstStyle/>
          <a:p>
            <a:r>
              <a:rPr lang="fr-FR" sz="1800">
                <a:latin typeface="Calibri" panose="020F0502020204030204" pitchFamily="34" charset="0"/>
                <a:ea typeface="Yu Mincho" panose="02020400000000000000" pitchFamily="18" charset="-128"/>
                <a:cs typeface="Times New Roman" panose="02020603050405020304" pitchFamily="18" charset="0"/>
              </a:rPr>
              <a:t>Les plateformes de travail numériques ont tendance à qualifier les travailleurs de plateforme d’indépendants, ce qui peut ne pas être conforme aux conditions dans lesquelles ils travaillent effectivement.</a:t>
            </a:r>
          </a:p>
          <a:p>
            <a:r>
              <a:rPr lang="fr-FR" sz="1800">
                <a:latin typeface="Calibri" panose="020F0502020204030204" pitchFamily="34" charset="0"/>
                <a:ea typeface="Yu Mincho" panose="02020400000000000000" pitchFamily="18" charset="-128"/>
                <a:cs typeface="Times New Roman" panose="02020603050405020304" pitchFamily="18" charset="0"/>
              </a:rPr>
              <a:t>Les travailleurs indépendants sont généralement responsables de leur propre sécurité et de leur santé et l’applicabilité de la législation en matière de SST est limitée.</a:t>
            </a:r>
          </a:p>
          <a:p>
            <a:pPr marL="0" lvl="2">
              <a:spcBef>
                <a:spcPts val="449"/>
              </a:spcBef>
              <a:buClr>
                <a:schemeClr val="tx2"/>
              </a:buClr>
            </a:pPr>
            <a:endParaRPr lang="en-US" sz="1500" dirty="0"/>
          </a:p>
          <a:p>
            <a:pPr marL="0" lvl="2">
              <a:spcBef>
                <a:spcPts val="449"/>
              </a:spcBef>
              <a:buClr>
                <a:schemeClr val="tx2"/>
              </a:buClr>
            </a:pPr>
            <a:r>
              <a:rPr lang="fr-FR" sz="1500">
                <a:solidFill>
                  <a:schemeClr val="tx2"/>
                </a:solidFill>
              </a:rPr>
              <a:t>La gestion algorithmique utilise</a:t>
            </a:r>
            <a:r>
              <a:rPr lang="fr-FR" sz="1500"/>
              <a:t> des algorithmes pour attribuer le travail, surveiller et évaluer les performances et le comportement des travailleurs (par exemple, suivi, mécanismes de notation, prise de décision automatisée).</a:t>
            </a:r>
          </a:p>
          <a:p>
            <a:endParaRPr lang="en-GB" dirty="0"/>
          </a:p>
        </p:txBody>
      </p:sp>
    </p:spTree>
    <p:extLst>
      <p:ext uri="{BB962C8B-B14F-4D97-AF65-F5344CB8AC3E}">
        <p14:creationId xmlns:p14="http://schemas.microsoft.com/office/powerpoint/2010/main" val="2059296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1DB33A4-F252-659B-012D-3C6A6265935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1437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GB" sz="1500" b="1" dirty="0">
              <a:highlight>
                <a:srgbClr val="FFFF00"/>
              </a:highlight>
            </a:endParaRPr>
          </a:p>
          <a:p>
            <a:r>
              <a:rPr lang="fr-FR" sz="1800">
                <a:latin typeface="Calibri" panose="020F0502020204030204" pitchFamily="34" charset="0"/>
                <a:ea typeface="Yu Mincho" panose="02020400000000000000" pitchFamily="18" charset="-128"/>
                <a:cs typeface="Times New Roman" panose="02020603050405020304" pitchFamily="18" charset="0"/>
              </a:rPr>
              <a:t>Exemple d’outil permettant aux travailleurs de plateforme de télécharger leurs propres données de réputation et de transaction comme preuve de leur expérience et de leurs compétences professionnelles: GigCV </a:t>
            </a:r>
            <a:r>
              <a:rPr lang="fr-FR" sz="1800" u="sng">
                <a:solidFill>
                  <a:srgbClr val="0563C1"/>
                </a:solidFill>
                <a:latin typeface="Calibri" panose="020F0502020204030204" pitchFamily="34" charset="0"/>
                <a:ea typeface="Yu Mincho" panose="02020400000000000000" pitchFamily="18" charset="-128"/>
                <a:cs typeface="Times New Roman" panose="02020603050405020304" pitchFamily="18" charset="0"/>
                <a:hlinkClick r:id="rId3"/>
              </a:rPr>
              <a:t>https://gigcv.org/</a:t>
            </a:r>
            <a:r>
              <a:rPr lang="fr-FR" sz="1800">
                <a:latin typeface="Calibri" panose="020F0502020204030204" pitchFamily="34" charset="0"/>
                <a:ea typeface="Yu Mincho" panose="02020400000000000000" pitchFamily="18" charset="-128"/>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4105687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2301101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a:ln/>
        </p:spPr>
      </p:sp>
      <p:sp>
        <p:nvSpPr>
          <p:cNvPr id="163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dirty="0">
              <a:latin typeface="Times New Roman" panose="02020603050405020304" pitchFamily="18" charset="0"/>
            </a:endParaRPr>
          </a:p>
        </p:txBody>
      </p:sp>
      <p:sp>
        <p:nvSpPr>
          <p:cNvPr id="163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1761" indent="-28529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2757" indent="-22823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599225" indent="-22823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5694" indent="-22823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2162" indent="-22823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68631" indent="-22823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5099" indent="-22823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1568" indent="-22823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1805179-C6F0-4AD9-8BAB-856B0D1F982D}" type="slidenum">
              <a:rPr lang="en-GB" altLang="en-US" smtClean="0"/>
              <a:pPr>
                <a:spcBef>
                  <a:spcPct val="0"/>
                </a:spcBef>
              </a:pPr>
              <a:t>14</a:t>
            </a:fld>
            <a:endParaRPr lang="en-GB" altLang="en-US"/>
          </a:p>
        </p:txBody>
      </p:sp>
    </p:spTree>
    <p:extLst>
      <p:ext uri="{BB962C8B-B14F-4D97-AF65-F5344CB8AC3E}">
        <p14:creationId xmlns:p14="http://schemas.microsoft.com/office/powerpoint/2010/main" val="416014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a:ln/>
        </p:spPr>
      </p:sp>
      <p:sp>
        <p:nvSpPr>
          <p:cNvPr id="163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dirty="0">
              <a:latin typeface="Times New Roman" panose="02020603050405020304" pitchFamily="18" charset="0"/>
            </a:endParaRPr>
          </a:p>
        </p:txBody>
      </p:sp>
      <p:sp>
        <p:nvSpPr>
          <p:cNvPr id="163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1761" indent="-28529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2757" indent="-22823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599225" indent="-22823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5694" indent="-22823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2162" indent="-22823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68631" indent="-22823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5099" indent="-22823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1568" indent="-22823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1805179-C6F0-4AD9-8BAB-856B0D1F982D}" type="slidenum">
              <a:rPr lang="en-GB" altLang="en-US" smtClean="0"/>
              <a:pPr>
                <a:spcBef>
                  <a:spcPct val="0"/>
                </a:spcBef>
              </a:pPr>
              <a:t>15</a:t>
            </a:fld>
            <a:endParaRPr lang="en-GB" altLang="en-US"/>
          </a:p>
        </p:txBody>
      </p:sp>
    </p:spTree>
    <p:extLst>
      <p:ext uri="{BB962C8B-B14F-4D97-AF65-F5344CB8AC3E}">
        <p14:creationId xmlns:p14="http://schemas.microsoft.com/office/powerpoint/2010/main" val="2944086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bildplatzhalter 1"/>
          <p:cNvSpPr>
            <a:spLocks noGrp="1" noRot="1" noChangeAspect="1" noTextEdit="1"/>
          </p:cNvSpPr>
          <p:nvPr>
            <p:ph type="sldImg"/>
          </p:nvPr>
        </p:nvSpPr>
        <p:spPr>
          <a:ln/>
        </p:spPr>
      </p:sp>
      <p:sp>
        <p:nvSpPr>
          <p:cNvPr id="1638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dirty="0">
              <a:latin typeface="Times New Roman" panose="02020603050405020304" pitchFamily="18" charset="0"/>
            </a:endParaRPr>
          </a:p>
        </p:txBody>
      </p:sp>
      <p:sp>
        <p:nvSpPr>
          <p:cNvPr id="1638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1761" indent="-28529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2757" indent="-22823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599225" indent="-22823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5694" indent="-22823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2162" indent="-22823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68631" indent="-22823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5099" indent="-22823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1568" indent="-22823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A1805179-C6F0-4AD9-8BAB-856B0D1F982D}" type="slidenum">
              <a:rPr lang="en-GB" altLang="en-US" smtClean="0"/>
              <a:pPr>
                <a:spcBef>
                  <a:spcPct val="0"/>
                </a:spcBef>
              </a:pPr>
              <a:t>16</a:t>
            </a:fld>
            <a:endParaRPr lang="en-GB" altLang="en-US"/>
          </a:p>
        </p:txBody>
      </p:sp>
    </p:spTree>
    <p:extLst>
      <p:ext uri="{BB962C8B-B14F-4D97-AF65-F5344CB8AC3E}">
        <p14:creationId xmlns:p14="http://schemas.microsoft.com/office/powerpoint/2010/main" val="4238597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fr-FR" dirty="0"/>
              <a:t>Proposition publiée le 9 décembre 2021.</a:t>
            </a:r>
          </a:p>
          <a:p>
            <a:pPr defTabSz="912937">
              <a:defRPr/>
            </a:pPr>
            <a:r>
              <a:rPr lang="fr-FR" dirty="0"/>
              <a:t>Parallèlement à la proposition de directive, des projets de lignes directrices sur l’application du droit de la concurrence de l’UE aux conventions collectives des travailleurs indépendants sans salariés ont été publiés.</a:t>
            </a:r>
          </a:p>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3603755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Malgré l’incertitude quant au travail via des plateformes numériques relevant de la compétence des inspections du travail et de la sécurité sociale, certaines actions des inspections ont été recensées en Pologne, en Belgique et en Espagne.</a:t>
            </a:r>
          </a:p>
        </p:txBody>
      </p:sp>
      <p:sp>
        <p:nvSpPr>
          <p:cNvPr id="4" name="Slide Number Placeholder 3"/>
          <p:cNvSpPr>
            <a:spLocks noGrp="1"/>
          </p:cNvSpPr>
          <p:nvPr>
            <p:ph type="sldNum" sz="quarter" idx="5"/>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235649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3DD4C7-C698-4A80-B76C-A9FD89019653}" type="slidenum">
              <a:rPr lang="en-GB" smtClean="0"/>
              <a:t>19</a:t>
            </a:fld>
            <a:endParaRPr lang="en-GB"/>
          </a:p>
        </p:txBody>
      </p:sp>
    </p:spTree>
    <p:extLst>
      <p:ext uri="{BB962C8B-B14F-4D97-AF65-F5344CB8AC3E}">
        <p14:creationId xmlns:p14="http://schemas.microsoft.com/office/powerpoint/2010/main" val="2248212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338304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2304148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fr-FR" sz="2800">
                <a:latin typeface="Helvetica Neue" panose="02000503000000020004" pitchFamily="2" charset="0"/>
              </a:rPr>
              <a:t>La gestion algorithmique permet d’attribuer, de surveiller et d’évaluer le comportement et les performances des travailleurs.</a:t>
            </a:r>
          </a:p>
          <a:p>
            <a:r>
              <a:rPr lang="fr-FR" sz="2800">
                <a:latin typeface="Helvetica Neue" panose="02000503000000020004" pitchFamily="2" charset="0"/>
              </a:rPr>
              <a:t>Compte tenu de la prévalence des modalités de travail atypiques, les plateformes de travail numériques ont tendance à classer les travailleurs en tant qu’indépendants dans leurs conditions générales, ce qui se traduit par un transfert des risques et des responsabilités, y compris dans le domaine de la santé et de la sécurité, vers les travailleurs de plateformes numériques.</a:t>
            </a:r>
          </a:p>
          <a:p>
            <a:pPr defTabSz="912937">
              <a:defRPr/>
            </a:pPr>
            <a:endParaRPr lang="nl-BE" sz="18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C90BBB5-C5E5-4866-99B0-DD5088A1DAA3}" type="slidenum">
              <a:rPr lang="nl-BE" smtClean="0"/>
              <a:t>3</a:t>
            </a:fld>
            <a:endParaRPr lang="nl-BE"/>
          </a:p>
        </p:txBody>
      </p:sp>
    </p:spTree>
    <p:extLst>
      <p:ext uri="{BB962C8B-B14F-4D97-AF65-F5344CB8AC3E}">
        <p14:creationId xmlns:p14="http://schemas.microsoft.com/office/powerpoint/2010/main" val="153462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6000"/>
              </a:lnSpc>
              <a:spcBef>
                <a:spcPts val="599"/>
              </a:spcBef>
              <a:spcAft>
                <a:spcPts val="599"/>
              </a:spcAft>
            </a:pPr>
            <a:r>
              <a:rPr lang="fr-FR" sz="1800" dirty="0">
                <a:latin typeface="Calibri" panose="020F0502020204030204" pitchFamily="34" charset="0"/>
                <a:ea typeface="Times New Roman" panose="02020603050405020304" pitchFamily="18" charset="0"/>
                <a:cs typeface="Times New Roman" panose="02020603050405020304" pitchFamily="18" charset="0"/>
              </a:rPr>
              <a:t>Après examen de la littérature existante, une taxonomie a été élaborée reposant sur trois dimensions et aboutissant à quatre types de travail via une plateforme numérique, comme illustré dans le tableau. Ces trois dimensions sont les suivantes:</a:t>
            </a:r>
          </a:p>
          <a:p>
            <a:pPr algn="just">
              <a:lnSpc>
                <a:spcPct val="106000"/>
              </a:lnSpc>
              <a:spcBef>
                <a:spcPts val="599"/>
              </a:spcBef>
              <a:spcAft>
                <a:spcPts val="599"/>
              </a:spcAft>
            </a:pPr>
            <a:r>
              <a:rPr lang="fr-FR" sz="1800" b="1" dirty="0">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06000"/>
              </a:lnSpc>
              <a:spcBef>
                <a:spcPts val="599"/>
              </a:spcBef>
              <a:spcAft>
                <a:spcPts val="599"/>
              </a:spcAft>
            </a:pPr>
            <a:r>
              <a:rPr lang="fr-FR" sz="1800" b="1" dirty="0">
                <a:latin typeface="Calibri" panose="020F0502020204030204" pitchFamily="34" charset="0"/>
                <a:ea typeface="Times New Roman" panose="02020603050405020304" pitchFamily="18" charset="0"/>
                <a:cs typeface="Times New Roman" panose="02020603050405020304" pitchFamily="18" charset="0"/>
              </a:rPr>
              <a:t>Dimension 1: le format de la fourniture de travail (en ligne ou sur site)</a:t>
            </a:r>
            <a:r>
              <a:rPr lang="fr-FR" sz="1800" dirty="0">
                <a:latin typeface="Calibri" panose="020F0502020204030204" pitchFamily="34" charset="0"/>
                <a:ea typeface="Times New Roman" panose="02020603050405020304" pitchFamily="18" charset="0"/>
                <a:cs typeface="Times New Roman" panose="02020603050405020304" pitchFamily="18" charset="0"/>
              </a:rPr>
              <a:t> </a:t>
            </a:r>
          </a:p>
          <a:p>
            <a:pPr algn="just">
              <a:lnSpc>
                <a:spcPts val="1198"/>
              </a:lnSpc>
              <a:spcBef>
                <a:spcPts val="599"/>
              </a:spcBef>
              <a:spcAft>
                <a:spcPts val="599"/>
              </a:spcAft>
            </a:pPr>
            <a:r>
              <a:rPr lang="fr-FR" sz="1800" u="sng" dirty="0">
                <a:latin typeface="Calibri" panose="020F0502020204030204" pitchFamily="34" charset="0"/>
                <a:ea typeface="Times New Roman" panose="02020603050405020304" pitchFamily="18" charset="0"/>
                <a:cs typeface="Times New Roman" panose="02020603050405020304" pitchFamily="18" charset="0"/>
              </a:rPr>
              <a:t>Le travail via une plateforme en ligne</a:t>
            </a:r>
            <a:r>
              <a:rPr lang="fr-FR" sz="1800" dirty="0">
                <a:latin typeface="Calibri" panose="020F0502020204030204" pitchFamily="34" charset="0"/>
                <a:ea typeface="Times New Roman" panose="02020603050405020304" pitchFamily="18" charset="0"/>
                <a:cs typeface="Times New Roman" panose="02020603050405020304" pitchFamily="18" charset="0"/>
              </a:rPr>
              <a:t> désigne les tâches qui sont mises en relation avec des travailleurs en ligne et qui sont exécutées uniquement ou principalement de manière virtuelle sur un appareil électronique, quel que soit le lieu, bien que le lieu le plus courant soit le domicile du travailleur. </a:t>
            </a:r>
            <a:r>
              <a:rPr lang="fr-FR" sz="1800" u="sng" dirty="0">
                <a:latin typeface="Calibri" panose="020F0502020204030204" pitchFamily="34" charset="0"/>
                <a:ea typeface="Times New Roman" panose="02020603050405020304" pitchFamily="18" charset="0"/>
                <a:cs typeface="Times New Roman" panose="02020603050405020304" pitchFamily="18" charset="0"/>
              </a:rPr>
              <a:t>Le travail via une plateforme sur site</a:t>
            </a:r>
            <a:r>
              <a:rPr lang="fr-FR" sz="1800" dirty="0">
                <a:latin typeface="Calibri" panose="020F0502020204030204" pitchFamily="34" charset="0"/>
                <a:ea typeface="Times New Roman" panose="02020603050405020304" pitchFamily="18" charset="0"/>
                <a:cs typeface="Times New Roman" panose="02020603050405020304" pitchFamily="18" charset="0"/>
              </a:rPr>
              <a:t> fait référence aux tâches qui sont effectuées uniquement ou principalement dans un environnement physique, soit dans des espaces publics, sur la route ou dans les locaux du client, même si le processus de mise en correspondance des tâches avec les travailleurs d’effectue toujours en ligne. Cette dimension est pertinente étant donné qu’en matière de SST, l’environnement physique détermine dans une large mesure (mais pas de manière exhaustive) les risques auxquels les travailleurs via une plateforme numérique sont exposés, ainsi que les difficultés particulières concernant la manière dont ces risques sont gérés dans la pratique. </a:t>
            </a:r>
          </a:p>
          <a:p>
            <a:pPr algn="just">
              <a:lnSpc>
                <a:spcPts val="1198"/>
              </a:lnSpc>
              <a:spcBef>
                <a:spcPts val="599"/>
              </a:spcBef>
              <a:spcAft>
                <a:spcPts val="599"/>
              </a:spcAft>
            </a:pPr>
            <a:endParaRPr lang="nl-BE" sz="18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6000"/>
              </a:lnSpc>
              <a:spcBef>
                <a:spcPts val="599"/>
              </a:spcBef>
              <a:spcAft>
                <a:spcPts val="599"/>
              </a:spcAft>
            </a:pPr>
            <a:r>
              <a:rPr lang="fr-FR" sz="1800" b="1" dirty="0">
                <a:latin typeface="Calibri" panose="020F0502020204030204" pitchFamily="34" charset="0"/>
                <a:ea typeface="Times New Roman" panose="02020603050405020304" pitchFamily="18" charset="0"/>
                <a:cs typeface="Times New Roman" panose="02020603050405020304" pitchFamily="18" charset="0"/>
              </a:rPr>
              <a:t>Dimension 2: le niveau de compétence requis (peu qualifié ou très qualifié)</a:t>
            </a:r>
          </a:p>
          <a:p>
            <a:pPr algn="just">
              <a:lnSpc>
                <a:spcPts val="1198"/>
              </a:lnSpc>
              <a:spcBef>
                <a:spcPts val="599"/>
              </a:spcBef>
              <a:spcAft>
                <a:spcPts val="599"/>
              </a:spcAft>
            </a:pPr>
            <a:r>
              <a:rPr lang="fr-FR" sz="1800" dirty="0">
                <a:latin typeface="Calibri" panose="020F0502020204030204" pitchFamily="34" charset="0"/>
                <a:ea typeface="Times New Roman" panose="02020603050405020304" pitchFamily="18" charset="0"/>
                <a:cs typeface="Times New Roman" panose="02020603050405020304" pitchFamily="18" charset="0"/>
              </a:rPr>
              <a:t>Le </a:t>
            </a:r>
            <a:r>
              <a:rPr lang="fr-FR" sz="1800" u="sng" dirty="0">
                <a:latin typeface="Calibri" panose="020F0502020204030204" pitchFamily="34" charset="0"/>
                <a:ea typeface="Times New Roman" panose="02020603050405020304" pitchFamily="18" charset="0"/>
                <a:cs typeface="Times New Roman" panose="02020603050405020304" pitchFamily="18" charset="0"/>
              </a:rPr>
              <a:t>niveau de compétence</a:t>
            </a:r>
            <a:r>
              <a:rPr lang="fr-FR" sz="1800" dirty="0">
                <a:latin typeface="Calibri" panose="020F0502020204030204" pitchFamily="34" charset="0"/>
                <a:ea typeface="Times New Roman" panose="02020603050405020304" pitchFamily="18" charset="0"/>
                <a:cs typeface="Times New Roman" panose="02020603050405020304" pitchFamily="18" charset="0"/>
              </a:rPr>
              <a:t> sert d’indicateur de la nature, de l’ampleur et de la complexité de la tâche. Il détermine si une tâche peut être attribuée à toute personne active sur la plateforme ou à un individu sélectionné plus spécifiquement. Le niveau de compétence requis pour exécuter une tâche ne révèle rien sur les compétences générales dont un travailleur de plateforme a besoin (par exemple, les stratégies de recherche d’emploi) ou qu’il possède (par exemple, le niveau d’éducation). L’échelle des tâches va des micro-tâches, par exemple le travail de clic, dans lequel une seule tâche ne prend que quelques secondes, et des tâches intermédiaires, par exemple la livraison de colis, qui nécessitent quelques minutes ou heures de travail, aux tâches plus volumineuses, par exemple les projets à part entière qui peuvent prendre plusieurs semaines ou mois, comme la conception d’un site web. </a:t>
            </a:r>
          </a:p>
          <a:p>
            <a:pPr algn="just">
              <a:lnSpc>
                <a:spcPts val="1198"/>
              </a:lnSpc>
              <a:spcBef>
                <a:spcPts val="599"/>
              </a:spcBef>
              <a:spcAft>
                <a:spcPts val="599"/>
              </a:spcAft>
            </a:pPr>
            <a:endParaRPr lang="nl-BE" sz="180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6000"/>
              </a:lnSpc>
              <a:spcBef>
                <a:spcPts val="599"/>
              </a:spcBef>
              <a:spcAft>
                <a:spcPts val="599"/>
              </a:spcAft>
            </a:pPr>
            <a:r>
              <a:rPr lang="fr-FR" sz="1800" b="1" dirty="0">
                <a:latin typeface="Calibri" panose="020F0502020204030204" pitchFamily="34" charset="0"/>
                <a:ea typeface="Times New Roman" panose="02020603050405020304" pitchFamily="18" charset="0"/>
                <a:cs typeface="Times New Roman" panose="02020603050405020304" pitchFamily="18" charset="0"/>
              </a:rPr>
              <a:t>Dimension 3: le niveau de contrôle exercé par la plateforme (cf.</a:t>
            </a:r>
            <a:r>
              <a:rPr lang="fr-FR" sz="1800" b="1" i="1" dirty="0">
                <a:latin typeface="Calibri" panose="020F0502020204030204" pitchFamily="34" charset="0"/>
                <a:ea typeface="Times New Roman" panose="02020603050405020304" pitchFamily="18" charset="0"/>
                <a:cs typeface="Times New Roman" panose="02020603050405020304" pitchFamily="18" charset="0"/>
              </a:rPr>
              <a:t> </a:t>
            </a:r>
            <a:r>
              <a:rPr lang="fr-FR" sz="1800" b="1" dirty="0">
                <a:latin typeface="Calibri" panose="020F0502020204030204" pitchFamily="34" charset="0"/>
                <a:ea typeface="Times New Roman" panose="02020603050405020304" pitchFamily="18" charset="0"/>
                <a:cs typeface="Times New Roman" panose="02020603050405020304" pitchFamily="18" charset="0"/>
              </a:rPr>
              <a:t>gestion algorithmique)</a:t>
            </a:r>
          </a:p>
          <a:p>
            <a:pPr algn="just">
              <a:lnSpc>
                <a:spcPts val="1198"/>
              </a:lnSpc>
              <a:spcBef>
                <a:spcPts val="599"/>
              </a:spcBef>
              <a:spcAft>
                <a:spcPts val="599"/>
              </a:spcAft>
            </a:pPr>
            <a:r>
              <a:rPr lang="fr-FR" sz="1800" dirty="0">
                <a:latin typeface="Calibri" panose="020F0502020204030204" pitchFamily="34" charset="0"/>
                <a:ea typeface="Times New Roman" panose="02020603050405020304" pitchFamily="18" charset="0"/>
                <a:cs typeface="Times New Roman" panose="02020603050405020304" pitchFamily="18" charset="0"/>
              </a:rPr>
              <a:t>Le </a:t>
            </a:r>
            <a:r>
              <a:rPr lang="fr-FR" sz="1800" u="sng" dirty="0">
                <a:latin typeface="Calibri" panose="020F0502020204030204" pitchFamily="34" charset="0"/>
                <a:ea typeface="Times New Roman" panose="02020603050405020304" pitchFamily="18" charset="0"/>
                <a:cs typeface="Times New Roman" panose="02020603050405020304" pitchFamily="18" charset="0"/>
              </a:rPr>
              <a:t>«niveau de contrôle»</a:t>
            </a:r>
            <a:r>
              <a:rPr lang="fr-FR" sz="1800" dirty="0">
                <a:latin typeface="Calibri" panose="020F0502020204030204" pitchFamily="34" charset="0"/>
                <a:ea typeface="Times New Roman" panose="02020603050405020304" pitchFamily="18" charset="0"/>
                <a:cs typeface="Times New Roman" panose="02020603050405020304" pitchFamily="18" charset="0"/>
              </a:rPr>
              <a:t> est un terme générique qui englobe plusieurs dimensions utilisées pour classer les plateformes numériques. Il sert d’indicateur de l’étendue du </a:t>
            </a:r>
            <a:r>
              <a:rPr lang="fr-FR" sz="1800" u="sng" dirty="0">
                <a:latin typeface="Calibri" panose="020F0502020204030204" pitchFamily="34" charset="0"/>
                <a:ea typeface="Times New Roman" panose="02020603050405020304" pitchFamily="18" charset="0"/>
                <a:cs typeface="Times New Roman" panose="02020603050405020304" pitchFamily="18" charset="0"/>
              </a:rPr>
              <a:t>pouvoir hiérarchique et des prérogatives de direction qu’une plateforme de travail numérique déploie dans sa relation avec les travailleurs</a:t>
            </a:r>
            <a:r>
              <a:rPr lang="fr-FR" sz="1800" dirty="0">
                <a:latin typeface="Calibri" panose="020F0502020204030204" pitchFamily="34" charset="0"/>
                <a:ea typeface="Times New Roman" panose="02020603050405020304" pitchFamily="18" charset="0"/>
                <a:cs typeface="Times New Roman" panose="02020603050405020304" pitchFamily="18" charset="0"/>
              </a:rPr>
              <a:t>, plus précisément en ce qui concerne les décisions (unilatérales) relatives à l’attribution, à l’organisation et à l’évaluation du travail. L’intermédiation des plateformes peut aller d’un niveau de contrôle minimal à très élevé. Cet aspect est important étant donné que le niveau de contrôle détermine le degré de subordination, qui, dans la plupart des États membres, constitue le principal critère juridique utilisé pour déterminer le statut professionnel. En outre, au niveau de l’UE et dans la plupart des États membres, le cadre réglementaire en matière de SST ne s’applique qu’aux salariés. Cette dimension est étroitement liée à la dépendance de la plupart des plateformes numériques à l’égard de la gestion algorithmique (et du contrôle et de la surveillance numériques) et à la manière dont elle façonne les conditions de travail et la protection sociale dans le cadre du travail sur plateformes numériques. Il n’existe pas de pratique uniforme entre les plateformes par rapport à la façon dont elles déploient de telles techniques. </a:t>
            </a:r>
          </a:p>
        </p:txBody>
      </p:sp>
      <p:sp>
        <p:nvSpPr>
          <p:cNvPr id="4" name="Slide Number Placeholder 3"/>
          <p:cNvSpPr>
            <a:spLocks noGrp="1"/>
          </p:cNvSpPr>
          <p:nvPr>
            <p:ph type="sldNum" sz="quarter" idx="5"/>
          </p:nvPr>
        </p:nvSpPr>
        <p:spPr/>
        <p:txBody>
          <a:bodyPr/>
          <a:lstStyle/>
          <a:p>
            <a:fld id="{AC90BBB5-C5E5-4866-99B0-DD5088A1DAA3}" type="slidenum">
              <a:rPr lang="nl-BE" smtClean="0"/>
              <a:t>4</a:t>
            </a:fld>
            <a:endParaRPr lang="nl-BE"/>
          </a:p>
        </p:txBody>
      </p:sp>
    </p:spTree>
    <p:extLst>
      <p:ext uri="{BB962C8B-B14F-4D97-AF65-F5344CB8AC3E}">
        <p14:creationId xmlns:p14="http://schemas.microsoft.com/office/powerpoint/2010/main" val="765429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En 2022, dans les 27 États membres + l’Islande et la Norvège:</a:t>
            </a:r>
          </a:p>
          <a:p>
            <a:r>
              <a:rPr lang="fr-FR" dirty="0"/>
              <a:t>- Environ 6% des travailleurs gagnaient la majeure partie de leur revenu en travaillant pour des plateformes numériques. </a:t>
            </a:r>
          </a:p>
          <a:p>
            <a:r>
              <a:rPr lang="fr-FR" dirty="0">
                <a:highlight>
                  <a:srgbClr val="FFFF00"/>
                </a:highlight>
              </a:rPr>
              <a:t>- </a:t>
            </a:r>
            <a:r>
              <a:rPr lang="fr-FR" sz="1800" dirty="0">
                <a:latin typeface="Segoe UI" panose="020B0502040204020203" pitchFamily="34" charset="0"/>
              </a:rPr>
              <a:t>6% des travailleurs, soit plus de 11,5 millions de personnes dans l’UE.</a:t>
            </a:r>
          </a:p>
          <a:p>
            <a:endParaRPr lang="en-US" dirty="0"/>
          </a:p>
          <a:p>
            <a:r>
              <a:rPr lang="fr-FR" dirty="0"/>
              <a:t>Le travail sur plateformes numériques est plus présent dans les secteurs suivants:</a:t>
            </a:r>
          </a:p>
          <a:p>
            <a:pPr marL="171176" indent="-171176">
              <a:buFontTx/>
              <a:buChar char="-"/>
            </a:pPr>
            <a:r>
              <a:rPr lang="fr-FR" dirty="0"/>
              <a:t>Technologies de l’information et de la communication, finance, services professionnels, scientifiques ou techniques (19,2%)</a:t>
            </a:r>
          </a:p>
          <a:p>
            <a:pPr marL="171176" indent="-171176">
              <a:buFontTx/>
              <a:buChar char="-"/>
            </a:pPr>
            <a:r>
              <a:rPr lang="fr-FR" dirty="0"/>
              <a:t>Commerce, transports, hébergement et restauration (18,3%)</a:t>
            </a:r>
          </a:p>
          <a:p>
            <a:pPr marL="171176" indent="-171176">
              <a:buFontTx/>
              <a:buChar char="-"/>
            </a:pPr>
            <a:r>
              <a:rPr lang="fr-FR" dirty="0"/>
              <a:t>Administration et logistique, y compris l’administration publique et la défense (15,8%)</a:t>
            </a:r>
          </a:p>
          <a:p>
            <a:pPr marL="171176" indent="-171176">
              <a:buFontTx/>
              <a:buChar char="-"/>
            </a:pPr>
            <a:endParaRPr lang="en-US" dirty="0"/>
          </a:p>
          <a:p>
            <a:r>
              <a:rPr lang="fr-FR" dirty="0"/>
              <a:t>Le pouls de la SST 2022: https://osha.europa.eu/fr/facts-and-figures/osh-pulse-occupational-safety-and-health-post-pandemic-workplaces </a:t>
            </a:r>
          </a:p>
        </p:txBody>
      </p:sp>
      <p:sp>
        <p:nvSpPr>
          <p:cNvPr id="4" name="Slide Number Placeholder 3"/>
          <p:cNvSpPr>
            <a:spLocks noGrp="1"/>
          </p:cNvSpPr>
          <p:nvPr>
            <p:ph type="sldNum" sz="quarter" idx="10"/>
          </p:nvPr>
        </p:nvSpPr>
        <p:spPr/>
        <p:txBody>
          <a:bodyPr/>
          <a:lstStyle/>
          <a:p>
            <a:fld id="{141B3B6C-C8BA-4258-9024-20BC91C907AF}" type="slidenum">
              <a:rPr lang="nl-BE" smtClean="0"/>
              <a:t>5</a:t>
            </a:fld>
            <a:endParaRPr lang="nl-BE"/>
          </a:p>
        </p:txBody>
      </p:sp>
    </p:spTree>
    <p:extLst>
      <p:ext uri="{BB962C8B-B14F-4D97-AF65-F5344CB8AC3E}">
        <p14:creationId xmlns:p14="http://schemas.microsoft.com/office/powerpoint/2010/main" val="567082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fr-FR"/>
              <a:t>Le pouls de la SST 2022: https://osha.europa.eu/fr/facts-and-figures/osh-pulse-occupational-safety-and-health-post-pandemic-workplaces </a:t>
            </a:r>
          </a:p>
          <a:p>
            <a:endParaRPr lang="en-GB" dirty="0"/>
          </a:p>
        </p:txBody>
      </p:sp>
      <p:sp>
        <p:nvSpPr>
          <p:cNvPr id="4" name="Slide Number Placeholder 3"/>
          <p:cNvSpPr>
            <a:spLocks noGrp="1"/>
          </p:cNvSpPr>
          <p:nvPr>
            <p:ph type="sldNum" sz="quarter" idx="10"/>
          </p:nvPr>
        </p:nvSpPr>
        <p:spPr/>
        <p:txBody>
          <a:bodyPr/>
          <a:lstStyle/>
          <a:p>
            <a:fld id="{141B3B6C-C8BA-4258-9024-20BC91C907AF}" type="slidenum">
              <a:rPr lang="nl-BE" smtClean="0"/>
              <a:t>6</a:t>
            </a:fld>
            <a:endParaRPr lang="nl-BE"/>
          </a:p>
        </p:txBody>
      </p:sp>
    </p:spTree>
    <p:extLst>
      <p:ext uri="{BB962C8B-B14F-4D97-AF65-F5344CB8AC3E}">
        <p14:creationId xmlns:p14="http://schemas.microsoft.com/office/powerpoint/2010/main" val="2668741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3416211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800">
                <a:latin typeface="Calibri" panose="020F0502020204030204" pitchFamily="34" charset="0"/>
                <a:ea typeface="Yu Mincho" panose="02020400000000000000" pitchFamily="18" charset="-128"/>
                <a:cs typeface="Times New Roman" panose="02020603050405020304" pitchFamily="18" charset="0"/>
              </a:rPr>
              <a:t>La réduction des risques liés à la violence et au harcèlement est due aux contacts limités avec la plateforme, les collègues et les clients.</a:t>
            </a:r>
          </a:p>
          <a:p>
            <a:r>
              <a:rPr lang="fr-FR" sz="1800">
                <a:latin typeface="Calibri" panose="020F0502020204030204" pitchFamily="34" charset="0"/>
                <a:ea typeface="Yu Mincho" panose="02020400000000000000" pitchFamily="18" charset="-128"/>
                <a:cs typeface="Times New Roman" panose="02020603050405020304" pitchFamily="18" charset="0"/>
              </a:rPr>
              <a:t>Le travail via des plateformes numériques peut également aider à surmonter les perceptions négatives ou les préjugés et s’avérer bénéfique pour les personnes qui ne sont pas à l’aise avec les interactions sociales.</a:t>
            </a:r>
          </a:p>
          <a:p>
            <a:endParaRPr lang="en-GB" dirty="0"/>
          </a:p>
        </p:txBody>
      </p:sp>
      <p:sp>
        <p:nvSpPr>
          <p:cNvPr id="4" name="Slide Number Placeholder 3"/>
          <p:cNvSpPr>
            <a:spLocks noGrp="1"/>
          </p:cNvSpPr>
          <p:nvPr>
            <p:ph type="sldNum" sz="quarter" idx="5"/>
          </p:nvPr>
        </p:nvSpPr>
        <p:spPr/>
        <p:txBody>
          <a:bodyPr/>
          <a:lstStyle/>
          <a:p>
            <a:fld id="{A83CD549-0E8E-405C-830E-9D1936A80B4D}" type="slidenum">
              <a:rPr lang="en-GB" smtClean="0"/>
              <a:t>8</a:t>
            </a:fld>
            <a:endParaRPr lang="en-GB"/>
          </a:p>
        </p:txBody>
      </p:sp>
    </p:spTree>
    <p:extLst>
      <p:ext uri="{BB962C8B-B14F-4D97-AF65-F5344CB8AC3E}">
        <p14:creationId xmlns:p14="http://schemas.microsoft.com/office/powerpoint/2010/main" val="4185610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603F97-0472-CC85-12B8-2536C8DACB2A}"/>
              </a:ext>
            </a:extLst>
          </p:cNvPr>
          <p:cNvSpPr>
            <a:spLocks noGrp="1"/>
          </p:cNvSpPr>
          <p:nvPr>
            <p:ph type="body" idx="1"/>
          </p:nvPr>
        </p:nvSpPr>
        <p:spPr/>
        <p:txBody>
          <a:bodyPr/>
          <a:lstStyle/>
          <a:p>
            <a:pPr defTabSz="912937">
              <a:defRPr/>
            </a:pPr>
            <a:r>
              <a:rPr lang="fr-FR" sz="1600"/>
              <a:t>Les risques sont similaires à ceux liés aux mêmes tâches en dehors de l’économie des plateformes, mais le travail via des plateformes numériques a certains effets spécifiques mentionnés ci-dessus.</a:t>
            </a:r>
          </a:p>
        </p:txBody>
      </p:sp>
    </p:spTree>
    <p:extLst>
      <p:ext uri="{BB962C8B-B14F-4D97-AF65-F5344CB8AC3E}">
        <p14:creationId xmlns:p14="http://schemas.microsoft.com/office/powerpoint/2010/main" val="12984544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1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fr-FR" sz="675"/>
              <a:t>Lieux de travail sains. Un acquis pour vous. Un atout pour l’entreprise.</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341457" y="4432842"/>
            <a:ext cx="461083" cy="303608"/>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8244408" y="0"/>
            <a:ext cx="936104" cy="5143500"/>
          </a:xfrm>
          <a:prstGeom prst="rect">
            <a:avLst/>
          </a:prstGeom>
        </p:spPr>
      </p:pic>
      <p:pic>
        <p:nvPicPr>
          <p:cNvPr id="16" name="Picture 15">
            <a:extLst>
              <a:ext uri="{FF2B5EF4-FFF2-40B4-BE49-F238E27FC236}">
                <a16:creationId xmlns:a16="http://schemas.microsoft.com/office/drawing/2014/main" id="{5A978CC8-6FBE-4675-9992-5A4A8F4C0FAF}"/>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22292" y="4401676"/>
            <a:ext cx="1309231" cy="334773"/>
          </a:xfrm>
          <a:prstGeom prst="rect">
            <a:avLst/>
          </a:prstGeom>
        </p:spPr>
      </p:pic>
      <p:pic>
        <p:nvPicPr>
          <p:cNvPr id="22" name="Picture 21" descr="A logo of a healthy workplace&#10;&#10;Description automatically generated">
            <a:extLst>
              <a:ext uri="{FF2B5EF4-FFF2-40B4-BE49-F238E27FC236}">
                <a16:creationId xmlns:a16="http://schemas.microsoft.com/office/drawing/2014/main" id="{A08762B3-CC22-4E73-89FA-5D72EF019F56}"/>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7737166" y="4266054"/>
            <a:ext cx="500262" cy="470395"/>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712789" y="1314450"/>
            <a:ext cx="7177087" cy="3086100"/>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1884CB6-7458-49DC-B060-B44123621A94}" type="slidenum">
              <a:rPr lang="en-GB" altLang="en-US"/>
              <a:pPr>
                <a:defRPr/>
              </a:pPr>
              <a:t>‹#›</a:t>
            </a:fld>
            <a:endParaRPr lang="en-GB" altLang="en-US"/>
          </a:p>
        </p:txBody>
      </p:sp>
    </p:spTree>
    <p:extLst>
      <p:ext uri="{BB962C8B-B14F-4D97-AF65-F5344CB8AC3E}">
        <p14:creationId xmlns:p14="http://schemas.microsoft.com/office/powerpoint/2010/main" val="36097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fr-FR" sz="675"/>
              <a:t>Lieux de travail sains. Un acquis pour vous. Un atout pour l’entreprise.</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fr-FR">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fr-FR">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fr-FR">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fr-FR">
                <a:solidFill>
                  <a:schemeClr val="tx2"/>
                </a:solidFill>
                <a:ea typeface="+mj-ea"/>
                <a:cs typeface="Trebuchet MS"/>
              </a:rPr>
              <a:t>Agence européenne pour la sécurité et la santé au travail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fr-FR">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fr-FR" sz="2400" b="1">
                <a:solidFill>
                  <a:schemeClr val="tx2"/>
                </a:solidFill>
                <a:ea typeface="+mj-ea"/>
              </a:rPr>
              <a:t>MERCI!</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fr-FR"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2" name="Picture 11">
            <a:extLst>
              <a:ext uri="{FF2B5EF4-FFF2-40B4-BE49-F238E27FC236}">
                <a16:creationId xmlns:a16="http://schemas.microsoft.com/office/drawing/2014/main" id="{C33CB122-1862-475F-9E6B-3D6C138A35C2}"/>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450001" y="4692976"/>
            <a:ext cx="1320434" cy="337637"/>
          </a:xfrm>
          <a:prstGeom prst="rect">
            <a:avLst/>
          </a:prstGeom>
        </p:spPr>
      </p:pic>
      <p:pic>
        <p:nvPicPr>
          <p:cNvPr id="14" name="Picture 13" descr="A logo of a healthy workplace&#10;&#10;Description automatically generated">
            <a:extLst>
              <a:ext uri="{FF2B5EF4-FFF2-40B4-BE49-F238E27FC236}">
                <a16:creationId xmlns:a16="http://schemas.microsoft.com/office/drawing/2014/main" id="{FC83ACC5-4602-45A2-A9D3-ED9C5F84D01D}"/>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7906687" y="4590340"/>
            <a:ext cx="468227" cy="440274"/>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osha.europa.eu/en/publications/occupational-safety-and-health-digital-platform-work-lessons-regulations-policies-actions-and-initiativ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osha.europa.eu/en/publications-priority-area/digital-labour-platforms" TargetMode="External"/><Relationship Id="rId5" Type="http://schemas.openxmlformats.org/officeDocument/2006/relationships/hyperlink" Target="https://healthy-workplaces.osha.europa.eu/en/about-topic/priority-area/digital-platform-work" TargetMode="Externa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57200" y="3554691"/>
            <a:ext cx="8544232" cy="674409"/>
          </a:xfrm>
        </p:spPr>
        <p:txBody>
          <a:bodyPr vert="horz" lIns="0" tIns="0" rIns="0" bIns="0" rtlCol="0" anchor="t" anchorCtr="0">
            <a:normAutofit fontScale="90000"/>
          </a:bodyPr>
          <a:lstStyle/>
          <a:p>
            <a:pPr>
              <a:spcBef>
                <a:spcPts val="450"/>
              </a:spcBef>
              <a:buClr>
                <a:schemeClr val="tx2"/>
              </a:buClr>
              <a:buFont typeface="Wingdings" pitchFamily="2" charset="2"/>
            </a:pPr>
            <a:r>
              <a:rPr lang="fr-FR" sz="2000">
                <a:solidFill>
                  <a:srgbClr val="89C140"/>
                </a:solidFill>
                <a:latin typeface="+mn-lt"/>
                <a:ea typeface="+mn-ea"/>
                <a:cs typeface="+mn-cs"/>
              </a:rPr>
              <a:t>LA SÉCURITÉ ET LA SANTÉ AU TRAVAIL À L’ÈRE NUMÉRIQUE </a:t>
            </a:r>
            <a:br>
              <a:rPr lang="fr-FR" sz="2000">
                <a:solidFill>
                  <a:srgbClr val="89C140"/>
                </a:solidFill>
                <a:latin typeface="+mn-lt"/>
                <a:ea typeface="+mn-ea"/>
                <a:cs typeface="+mn-cs"/>
              </a:rPr>
            </a:br>
            <a:r>
              <a:rPr lang="fr-FR" sz="2000">
                <a:solidFill>
                  <a:srgbClr val="89C140"/>
                </a:solidFill>
                <a:latin typeface="+mn-lt"/>
                <a:ea typeface="+mn-ea"/>
                <a:cs typeface="+mn-cs"/>
              </a:rPr>
              <a:t>Campagne «Lieux de travail sains» 2023-2025</a:t>
            </a:r>
            <a:br>
              <a:rPr lang="fr-FR" sz="2000">
                <a:solidFill>
                  <a:srgbClr val="89C140"/>
                </a:solidFill>
                <a:latin typeface="+mn-lt"/>
                <a:ea typeface="+mn-ea"/>
                <a:cs typeface="+mn-cs"/>
              </a:rPr>
            </a:br>
            <a:endParaRPr lang="fr-FR" sz="2000">
              <a:solidFill>
                <a:srgbClr val="89C140"/>
              </a:solidFill>
              <a:latin typeface="+mn-lt"/>
              <a:ea typeface="+mn-ea"/>
              <a:cs typeface="+mn-cs"/>
            </a:endParaRPr>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57200" y="2728245"/>
            <a:ext cx="8131810" cy="506406"/>
          </a:xfrm>
        </p:spPr>
        <p:txBody>
          <a:bodyPr vert="horz" lIns="0" tIns="0" rIns="0" bIns="0" rtlCol="0" anchor="t" anchorCtr="0">
            <a:noAutofit/>
          </a:bodyPr>
          <a:lstStyle/>
          <a:p>
            <a:pPr>
              <a:spcBef>
                <a:spcPct val="0"/>
              </a:spcBef>
            </a:pPr>
            <a:r>
              <a:rPr lang="fr-FR" sz="2400">
                <a:latin typeface="+mj-lt"/>
                <a:ea typeface="+mj-ea"/>
              </a:rPr>
              <a:t>Le travail sur plateformes numériques: implications pour la santé et la sécurité au travail</a:t>
            </a:r>
          </a:p>
        </p:txBody>
      </p:sp>
    </p:spTree>
    <p:extLst>
      <p:ext uri="{BB962C8B-B14F-4D97-AF65-F5344CB8AC3E}">
        <p14:creationId xmlns:p14="http://schemas.microsoft.com/office/powerpoint/2010/main" val="2429633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a:noFill/>
        </p:spPr>
        <p:txBody>
          <a:bodyPr lIns="0"/>
          <a:lstStyle/>
          <a:p>
            <a:r>
              <a:rPr lang="fr-FR" sz="2400"/>
              <a:t>Facteurs d’aggravation des risques et défis en matière de SST</a:t>
            </a:r>
          </a:p>
        </p:txBody>
      </p:sp>
      <p:sp>
        <p:nvSpPr>
          <p:cNvPr id="3" name="Content Placeholder 2">
            <a:extLst>
              <a:ext uri="{FF2B5EF4-FFF2-40B4-BE49-F238E27FC236}">
                <a16:creationId xmlns:a16="http://schemas.microsoft.com/office/drawing/2014/main" id="{6BB865DC-A9AC-4412-BD7E-266B5FA8A736}"/>
              </a:ext>
            </a:extLst>
          </p:cNvPr>
          <p:cNvSpPr>
            <a:spLocks noGrp="1"/>
          </p:cNvSpPr>
          <p:nvPr>
            <p:ph sz="half" idx="1"/>
          </p:nvPr>
        </p:nvSpPr>
        <p:spPr>
          <a:xfrm>
            <a:off x="457200" y="915988"/>
            <a:ext cx="8098914" cy="2903583"/>
          </a:xfrm>
        </p:spPr>
        <p:txBody>
          <a:bodyPr lIns="0" tIns="0" rIns="0" bIns="0">
            <a:noAutofit/>
          </a:bodyPr>
          <a:lstStyle/>
          <a:p>
            <a:pPr marL="0" indent="0">
              <a:buNone/>
            </a:pPr>
            <a:r>
              <a:rPr lang="fr-FR" sz="1600">
                <a:solidFill>
                  <a:schemeClr val="accent2"/>
                </a:solidFill>
              </a:rPr>
              <a:t>Manque de clarté du statut professionnel et du contrat de travail</a:t>
            </a:r>
          </a:p>
          <a:p>
            <a:pPr lvl="1"/>
            <a:r>
              <a:rPr lang="fr-FR" sz="1600">
                <a:solidFill>
                  <a:schemeClr val="tx2"/>
                </a:solidFill>
              </a:rPr>
              <a:t>Les travailleurs deviennent responsables de leur propre sécurité et de leur santé</a:t>
            </a:r>
          </a:p>
          <a:p>
            <a:pPr marL="0" indent="0">
              <a:buNone/>
            </a:pPr>
            <a:endParaRPr lang="en-US" sz="2000" b="1" dirty="0">
              <a:solidFill>
                <a:schemeClr val="tx2"/>
              </a:solidFill>
            </a:endParaRPr>
          </a:p>
          <a:p>
            <a:pPr marL="0" lvl="2" indent="0">
              <a:spcBef>
                <a:spcPts val="450"/>
              </a:spcBef>
              <a:buClr>
                <a:schemeClr val="tx2"/>
              </a:buClr>
              <a:buNone/>
            </a:pPr>
            <a:r>
              <a:rPr lang="fr-FR" sz="1600" b="1">
                <a:solidFill>
                  <a:schemeClr val="accent2"/>
                </a:solidFill>
              </a:rPr>
              <a:t>Gestion algorithmique </a:t>
            </a:r>
          </a:p>
          <a:p>
            <a:pPr lvl="1">
              <a:spcAft>
                <a:spcPts val="600"/>
              </a:spcAft>
            </a:pPr>
            <a:r>
              <a:rPr lang="fr-FR" sz="1600">
                <a:solidFill>
                  <a:schemeClr val="tx2"/>
                </a:solidFill>
              </a:rPr>
              <a:t>Le pouvoir est concentré dans la plateforme</a:t>
            </a:r>
          </a:p>
          <a:p>
            <a:pPr lvl="1">
              <a:spcAft>
                <a:spcPts val="600"/>
              </a:spcAft>
            </a:pPr>
            <a:r>
              <a:rPr lang="fr-FR" sz="1600">
                <a:solidFill>
                  <a:schemeClr val="tx2"/>
                </a:solidFill>
              </a:rPr>
              <a:t>Récompenses ou pénalités en fonction des performances des travailleurs</a:t>
            </a:r>
          </a:p>
          <a:p>
            <a:pPr lvl="1">
              <a:spcAft>
                <a:spcPts val="600"/>
              </a:spcAft>
            </a:pPr>
            <a:r>
              <a:rPr lang="fr-FR" sz="1600">
                <a:solidFill>
                  <a:schemeClr val="tx2"/>
                </a:solidFill>
              </a:rPr>
              <a:t>Manque de transparence de l’algorithme </a:t>
            </a:r>
          </a:p>
          <a:p>
            <a:pPr lvl="1">
              <a:spcAft>
                <a:spcPts val="600"/>
              </a:spcAft>
            </a:pPr>
            <a:r>
              <a:rPr lang="fr-FR" sz="1600">
                <a:solidFill>
                  <a:schemeClr val="tx2"/>
                </a:solidFill>
              </a:rPr>
              <a:t>Réduction de l’autonomie, du contrôle du travail et de la flexibilité des travailleurs</a:t>
            </a:r>
          </a:p>
          <a:p>
            <a:pPr lvl="1">
              <a:spcAft>
                <a:spcPts val="600"/>
              </a:spcAft>
            </a:pPr>
            <a:r>
              <a:rPr lang="fr-FR" sz="1600">
                <a:solidFill>
                  <a:schemeClr val="tx2"/>
                </a:solidFill>
              </a:rPr>
              <a:t>Épuisement, anxiété, stress</a:t>
            </a:r>
          </a:p>
        </p:txBody>
      </p:sp>
    </p:spTree>
    <p:extLst>
      <p:ext uri="{BB962C8B-B14F-4D97-AF65-F5344CB8AC3E}">
        <p14:creationId xmlns:p14="http://schemas.microsoft.com/office/powerpoint/2010/main" val="2682963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a:xfrm>
            <a:off x="450001" y="135000"/>
            <a:ext cx="7950584" cy="367200"/>
          </a:xfrm>
          <a:noFill/>
        </p:spPr>
        <p:txBody>
          <a:bodyPr lIns="0"/>
          <a:lstStyle/>
          <a:p>
            <a:r>
              <a:rPr lang="fr-FR" sz="2000" dirty="0"/>
              <a:t>Facteurs d’aggravation des risques et défis en matière de SST</a:t>
            </a:r>
          </a:p>
        </p:txBody>
      </p:sp>
      <p:sp>
        <p:nvSpPr>
          <p:cNvPr id="3" name="Content Placeholder 2">
            <a:extLst>
              <a:ext uri="{FF2B5EF4-FFF2-40B4-BE49-F238E27FC236}">
                <a16:creationId xmlns:a16="http://schemas.microsoft.com/office/drawing/2014/main" id="{6BB865DC-A9AC-4412-BD7E-266B5FA8A736}"/>
              </a:ext>
            </a:extLst>
          </p:cNvPr>
          <p:cNvSpPr>
            <a:spLocks noGrp="1"/>
          </p:cNvSpPr>
          <p:nvPr>
            <p:ph sz="half" idx="1"/>
          </p:nvPr>
        </p:nvSpPr>
        <p:spPr>
          <a:xfrm>
            <a:off x="457200" y="915988"/>
            <a:ext cx="8073215" cy="2820533"/>
          </a:xfrm>
        </p:spPr>
        <p:txBody>
          <a:bodyPr lIns="0" tIns="0" rIns="0" bIns="0">
            <a:noAutofit/>
          </a:bodyPr>
          <a:lstStyle/>
          <a:p>
            <a:pPr marL="0" indent="0">
              <a:buNone/>
            </a:pPr>
            <a:r>
              <a:rPr lang="fr-FR" sz="1600">
                <a:solidFill>
                  <a:schemeClr val="accent2"/>
                </a:solidFill>
              </a:rPr>
              <a:t>Isolement et manque d’accompagnement social</a:t>
            </a:r>
          </a:p>
          <a:p>
            <a:pPr lvl="1">
              <a:spcAft>
                <a:spcPts val="600"/>
              </a:spcAft>
            </a:pPr>
            <a:r>
              <a:rPr lang="fr-FR" sz="1600">
                <a:solidFill>
                  <a:schemeClr val="tx2"/>
                </a:solidFill>
              </a:rPr>
              <a:t>Provoquent des problèmes de sommeil, d’épuisement, de stress, de dépression, etc.</a:t>
            </a:r>
          </a:p>
          <a:p>
            <a:pPr lvl="1">
              <a:spcAft>
                <a:spcPts val="600"/>
              </a:spcAft>
            </a:pPr>
            <a:r>
              <a:rPr lang="fr-FR" sz="1600">
                <a:solidFill>
                  <a:schemeClr val="tx2"/>
                </a:solidFill>
              </a:rPr>
              <a:t>Limitent l’organisation des travailleurs et les négociations collectives</a:t>
            </a:r>
          </a:p>
          <a:p>
            <a:pPr lvl="1">
              <a:spcAft>
                <a:spcPts val="600"/>
              </a:spcAft>
            </a:pPr>
            <a:r>
              <a:rPr lang="fr-FR" sz="1600">
                <a:solidFill>
                  <a:schemeClr val="tx2"/>
                </a:solidFill>
              </a:rPr>
              <a:t>Compliquent la mise en œuvre des mesures de prévention et l’accès aux services de SST</a:t>
            </a:r>
          </a:p>
          <a:p>
            <a:pPr marL="324000" lvl="2" indent="0">
              <a:buNone/>
            </a:pPr>
            <a:endParaRPr lang="en-US" sz="2000" dirty="0">
              <a:latin typeface="Arial" panose="020B0604020202020204" pitchFamily="34" charset="0"/>
              <a:cs typeface="Arial" panose="020B0604020202020204" pitchFamily="34" charset="0"/>
            </a:endParaRPr>
          </a:p>
          <a:p>
            <a:pPr marL="0" lvl="1" indent="0">
              <a:spcBef>
                <a:spcPts val="450"/>
              </a:spcBef>
              <a:buClr>
                <a:schemeClr val="tx2"/>
              </a:buClr>
              <a:buNone/>
            </a:pPr>
            <a:r>
              <a:rPr lang="fr-FR" sz="1600" b="1">
                <a:solidFill>
                  <a:schemeClr val="accent2"/>
                </a:solidFill>
              </a:rPr>
              <a:t>Caractère temporaire du travail et «carrières sans frontières»</a:t>
            </a:r>
          </a:p>
          <a:p>
            <a:pPr marL="288925" lvl="1" indent="-114300">
              <a:spcAft>
                <a:spcPts val="600"/>
              </a:spcAft>
              <a:buClr>
                <a:schemeClr val="tx2"/>
              </a:buClr>
            </a:pPr>
            <a:r>
              <a:rPr lang="fr-FR" sz="1600">
                <a:solidFill>
                  <a:schemeClr val="tx2"/>
                </a:solidFill>
              </a:rPr>
              <a:t>Précarité de l’emploi et des revenus</a:t>
            </a:r>
          </a:p>
          <a:p>
            <a:pPr marL="288925" lvl="1" indent="-114300">
              <a:spcAft>
                <a:spcPts val="600"/>
              </a:spcAft>
              <a:buClr>
                <a:schemeClr val="tx2"/>
              </a:buClr>
            </a:pPr>
            <a:r>
              <a:rPr lang="fr-FR" sz="1600">
                <a:solidFill>
                  <a:schemeClr val="tx2"/>
                </a:solidFill>
              </a:rPr>
              <a:t>Source de problèmes de santé mentale et physique</a:t>
            </a:r>
          </a:p>
        </p:txBody>
      </p:sp>
    </p:spTree>
    <p:extLst>
      <p:ext uri="{BB962C8B-B14F-4D97-AF65-F5344CB8AC3E}">
        <p14:creationId xmlns:p14="http://schemas.microsoft.com/office/powerpoint/2010/main" val="3866037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0EC7-DEEB-472F-A870-8C7627B07CBF}"/>
              </a:ext>
            </a:extLst>
          </p:cNvPr>
          <p:cNvSpPr>
            <a:spLocks noGrp="1"/>
          </p:cNvSpPr>
          <p:nvPr>
            <p:ph type="title"/>
          </p:nvPr>
        </p:nvSpPr>
        <p:spPr>
          <a:noFill/>
        </p:spPr>
        <p:txBody>
          <a:bodyPr lIns="0"/>
          <a:lstStyle/>
          <a:p>
            <a:r>
              <a:rPr lang="fr-FR" sz="2000" b="1" dirty="0">
                <a:solidFill>
                  <a:srgbClr val="003399"/>
                </a:solidFill>
                <a:effectLst/>
                <a:latin typeface="Arial" panose="020B0604020202020204" pitchFamily="34" charset="0"/>
                <a:ea typeface="Times New Roman" panose="02020603050405020304" pitchFamily="18" charset="0"/>
                <a:cs typeface="ArialMT"/>
              </a:rPr>
              <a:t>Défis pour certains groupes spécifiques de travailleurs</a:t>
            </a:r>
          </a:p>
        </p:txBody>
      </p:sp>
      <p:sp>
        <p:nvSpPr>
          <p:cNvPr id="3" name="Content Placeholder 2">
            <a:extLst>
              <a:ext uri="{FF2B5EF4-FFF2-40B4-BE49-F238E27FC236}">
                <a16:creationId xmlns:a16="http://schemas.microsoft.com/office/drawing/2014/main" id="{6FF9A26E-3D77-4FDD-AD59-69C1BA233CEC}"/>
              </a:ext>
            </a:extLst>
          </p:cNvPr>
          <p:cNvSpPr>
            <a:spLocks noGrp="1"/>
          </p:cNvSpPr>
          <p:nvPr>
            <p:ph sz="half" idx="1"/>
          </p:nvPr>
        </p:nvSpPr>
        <p:spPr>
          <a:xfrm>
            <a:off x="457200" y="915988"/>
            <a:ext cx="7786688" cy="2523420"/>
          </a:xfrm>
        </p:spPr>
        <p:txBody>
          <a:bodyPr lIns="0" tIns="0" rIns="0" bIns="0">
            <a:noAutofit/>
          </a:bodyPr>
          <a:lstStyle/>
          <a:p>
            <a:pPr>
              <a:spcBef>
                <a:spcPts val="600"/>
              </a:spcBef>
              <a:spcAft>
                <a:spcPts val="600"/>
              </a:spcAft>
            </a:pPr>
            <a:r>
              <a:rPr lang="fr-FR" sz="1600" b="0">
                <a:solidFill>
                  <a:schemeClr val="tx2"/>
                </a:solidFill>
              </a:rPr>
              <a:t>Difficultés à prouver leur expérience, étant donné que leurs portefeuilles ne peuvent pas être facilement transférés entre plateformes ou inclus dans un CV</a:t>
            </a:r>
          </a:p>
          <a:p>
            <a:pPr>
              <a:spcBef>
                <a:spcPts val="600"/>
              </a:spcBef>
              <a:spcAft>
                <a:spcPts val="600"/>
              </a:spcAft>
            </a:pPr>
            <a:r>
              <a:rPr lang="fr-FR" sz="1600" b="0">
                <a:solidFill>
                  <a:schemeClr val="tx2"/>
                </a:solidFill>
              </a:rPr>
              <a:t>Les travailleurs surqualifiés assument des tâches qui ne sont pas en rapport avec leur formation</a:t>
            </a:r>
          </a:p>
          <a:p>
            <a:pPr>
              <a:spcBef>
                <a:spcPts val="600"/>
              </a:spcBef>
              <a:spcAft>
                <a:spcPts val="600"/>
              </a:spcAft>
            </a:pPr>
            <a:r>
              <a:rPr lang="fr-FR" sz="1600" b="0">
                <a:solidFill>
                  <a:schemeClr val="tx2"/>
                </a:solidFill>
              </a:rPr>
              <a:t>Le travail via des plateformes numériques peut devenir un piège pour ceux qui disposent de peu d’options de travail alternatives</a:t>
            </a:r>
          </a:p>
        </p:txBody>
      </p:sp>
      <p:pic>
        <p:nvPicPr>
          <p:cNvPr id="6" name="Picture 5" descr="A person pushing a gear&#10;&#10;Description automatically generated">
            <a:extLst>
              <a:ext uri="{FF2B5EF4-FFF2-40B4-BE49-F238E27FC236}">
                <a16:creationId xmlns:a16="http://schemas.microsoft.com/office/drawing/2014/main" id="{C0B31055-AA0D-48EC-B081-E38CEC31B4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64220" y="2571750"/>
            <a:ext cx="2020915" cy="2020915"/>
          </a:xfrm>
          <a:prstGeom prst="rect">
            <a:avLst/>
          </a:prstGeom>
        </p:spPr>
      </p:pic>
    </p:spTree>
    <p:extLst>
      <p:ext uri="{BB962C8B-B14F-4D97-AF65-F5344CB8AC3E}">
        <p14:creationId xmlns:p14="http://schemas.microsoft.com/office/powerpoint/2010/main" val="2216273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54C8-C96E-488B-B0E8-F92C721258A2}"/>
              </a:ext>
            </a:extLst>
          </p:cNvPr>
          <p:cNvSpPr>
            <a:spLocks noGrp="1"/>
          </p:cNvSpPr>
          <p:nvPr>
            <p:ph type="title"/>
          </p:nvPr>
        </p:nvSpPr>
        <p:spPr/>
        <p:txBody>
          <a:bodyPr lIns="0"/>
          <a:lstStyle/>
          <a:p>
            <a:r>
              <a:rPr lang="fr-FR" sz="2000" b="1" dirty="0">
                <a:solidFill>
                  <a:srgbClr val="003399"/>
                </a:solidFill>
                <a:effectLst/>
                <a:latin typeface="Arial" panose="020B0604020202020204" pitchFamily="34" charset="0"/>
                <a:ea typeface="Times New Roman" panose="02020603050405020304" pitchFamily="18" charset="0"/>
                <a:cs typeface="ArialMT"/>
              </a:rPr>
              <a:t>Défis pour certains groupes spécifiques de travailleurs</a:t>
            </a:r>
          </a:p>
        </p:txBody>
      </p:sp>
      <p:sp>
        <p:nvSpPr>
          <p:cNvPr id="3" name="Content Placeholder 2">
            <a:extLst>
              <a:ext uri="{FF2B5EF4-FFF2-40B4-BE49-F238E27FC236}">
                <a16:creationId xmlns:a16="http://schemas.microsoft.com/office/drawing/2014/main" id="{6E1A3394-BE15-4D9D-B045-3A55A144CB22}"/>
              </a:ext>
            </a:extLst>
          </p:cNvPr>
          <p:cNvSpPr>
            <a:spLocks noGrp="1"/>
          </p:cNvSpPr>
          <p:nvPr>
            <p:ph sz="half" idx="1"/>
          </p:nvPr>
        </p:nvSpPr>
        <p:spPr>
          <a:xfrm>
            <a:off x="450001" y="915988"/>
            <a:ext cx="7704138" cy="2111940"/>
          </a:xfrm>
        </p:spPr>
        <p:txBody>
          <a:bodyPr lIns="0" tIns="0" rIns="0" bIns="0">
            <a:noAutofit/>
          </a:bodyPr>
          <a:lstStyle/>
          <a:p>
            <a:pPr marL="0" lvl="1" indent="0">
              <a:buNone/>
              <a:defRPr/>
            </a:pPr>
            <a:r>
              <a:rPr lang="fr-FR" sz="1600" b="1">
                <a:solidFill>
                  <a:schemeClr val="accent2"/>
                </a:solidFill>
              </a:rPr>
              <a:t>Le travail via une plateforme numérique peut être un levier pour échapper à la discrimination, au harcèlement et à un traitement inéquitable</a:t>
            </a:r>
          </a:p>
          <a:p>
            <a:pPr marL="285750" lvl="1" indent="-171450">
              <a:defRPr/>
            </a:pPr>
            <a:r>
              <a:rPr lang="fr-FR" sz="1600">
                <a:solidFill>
                  <a:schemeClr val="tx2"/>
                </a:solidFill>
              </a:rPr>
              <a:t>Profil anonyme, sans informations sensibles</a:t>
            </a:r>
          </a:p>
          <a:p>
            <a:pPr marL="342900" lvl="1" indent="-342900">
              <a:buFontTx/>
              <a:buChar char="-"/>
              <a:defRPr/>
            </a:pPr>
            <a:endParaRPr lang="en-GB" sz="2000" b="1" dirty="0">
              <a:solidFill>
                <a:schemeClr val="accent2"/>
              </a:solidFill>
              <a:latin typeface="Arial" panose="020B0604020202020204" pitchFamily="34" charset="0"/>
              <a:cs typeface="Arial" panose="020B0604020202020204" pitchFamily="34" charset="0"/>
            </a:endParaRPr>
          </a:p>
          <a:p>
            <a:pPr marL="0" lvl="1" indent="0">
              <a:buNone/>
              <a:defRPr/>
            </a:pPr>
            <a:r>
              <a:rPr lang="fr-FR" sz="1600" b="1">
                <a:solidFill>
                  <a:schemeClr val="accent2"/>
                </a:solidFill>
              </a:rPr>
              <a:t>Mais ces problèmes existent toujours...</a:t>
            </a:r>
          </a:p>
          <a:p>
            <a:pPr marL="285750" lvl="1" indent="-171450">
              <a:spcAft>
                <a:spcPts val="600"/>
              </a:spcAft>
              <a:defRPr/>
            </a:pPr>
            <a:r>
              <a:rPr lang="fr-FR" sz="1600">
                <a:solidFill>
                  <a:schemeClr val="tx2"/>
                </a:solidFill>
              </a:rPr>
              <a:t>Les inégalités et les préjugés existants peuvent être renforcés</a:t>
            </a:r>
          </a:p>
          <a:p>
            <a:pPr marL="285750" lvl="1" indent="-171450">
              <a:spcAft>
                <a:spcPts val="600"/>
              </a:spcAft>
              <a:defRPr/>
            </a:pPr>
            <a:r>
              <a:rPr lang="fr-FR" sz="1600">
                <a:solidFill>
                  <a:schemeClr val="tx2"/>
                </a:solidFill>
              </a:rPr>
              <a:t>Gestion algorithmique fondée sur des données biaisées</a:t>
            </a:r>
          </a:p>
          <a:p>
            <a:pPr marL="285750" lvl="1" indent="-171450">
              <a:spcAft>
                <a:spcPts val="600"/>
              </a:spcAft>
              <a:defRPr/>
            </a:pPr>
            <a:r>
              <a:rPr lang="fr-FR" sz="1600">
                <a:solidFill>
                  <a:schemeClr val="tx2"/>
                </a:solidFill>
              </a:rPr>
              <a:t>Problèmes de sous-déclaration des travailleurs</a:t>
            </a:r>
          </a:p>
        </p:txBody>
      </p:sp>
    </p:spTree>
    <p:extLst>
      <p:ext uri="{BB962C8B-B14F-4D97-AF65-F5344CB8AC3E}">
        <p14:creationId xmlns:p14="http://schemas.microsoft.com/office/powerpoint/2010/main" val="2189843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467832" y="0"/>
            <a:ext cx="8524847" cy="49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lgn="l" rtl="0" eaLnBrk="0" fontAlgn="base" hangingPunct="0">
              <a:spcBef>
                <a:spcPct val="0"/>
              </a:spcBef>
              <a:spcAft>
                <a:spcPct val="0"/>
              </a:spcAft>
              <a:defRPr sz="2400" b="1">
                <a:solidFill>
                  <a:schemeClr val="tx2"/>
                </a:solidFill>
                <a:latin typeface="+mj-lt"/>
                <a:ea typeface="MS PGothic" panose="020B0600070205080204" pitchFamily="34" charset="-128"/>
                <a:cs typeface="ＭＳ Ｐゴシック" pitchFamily="-108" charset="-128"/>
              </a:defRPr>
            </a:lvl1pPr>
            <a:lvl2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2pPr>
            <a:lvl3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3pPr>
            <a:lvl4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4pPr>
            <a:lvl5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5pPr>
            <a:lvl6pPr marL="457200" algn="l" rtl="0" fontAlgn="base">
              <a:spcBef>
                <a:spcPct val="0"/>
              </a:spcBef>
              <a:spcAft>
                <a:spcPct val="0"/>
              </a:spcAft>
              <a:defRPr sz="1400">
                <a:solidFill>
                  <a:schemeClr val="bg2"/>
                </a:solidFill>
                <a:latin typeface="Arial" charset="0"/>
              </a:defRPr>
            </a:lvl6pPr>
            <a:lvl7pPr marL="914400" algn="l" rtl="0" fontAlgn="base">
              <a:spcBef>
                <a:spcPct val="0"/>
              </a:spcBef>
              <a:spcAft>
                <a:spcPct val="0"/>
              </a:spcAft>
              <a:defRPr sz="1400">
                <a:solidFill>
                  <a:schemeClr val="bg2"/>
                </a:solidFill>
                <a:latin typeface="Arial" charset="0"/>
              </a:defRPr>
            </a:lvl7pPr>
            <a:lvl8pPr marL="1371600" algn="l" rtl="0" fontAlgn="base">
              <a:spcBef>
                <a:spcPct val="0"/>
              </a:spcBef>
              <a:spcAft>
                <a:spcPct val="0"/>
              </a:spcAft>
              <a:defRPr sz="1400">
                <a:solidFill>
                  <a:schemeClr val="bg2"/>
                </a:solidFill>
                <a:latin typeface="Arial" charset="0"/>
              </a:defRPr>
            </a:lvl8pPr>
            <a:lvl9pPr marL="1828800" algn="l" rtl="0" fontAlgn="base">
              <a:spcBef>
                <a:spcPct val="0"/>
              </a:spcBef>
              <a:spcAft>
                <a:spcPct val="0"/>
              </a:spcAft>
              <a:defRPr sz="1400">
                <a:solidFill>
                  <a:schemeClr val="bg2"/>
                </a:solidFill>
                <a:latin typeface="Arial" charset="0"/>
              </a:defRPr>
            </a:lvl9pPr>
          </a:lstStyle>
          <a:p>
            <a:pPr>
              <a:defRPr/>
            </a:pPr>
            <a:r>
              <a:rPr lang="fr-FR" sz="2000" dirty="0">
                <a:latin typeface="+mn-lt"/>
              </a:rPr>
              <a:t>Cartographie des réponses aux risques en matière de SST: exemples d’initiatives</a:t>
            </a:r>
          </a:p>
        </p:txBody>
      </p:sp>
      <p:sp>
        <p:nvSpPr>
          <p:cNvPr id="9" name="Rectangle 8">
            <a:extLst>
              <a:ext uri="{FF2B5EF4-FFF2-40B4-BE49-F238E27FC236}">
                <a16:creationId xmlns:a16="http://schemas.microsoft.com/office/drawing/2014/main" id="{DD0B5BD9-2C74-4F71-A5CB-169F9CF4831E}"/>
              </a:ext>
            </a:extLst>
          </p:cNvPr>
          <p:cNvSpPr/>
          <p:nvPr/>
        </p:nvSpPr>
        <p:spPr>
          <a:xfrm>
            <a:off x="467832" y="915988"/>
            <a:ext cx="7704138" cy="3099059"/>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r>
              <a:rPr lang="fr-FR" sz="2000" b="1">
                <a:solidFill>
                  <a:schemeClr val="tx2"/>
                </a:solidFill>
              </a:rPr>
              <a:t>DÉCIDEURS POLITIQUES</a:t>
            </a:r>
          </a:p>
          <a:p>
            <a:pPr>
              <a:defRPr/>
            </a:pPr>
            <a:endParaRPr lang="es-ES" sz="2000" b="1" dirty="0">
              <a:solidFill>
                <a:schemeClr val="tx2"/>
              </a:solidFill>
            </a:endParaRPr>
          </a:p>
          <a:p>
            <a:pPr marL="285750" indent="-285750">
              <a:spcAft>
                <a:spcPts val="600"/>
              </a:spcAft>
              <a:buFont typeface="Wingdings" panose="05000000000000000000" pitchFamily="2" charset="2"/>
              <a:buChar char="§"/>
              <a:defRPr/>
            </a:pPr>
            <a:r>
              <a:rPr lang="fr-FR" sz="1600">
                <a:solidFill>
                  <a:schemeClr val="tx2"/>
                </a:solidFill>
              </a:rPr>
              <a:t>Assurance obligatoire contre les accidents du travail pour les travailleurs de plateforme sur site</a:t>
            </a:r>
          </a:p>
          <a:p>
            <a:pPr marL="285750" indent="-285750">
              <a:spcAft>
                <a:spcPts val="600"/>
              </a:spcAft>
              <a:buFont typeface="Wingdings" panose="05000000000000000000" pitchFamily="2" charset="2"/>
              <a:buChar char="§"/>
              <a:defRPr/>
            </a:pPr>
            <a:r>
              <a:rPr lang="fr-FR" sz="1600">
                <a:solidFill>
                  <a:schemeClr val="tx2"/>
                </a:solidFill>
              </a:rPr>
              <a:t>Exigences de transparence à l’égard des plateformes utilisant la gestion algorithmique</a:t>
            </a:r>
          </a:p>
          <a:p>
            <a:pPr marL="285750" indent="-285750">
              <a:spcAft>
                <a:spcPts val="600"/>
              </a:spcAft>
              <a:buFont typeface="Wingdings" panose="05000000000000000000" pitchFamily="2" charset="2"/>
              <a:buChar char="§"/>
              <a:defRPr/>
            </a:pPr>
            <a:r>
              <a:rPr lang="fr-FR" sz="1600">
                <a:solidFill>
                  <a:schemeClr val="tx2"/>
                </a:solidFill>
              </a:rPr>
              <a:t>Limites de temps de travail, protections en matière de sécurité routière, droit pour les travailleurs d’être informés des évolutions technologiques</a:t>
            </a:r>
          </a:p>
          <a:p>
            <a:pPr marL="285750" indent="-285750">
              <a:spcAft>
                <a:spcPts val="600"/>
              </a:spcAft>
              <a:buFont typeface="Wingdings" panose="05000000000000000000" pitchFamily="2" charset="2"/>
              <a:buChar char="§"/>
              <a:defRPr/>
            </a:pPr>
            <a:r>
              <a:rPr lang="fr-FR" sz="1600">
                <a:solidFill>
                  <a:schemeClr val="tx2"/>
                </a:solidFill>
              </a:rPr>
              <a:t>Appels à consultations publiques</a:t>
            </a:r>
          </a:p>
          <a:p>
            <a:pPr marL="285750" indent="-285750">
              <a:spcAft>
                <a:spcPts val="600"/>
              </a:spcAft>
              <a:buFont typeface="Wingdings" panose="05000000000000000000" pitchFamily="2" charset="2"/>
              <a:buChar char="§"/>
              <a:defRPr/>
            </a:pPr>
            <a:r>
              <a:rPr lang="fr-FR" sz="1600">
                <a:solidFill>
                  <a:schemeClr val="tx2"/>
                </a:solidFill>
              </a:rPr>
              <a:t>Inspections du travail et campagnes de sensibilisation</a:t>
            </a:r>
          </a:p>
        </p:txBody>
      </p:sp>
    </p:spTree>
    <p:extLst>
      <p:ext uri="{BB962C8B-B14F-4D97-AF65-F5344CB8AC3E}">
        <p14:creationId xmlns:p14="http://schemas.microsoft.com/office/powerpoint/2010/main" val="370478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D1CBE28-9A7C-178F-B4AE-1A9753F563DE}"/>
              </a:ext>
            </a:extLst>
          </p:cNvPr>
          <p:cNvSpPr/>
          <p:nvPr/>
        </p:nvSpPr>
        <p:spPr>
          <a:xfrm>
            <a:off x="478106" y="915989"/>
            <a:ext cx="7704138" cy="2625234"/>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t"/>
          <a:lstStyle/>
          <a:p>
            <a:pPr>
              <a:defRPr/>
            </a:pPr>
            <a:r>
              <a:rPr lang="fr-FR" sz="2000" b="1" dirty="0">
                <a:solidFill>
                  <a:schemeClr val="tx2"/>
                </a:solidFill>
              </a:rPr>
              <a:t>PLATEFORMES</a:t>
            </a:r>
          </a:p>
          <a:p>
            <a:pPr>
              <a:defRPr/>
            </a:pPr>
            <a:endParaRPr lang="es-ES" sz="2000" b="1" dirty="0">
              <a:solidFill>
                <a:schemeClr val="tx2"/>
              </a:solidFill>
            </a:endParaRPr>
          </a:p>
          <a:p>
            <a:pPr marL="285750" indent="-285750">
              <a:spcAft>
                <a:spcPts val="600"/>
              </a:spcAft>
              <a:buFont typeface="Wingdings" panose="05000000000000000000" pitchFamily="2" charset="2"/>
              <a:buChar char="§"/>
              <a:defRPr/>
            </a:pPr>
            <a:r>
              <a:rPr lang="fr-FR" sz="1600" dirty="0">
                <a:solidFill>
                  <a:schemeClr val="tx2"/>
                </a:solidFill>
              </a:rPr>
              <a:t>Fourniture de protections en matière de SST, telles que des équipements de protection individuelle, des stratégies de sécurité et de bien-être physique et mental, une assistance médicale, une assurance contre les accidents du travail et une formation adaptée en matière de SST </a:t>
            </a:r>
          </a:p>
          <a:p>
            <a:pPr marL="285750" indent="-285750">
              <a:spcAft>
                <a:spcPts val="600"/>
              </a:spcAft>
              <a:buFont typeface="Wingdings" panose="05000000000000000000" pitchFamily="2" charset="2"/>
              <a:buChar char="§"/>
              <a:defRPr/>
            </a:pPr>
            <a:r>
              <a:rPr lang="fr-FR" sz="1600" dirty="0">
                <a:solidFill>
                  <a:schemeClr val="tx2"/>
                </a:solidFill>
              </a:rPr>
              <a:t>Politiques de SST relatives à la sécurité routière, à la violence et au harcèlement</a:t>
            </a:r>
          </a:p>
          <a:p>
            <a:pPr marL="285750" indent="-285750">
              <a:spcAft>
                <a:spcPts val="600"/>
              </a:spcAft>
              <a:buFont typeface="Wingdings" panose="05000000000000000000" pitchFamily="2" charset="2"/>
              <a:buChar char="§"/>
              <a:defRPr/>
            </a:pPr>
            <a:r>
              <a:rPr lang="fr-FR" sz="1600" dirty="0">
                <a:solidFill>
                  <a:schemeClr val="tx2"/>
                </a:solidFill>
              </a:rPr>
              <a:t>Engagements et codes de conduite du secteur </a:t>
            </a:r>
            <a:endParaRPr lang="fr-FR" sz="1600" dirty="0">
              <a:solidFill>
                <a:srgbClr val="FF0000"/>
              </a:solidFill>
              <a:cs typeface="Arial"/>
            </a:endParaRPr>
          </a:p>
        </p:txBody>
      </p:sp>
      <p:sp>
        <p:nvSpPr>
          <p:cNvPr id="7" name="Title 1">
            <a:extLst>
              <a:ext uri="{FF2B5EF4-FFF2-40B4-BE49-F238E27FC236}">
                <a16:creationId xmlns:a16="http://schemas.microsoft.com/office/drawing/2014/main" id="{5502B721-8DF5-4D0D-A0AE-3AB932C1EB9A}"/>
              </a:ext>
            </a:extLst>
          </p:cNvPr>
          <p:cNvSpPr txBox="1">
            <a:spLocks/>
          </p:cNvSpPr>
          <p:nvPr/>
        </p:nvSpPr>
        <p:spPr bwMode="auto">
          <a:xfrm>
            <a:off x="478106" y="6820"/>
            <a:ext cx="8524847" cy="49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lgn="l" rtl="0" eaLnBrk="0" fontAlgn="base" hangingPunct="0">
              <a:spcBef>
                <a:spcPct val="0"/>
              </a:spcBef>
              <a:spcAft>
                <a:spcPct val="0"/>
              </a:spcAft>
              <a:defRPr sz="2400" b="1">
                <a:solidFill>
                  <a:schemeClr val="tx2"/>
                </a:solidFill>
                <a:latin typeface="+mj-lt"/>
                <a:ea typeface="MS PGothic" panose="020B0600070205080204" pitchFamily="34" charset="-128"/>
                <a:cs typeface="ＭＳ Ｐゴシック" pitchFamily="-108" charset="-128"/>
              </a:defRPr>
            </a:lvl1pPr>
            <a:lvl2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2pPr>
            <a:lvl3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3pPr>
            <a:lvl4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4pPr>
            <a:lvl5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5pPr>
            <a:lvl6pPr marL="457200" algn="l" rtl="0" fontAlgn="base">
              <a:spcBef>
                <a:spcPct val="0"/>
              </a:spcBef>
              <a:spcAft>
                <a:spcPct val="0"/>
              </a:spcAft>
              <a:defRPr sz="1400">
                <a:solidFill>
                  <a:schemeClr val="bg2"/>
                </a:solidFill>
                <a:latin typeface="Arial" charset="0"/>
              </a:defRPr>
            </a:lvl6pPr>
            <a:lvl7pPr marL="914400" algn="l" rtl="0" fontAlgn="base">
              <a:spcBef>
                <a:spcPct val="0"/>
              </a:spcBef>
              <a:spcAft>
                <a:spcPct val="0"/>
              </a:spcAft>
              <a:defRPr sz="1400">
                <a:solidFill>
                  <a:schemeClr val="bg2"/>
                </a:solidFill>
                <a:latin typeface="Arial" charset="0"/>
              </a:defRPr>
            </a:lvl7pPr>
            <a:lvl8pPr marL="1371600" algn="l" rtl="0" fontAlgn="base">
              <a:spcBef>
                <a:spcPct val="0"/>
              </a:spcBef>
              <a:spcAft>
                <a:spcPct val="0"/>
              </a:spcAft>
              <a:defRPr sz="1400">
                <a:solidFill>
                  <a:schemeClr val="bg2"/>
                </a:solidFill>
                <a:latin typeface="Arial" charset="0"/>
              </a:defRPr>
            </a:lvl8pPr>
            <a:lvl9pPr marL="1828800" algn="l" rtl="0" fontAlgn="base">
              <a:spcBef>
                <a:spcPct val="0"/>
              </a:spcBef>
              <a:spcAft>
                <a:spcPct val="0"/>
              </a:spcAft>
              <a:defRPr sz="1400">
                <a:solidFill>
                  <a:schemeClr val="bg2"/>
                </a:solidFill>
                <a:latin typeface="Arial" charset="0"/>
              </a:defRPr>
            </a:lvl9pPr>
          </a:lstStyle>
          <a:p>
            <a:pPr>
              <a:defRPr/>
            </a:pPr>
            <a:r>
              <a:rPr lang="fr-FR" sz="2000" dirty="0">
                <a:latin typeface="+mn-lt"/>
              </a:rPr>
              <a:t>Cartographie des réponses aux risques en matière de SST: exemples d’initiatives</a:t>
            </a:r>
          </a:p>
        </p:txBody>
      </p:sp>
    </p:spTree>
    <p:extLst>
      <p:ext uri="{BB962C8B-B14F-4D97-AF65-F5344CB8AC3E}">
        <p14:creationId xmlns:p14="http://schemas.microsoft.com/office/powerpoint/2010/main" val="315149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20ED2D-3959-73C1-2395-332D4CC876E9}"/>
              </a:ext>
            </a:extLst>
          </p:cNvPr>
          <p:cNvSpPr/>
          <p:nvPr/>
        </p:nvSpPr>
        <p:spPr>
          <a:xfrm>
            <a:off x="478524" y="908248"/>
            <a:ext cx="7693446" cy="265791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r>
              <a:rPr lang="fr-FR" sz="2000" b="1" dirty="0">
                <a:solidFill>
                  <a:schemeClr val="tx2"/>
                </a:solidFill>
              </a:rPr>
              <a:t>TRAVAILLEURS DE PLATEFORME</a:t>
            </a:r>
          </a:p>
          <a:p>
            <a:pPr>
              <a:defRPr/>
            </a:pPr>
            <a:endParaRPr lang="es-ES" sz="2000" b="1" dirty="0">
              <a:solidFill>
                <a:schemeClr val="tx2"/>
              </a:solidFill>
            </a:endParaRPr>
          </a:p>
          <a:p>
            <a:pPr marL="285750" indent="-285750">
              <a:spcAft>
                <a:spcPts val="600"/>
              </a:spcAft>
              <a:buFont typeface="Wingdings" panose="05000000000000000000" pitchFamily="2" charset="2"/>
              <a:buChar char="§"/>
              <a:defRPr/>
            </a:pPr>
            <a:r>
              <a:rPr lang="fr-FR" sz="1600" dirty="0">
                <a:solidFill>
                  <a:schemeClr val="tx2"/>
                </a:solidFill>
              </a:rPr>
              <a:t>Échanges informels d’informations sur des questions liées au travail ou initiatives d’auto-organisation par l’intermédiaire de forums de discussion en ligne, de médias sociaux, d’interactions en face à face</a:t>
            </a:r>
          </a:p>
          <a:p>
            <a:pPr marL="285750" indent="-285750">
              <a:spcAft>
                <a:spcPts val="600"/>
              </a:spcAft>
              <a:buFont typeface="Wingdings" panose="05000000000000000000" pitchFamily="2" charset="2"/>
              <a:buChar char="§"/>
              <a:defRPr/>
            </a:pPr>
            <a:r>
              <a:rPr lang="fr-FR" sz="1600" dirty="0">
                <a:solidFill>
                  <a:schemeClr val="tx2"/>
                </a:solidFill>
              </a:rPr>
              <a:t>Mesures de sécurité informelles et précautions à prendre pour se protéger contre les risques spécifiques à une tâche</a:t>
            </a:r>
          </a:p>
          <a:p>
            <a:pPr marL="285750" indent="-285750">
              <a:spcAft>
                <a:spcPts val="600"/>
              </a:spcAft>
              <a:buFont typeface="Wingdings" panose="05000000000000000000" pitchFamily="2" charset="2"/>
              <a:buChar char="§"/>
              <a:defRPr/>
            </a:pPr>
            <a:r>
              <a:rPr lang="fr-FR" sz="1600" dirty="0">
                <a:solidFill>
                  <a:schemeClr val="tx2"/>
                </a:solidFill>
              </a:rPr>
              <a:t>Possibilités de coopération, négociation des conditions de travail, organisation et représentation</a:t>
            </a:r>
          </a:p>
        </p:txBody>
      </p:sp>
      <p:sp>
        <p:nvSpPr>
          <p:cNvPr id="6" name="Title 1">
            <a:extLst>
              <a:ext uri="{FF2B5EF4-FFF2-40B4-BE49-F238E27FC236}">
                <a16:creationId xmlns:a16="http://schemas.microsoft.com/office/drawing/2014/main" id="{AE95F8D5-25F2-4C69-BE3F-609C31DACE22}"/>
              </a:ext>
            </a:extLst>
          </p:cNvPr>
          <p:cNvSpPr txBox="1">
            <a:spLocks/>
          </p:cNvSpPr>
          <p:nvPr/>
        </p:nvSpPr>
        <p:spPr bwMode="auto">
          <a:xfrm>
            <a:off x="385732" y="16891"/>
            <a:ext cx="8524847" cy="49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algn="l" rtl="0" eaLnBrk="0" fontAlgn="base" hangingPunct="0">
              <a:spcBef>
                <a:spcPct val="0"/>
              </a:spcBef>
              <a:spcAft>
                <a:spcPct val="0"/>
              </a:spcAft>
              <a:defRPr sz="2400" b="1">
                <a:solidFill>
                  <a:schemeClr val="tx2"/>
                </a:solidFill>
                <a:latin typeface="+mj-lt"/>
                <a:ea typeface="MS PGothic" panose="020B0600070205080204" pitchFamily="34" charset="-128"/>
                <a:cs typeface="ＭＳ Ｐゴシック" pitchFamily="-108" charset="-128"/>
              </a:defRPr>
            </a:lvl1pPr>
            <a:lvl2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2pPr>
            <a:lvl3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3pPr>
            <a:lvl4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4pPr>
            <a:lvl5pPr algn="l" rtl="0" eaLnBrk="0" fontAlgn="base" hangingPunct="0">
              <a:spcBef>
                <a:spcPct val="0"/>
              </a:spcBef>
              <a:spcAft>
                <a:spcPct val="0"/>
              </a:spcAft>
              <a:defRPr sz="2400" b="1">
                <a:solidFill>
                  <a:schemeClr val="tx2"/>
                </a:solidFill>
                <a:latin typeface="Arial" charset="0"/>
                <a:ea typeface="MS PGothic" panose="020B0600070205080204" pitchFamily="34" charset="-128"/>
                <a:cs typeface="ＭＳ Ｐゴシック" pitchFamily="-108" charset="-128"/>
              </a:defRPr>
            </a:lvl5pPr>
            <a:lvl6pPr marL="457200" algn="l" rtl="0" fontAlgn="base">
              <a:spcBef>
                <a:spcPct val="0"/>
              </a:spcBef>
              <a:spcAft>
                <a:spcPct val="0"/>
              </a:spcAft>
              <a:defRPr sz="1400">
                <a:solidFill>
                  <a:schemeClr val="bg2"/>
                </a:solidFill>
                <a:latin typeface="Arial" charset="0"/>
              </a:defRPr>
            </a:lvl6pPr>
            <a:lvl7pPr marL="914400" algn="l" rtl="0" fontAlgn="base">
              <a:spcBef>
                <a:spcPct val="0"/>
              </a:spcBef>
              <a:spcAft>
                <a:spcPct val="0"/>
              </a:spcAft>
              <a:defRPr sz="1400">
                <a:solidFill>
                  <a:schemeClr val="bg2"/>
                </a:solidFill>
                <a:latin typeface="Arial" charset="0"/>
              </a:defRPr>
            </a:lvl7pPr>
            <a:lvl8pPr marL="1371600" algn="l" rtl="0" fontAlgn="base">
              <a:spcBef>
                <a:spcPct val="0"/>
              </a:spcBef>
              <a:spcAft>
                <a:spcPct val="0"/>
              </a:spcAft>
              <a:defRPr sz="1400">
                <a:solidFill>
                  <a:schemeClr val="bg2"/>
                </a:solidFill>
                <a:latin typeface="Arial" charset="0"/>
              </a:defRPr>
            </a:lvl8pPr>
            <a:lvl9pPr marL="1828800" algn="l" rtl="0" fontAlgn="base">
              <a:spcBef>
                <a:spcPct val="0"/>
              </a:spcBef>
              <a:spcAft>
                <a:spcPct val="0"/>
              </a:spcAft>
              <a:defRPr sz="1400">
                <a:solidFill>
                  <a:schemeClr val="bg2"/>
                </a:solidFill>
                <a:latin typeface="Arial" charset="0"/>
              </a:defRPr>
            </a:lvl9pPr>
          </a:lstStyle>
          <a:p>
            <a:pPr>
              <a:defRPr/>
            </a:pPr>
            <a:r>
              <a:rPr lang="fr-FR" sz="2000" dirty="0">
                <a:latin typeface="+mn-lt"/>
              </a:rPr>
              <a:t>Cartographie des réponses aux risques en matière de SST: exemples d’initiatives</a:t>
            </a:r>
          </a:p>
        </p:txBody>
      </p:sp>
    </p:spTree>
    <p:extLst>
      <p:ext uri="{BB962C8B-B14F-4D97-AF65-F5344CB8AC3E}">
        <p14:creationId xmlns:p14="http://schemas.microsoft.com/office/powerpoint/2010/main" val="1749803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8B0D-0911-46BC-BACE-4295E9F83A3E}"/>
              </a:ext>
            </a:extLst>
          </p:cNvPr>
          <p:cNvSpPr>
            <a:spLocks noGrp="1"/>
          </p:cNvSpPr>
          <p:nvPr>
            <p:ph type="title"/>
          </p:nvPr>
        </p:nvSpPr>
        <p:spPr>
          <a:xfrm>
            <a:off x="450001" y="134999"/>
            <a:ext cx="8343125" cy="460423"/>
          </a:xfrm>
        </p:spPr>
        <p:txBody>
          <a:bodyPr lIns="0"/>
          <a:lstStyle/>
          <a:p>
            <a:r>
              <a:rPr lang="fr-FR" sz="2400" b="1">
                <a:solidFill>
                  <a:srgbClr val="003399"/>
                </a:solidFill>
                <a:effectLst/>
                <a:latin typeface="Arial" panose="020B0604020202020204" pitchFamily="34" charset="0"/>
                <a:ea typeface="Times New Roman" panose="02020603050405020304" pitchFamily="18" charset="0"/>
                <a:cs typeface="ArialMT"/>
              </a:rPr>
              <a:t>Politiques et pratiques</a:t>
            </a:r>
          </a:p>
        </p:txBody>
      </p:sp>
      <p:sp>
        <p:nvSpPr>
          <p:cNvPr id="3" name="Content Placeholder 2">
            <a:extLst>
              <a:ext uri="{FF2B5EF4-FFF2-40B4-BE49-F238E27FC236}">
                <a16:creationId xmlns:a16="http://schemas.microsoft.com/office/drawing/2014/main" id="{22A7DB94-CFEC-4B97-B29F-0F5E62A273EA}"/>
              </a:ext>
            </a:extLst>
          </p:cNvPr>
          <p:cNvSpPr>
            <a:spLocks noGrp="1"/>
          </p:cNvSpPr>
          <p:nvPr>
            <p:ph sz="half" idx="1"/>
          </p:nvPr>
        </p:nvSpPr>
        <p:spPr>
          <a:xfrm>
            <a:off x="2425110" y="2021640"/>
            <a:ext cx="6368016" cy="2405579"/>
          </a:xfrm>
        </p:spPr>
        <p:txBody>
          <a:bodyPr lIns="0" tIns="0" rIns="0" bIns="0">
            <a:noAutofit/>
          </a:bodyPr>
          <a:lstStyle/>
          <a:p>
            <a:pPr marL="744538" lvl="2" indent="-225425">
              <a:lnSpc>
                <a:spcPct val="150000"/>
              </a:lnSpc>
              <a:buFont typeface="Wingdings" panose="05000000000000000000" pitchFamily="2" charset="2"/>
              <a:buChar char="ü"/>
            </a:pPr>
            <a:r>
              <a:rPr lang="fr-FR" sz="1500" b="1" dirty="0">
                <a:solidFill>
                  <a:srgbClr val="003399"/>
                </a:solidFill>
              </a:rPr>
              <a:t>Clarification du statut juridique de l’emploi </a:t>
            </a:r>
          </a:p>
          <a:p>
            <a:pPr marL="744538" lvl="2" indent="-225425">
              <a:lnSpc>
                <a:spcPct val="150000"/>
              </a:lnSpc>
              <a:buFont typeface="Wingdings" panose="05000000000000000000" pitchFamily="2" charset="2"/>
              <a:buChar char="ü"/>
            </a:pPr>
            <a:r>
              <a:rPr lang="fr-FR" sz="1500" b="1" dirty="0">
                <a:solidFill>
                  <a:srgbClr val="003399"/>
                </a:solidFill>
              </a:rPr>
              <a:t>Transparence de la gestion algorithmique </a:t>
            </a:r>
          </a:p>
          <a:p>
            <a:pPr marL="744538" lvl="2" indent="-225425">
              <a:lnSpc>
                <a:spcPct val="150000"/>
              </a:lnSpc>
              <a:buFont typeface="Wingdings" panose="05000000000000000000" pitchFamily="2" charset="2"/>
              <a:buChar char="ü"/>
            </a:pPr>
            <a:r>
              <a:rPr lang="fr-FR" sz="1500" b="1" dirty="0">
                <a:solidFill>
                  <a:srgbClr val="003399"/>
                </a:solidFill>
              </a:rPr>
              <a:t>Meilleure application de la législation et meilleure traçabilité</a:t>
            </a:r>
          </a:p>
          <a:p>
            <a:pPr marL="744538" lvl="2" indent="-225425">
              <a:spcBef>
                <a:spcPts val="600"/>
              </a:spcBef>
              <a:buFont typeface="Wingdings" panose="05000000000000000000" pitchFamily="2" charset="2"/>
              <a:buChar char="ü"/>
            </a:pPr>
            <a:r>
              <a:rPr lang="fr-FR" sz="1500" b="1" dirty="0">
                <a:solidFill>
                  <a:srgbClr val="003399"/>
                </a:solidFill>
              </a:rPr>
              <a:t>Prise en compte des thèmes liés à la sécurité et à la santé au travail</a:t>
            </a:r>
          </a:p>
          <a:p>
            <a:pPr marL="744538" lvl="2" indent="-225425">
              <a:spcBef>
                <a:spcPts val="600"/>
              </a:spcBef>
              <a:buFont typeface="Wingdings" panose="05000000000000000000" pitchFamily="2" charset="2"/>
              <a:buChar char="ü"/>
            </a:pPr>
            <a:r>
              <a:rPr lang="fr-FR" sz="1500" b="1" dirty="0">
                <a:solidFill>
                  <a:srgbClr val="003399"/>
                </a:solidFill>
              </a:rPr>
              <a:t>Comblement d’une lacune laissée par la réglementation au sein de l’UE </a:t>
            </a:r>
          </a:p>
          <a:p>
            <a:pPr marL="189000" lvl="1" indent="0">
              <a:buNone/>
            </a:pPr>
            <a:endParaRPr lang="en-US" sz="1500" b="1" dirty="0"/>
          </a:p>
        </p:txBody>
      </p:sp>
      <p:sp>
        <p:nvSpPr>
          <p:cNvPr id="6" name="Call-out: Down Arrow 5">
            <a:extLst>
              <a:ext uri="{FF2B5EF4-FFF2-40B4-BE49-F238E27FC236}">
                <a16:creationId xmlns:a16="http://schemas.microsoft.com/office/drawing/2014/main" id="{B0976AAB-1FE5-4B26-8EF5-A5056DC0EFAE}"/>
              </a:ext>
            </a:extLst>
          </p:cNvPr>
          <p:cNvSpPr/>
          <p:nvPr/>
        </p:nvSpPr>
        <p:spPr>
          <a:xfrm>
            <a:off x="466882" y="934841"/>
            <a:ext cx="7777006" cy="1016507"/>
          </a:xfrm>
          <a:prstGeom prst="downArrowCallout">
            <a:avLst>
              <a:gd name="adj1" fmla="val 25000"/>
              <a:gd name="adj2" fmla="val 27299"/>
              <a:gd name="adj3" fmla="val 21552"/>
              <a:gd name="adj4" fmla="val 63828"/>
            </a:avLst>
          </a:prstGeom>
          <a:ln>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7086600" algn="l"/>
              </a:tabLst>
            </a:pPr>
            <a:r>
              <a:rPr lang="fr-FR" sz="1800"/>
              <a:t>Proposition de directive de la Commission européenne visant à améliorer les conditions de travail sur les plateformes numériques</a:t>
            </a:r>
          </a:p>
        </p:txBody>
      </p:sp>
      <p:pic>
        <p:nvPicPr>
          <p:cNvPr id="1026" name="Picture 2" descr="The European Commission's proposal for an EU wide compulsory licensing  mechanism | Medicines Law &amp; Policy">
            <a:extLst>
              <a:ext uri="{FF2B5EF4-FFF2-40B4-BE49-F238E27FC236}">
                <a16:creationId xmlns:a16="http://schemas.microsoft.com/office/drawing/2014/main" id="{52818A3E-3C0C-43FA-ACCA-268DB6887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82" y="2202180"/>
            <a:ext cx="2152730" cy="159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587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avel and paper with a piece of paper&#10;&#10;Description automatically generated">
            <a:extLst>
              <a:ext uri="{FF2B5EF4-FFF2-40B4-BE49-F238E27FC236}">
                <a16:creationId xmlns:a16="http://schemas.microsoft.com/office/drawing/2014/main" id="{26E46632-7AA7-4548-BCB8-AB042D939D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12271" y="1302741"/>
            <a:ext cx="1759700" cy="1759700"/>
          </a:xfrm>
          <a:prstGeom prst="rect">
            <a:avLst/>
          </a:prstGeom>
        </p:spPr>
      </p:pic>
      <p:sp>
        <p:nvSpPr>
          <p:cNvPr id="2" name="Title 1">
            <a:extLst>
              <a:ext uri="{FF2B5EF4-FFF2-40B4-BE49-F238E27FC236}">
                <a16:creationId xmlns:a16="http://schemas.microsoft.com/office/drawing/2014/main" id="{B73F423D-6D77-41D3-8A08-2F3AD64E3DDE}"/>
              </a:ext>
            </a:extLst>
          </p:cNvPr>
          <p:cNvSpPr>
            <a:spLocks noGrp="1"/>
          </p:cNvSpPr>
          <p:nvPr>
            <p:ph type="title"/>
          </p:nvPr>
        </p:nvSpPr>
        <p:spPr/>
        <p:txBody>
          <a:bodyPr lIns="0"/>
          <a:lstStyle/>
          <a:p>
            <a:r>
              <a:rPr lang="fr-FR" sz="2400"/>
              <a:t>Exemples de politiques nationales </a:t>
            </a:r>
          </a:p>
        </p:txBody>
      </p:sp>
      <p:sp>
        <p:nvSpPr>
          <p:cNvPr id="3" name="Content Placeholder 2">
            <a:extLst>
              <a:ext uri="{FF2B5EF4-FFF2-40B4-BE49-F238E27FC236}">
                <a16:creationId xmlns:a16="http://schemas.microsoft.com/office/drawing/2014/main" id="{F88C6CA0-DA00-41E0-9E33-C5C4329D23DA}"/>
              </a:ext>
            </a:extLst>
          </p:cNvPr>
          <p:cNvSpPr>
            <a:spLocks noGrp="1"/>
          </p:cNvSpPr>
          <p:nvPr>
            <p:ph sz="half" idx="1"/>
          </p:nvPr>
        </p:nvSpPr>
        <p:spPr>
          <a:xfrm>
            <a:off x="467833" y="888651"/>
            <a:ext cx="7704138" cy="3709982"/>
          </a:xfrm>
        </p:spPr>
        <p:txBody>
          <a:bodyPr lIns="0" tIns="0" rIns="0" bIns="0">
            <a:noAutofit/>
          </a:bodyPr>
          <a:lstStyle/>
          <a:p>
            <a:pPr marL="0" indent="0">
              <a:spcBef>
                <a:spcPts val="0"/>
              </a:spcBef>
              <a:spcAft>
                <a:spcPts val="600"/>
              </a:spcAft>
              <a:buNone/>
            </a:pPr>
            <a:r>
              <a:rPr lang="fr-FR" sz="1600" dirty="0">
                <a:solidFill>
                  <a:schemeClr val="accent2"/>
                </a:solidFill>
              </a:rPr>
              <a:t>Loi espagnole «</a:t>
            </a:r>
            <a:r>
              <a:rPr lang="fr-FR" sz="1600" dirty="0" err="1">
                <a:solidFill>
                  <a:schemeClr val="accent2"/>
                </a:solidFill>
              </a:rPr>
              <a:t>Riders</a:t>
            </a:r>
            <a:r>
              <a:rPr lang="fr-FR" sz="1600" dirty="0">
                <a:solidFill>
                  <a:schemeClr val="accent2"/>
                </a:solidFill>
              </a:rPr>
              <a:t>» (2021): </a:t>
            </a:r>
          </a:p>
          <a:p>
            <a:pPr marL="285750" lvl="1" indent="-171450">
              <a:spcAft>
                <a:spcPts val="600"/>
              </a:spcAft>
              <a:defRPr/>
            </a:pPr>
            <a:r>
              <a:rPr lang="fr-FR" sz="1600" dirty="0">
                <a:solidFill>
                  <a:schemeClr val="tx2"/>
                </a:solidFill>
              </a:rPr>
              <a:t>Droit à la transparence algorithmique </a:t>
            </a:r>
          </a:p>
          <a:p>
            <a:pPr marL="285750" lvl="1" indent="-171450">
              <a:spcAft>
                <a:spcPts val="600"/>
              </a:spcAft>
              <a:defRPr/>
            </a:pPr>
            <a:r>
              <a:rPr lang="fr-FR" sz="1600" dirty="0">
                <a:solidFill>
                  <a:schemeClr val="tx2"/>
                </a:solidFill>
              </a:rPr>
              <a:t>Présomption d’une relation de travail dépendante</a:t>
            </a:r>
          </a:p>
          <a:p>
            <a:pPr marL="0" indent="0">
              <a:spcBef>
                <a:spcPts val="0"/>
              </a:spcBef>
              <a:spcAft>
                <a:spcPts val="600"/>
              </a:spcAft>
              <a:buNone/>
            </a:pPr>
            <a:r>
              <a:rPr lang="fr-FR" sz="1600" dirty="0">
                <a:solidFill>
                  <a:schemeClr val="accent2"/>
                </a:solidFill>
              </a:rPr>
              <a:t>Charte de Bologne (2018): </a:t>
            </a:r>
          </a:p>
          <a:p>
            <a:pPr marL="285750" lvl="1" indent="-171450">
              <a:spcAft>
                <a:spcPts val="600"/>
              </a:spcAft>
              <a:defRPr/>
            </a:pPr>
            <a:r>
              <a:rPr lang="fr-FR" sz="1600" dirty="0">
                <a:solidFill>
                  <a:schemeClr val="tx2"/>
                </a:solidFill>
              </a:rPr>
              <a:t>Protections en matière de SST pour le travail de plateforme </a:t>
            </a:r>
          </a:p>
          <a:p>
            <a:pPr marL="285750" lvl="1" indent="-171450">
              <a:spcAft>
                <a:spcPts val="600"/>
              </a:spcAft>
              <a:defRPr/>
            </a:pPr>
            <a:r>
              <a:rPr lang="fr-FR" sz="1600" dirty="0">
                <a:solidFill>
                  <a:schemeClr val="tx2"/>
                </a:solidFill>
              </a:rPr>
              <a:t>A inspiré des changements de la législation italienne</a:t>
            </a:r>
          </a:p>
          <a:p>
            <a:pPr marL="0" indent="0">
              <a:spcBef>
                <a:spcPts val="0"/>
              </a:spcBef>
              <a:spcAft>
                <a:spcPts val="600"/>
              </a:spcAft>
              <a:buNone/>
            </a:pPr>
            <a:r>
              <a:rPr lang="fr-FR" sz="1600" dirty="0">
                <a:solidFill>
                  <a:schemeClr val="accent2"/>
                </a:solidFill>
              </a:rPr>
              <a:t>Cadre législatif français: </a:t>
            </a:r>
          </a:p>
          <a:p>
            <a:pPr marL="285750" lvl="1" indent="-171450">
              <a:spcAft>
                <a:spcPts val="600"/>
              </a:spcAft>
              <a:defRPr/>
            </a:pPr>
            <a:r>
              <a:rPr lang="fr-FR" sz="1600" dirty="0">
                <a:solidFill>
                  <a:schemeClr val="tx2"/>
                </a:solidFill>
              </a:rPr>
              <a:t>Ensemble de droits et de protections pour les travailleurs de plateforme</a:t>
            </a:r>
          </a:p>
          <a:p>
            <a:pPr marL="114300" lvl="1" indent="0">
              <a:spcAft>
                <a:spcPts val="600"/>
              </a:spcAft>
              <a:buNone/>
              <a:defRPr/>
            </a:pPr>
            <a:endParaRPr lang="en-GB" sz="1600" dirty="0">
              <a:solidFill>
                <a:schemeClr val="tx2"/>
              </a:solidFill>
            </a:endParaRPr>
          </a:p>
          <a:p>
            <a:pPr marL="114300" lvl="1" indent="0">
              <a:spcAft>
                <a:spcPts val="600"/>
              </a:spcAft>
              <a:buNone/>
              <a:defRPr/>
            </a:pPr>
            <a:r>
              <a:rPr lang="fr-FR" sz="1600" dirty="0">
                <a:solidFill>
                  <a:schemeClr val="tx2"/>
                </a:solidFill>
              </a:rPr>
              <a:t>Informations complémentaires sur ces initiatives: </a:t>
            </a:r>
            <a:r>
              <a:rPr lang="fr-FR" sz="1600" dirty="0">
                <a:solidFill>
                  <a:schemeClr val="tx2"/>
                </a:solidFill>
                <a:hlinkClick r:id="rId4"/>
              </a:rPr>
              <a:t>https://osha.europa.eu/fr/publications/occupational-safety-and-health-digital-platform-work-lessons-regulations-policies-actions-and-initiatives</a:t>
            </a:r>
          </a:p>
          <a:p>
            <a:pPr marL="114300" lvl="1" indent="0">
              <a:spcAft>
                <a:spcPts val="600"/>
              </a:spcAft>
              <a:buNone/>
              <a:defRPr/>
            </a:pPr>
            <a:endParaRPr lang="en-GB" sz="1600" dirty="0">
              <a:solidFill>
                <a:schemeClr val="tx2"/>
              </a:solidFill>
            </a:endParaRPr>
          </a:p>
          <a:p>
            <a:pPr marL="0" indent="0">
              <a:buNone/>
            </a:pPr>
            <a:endParaRPr lang="en-GB" sz="1800" b="0" dirty="0"/>
          </a:p>
        </p:txBody>
      </p:sp>
    </p:spTree>
    <p:extLst>
      <p:ext uri="{BB962C8B-B14F-4D97-AF65-F5344CB8AC3E}">
        <p14:creationId xmlns:p14="http://schemas.microsoft.com/office/powerpoint/2010/main" val="3752738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3">
            <a:extLst>
              <a:ext uri="{FF2B5EF4-FFF2-40B4-BE49-F238E27FC236}">
                <a16:creationId xmlns:a16="http://schemas.microsoft.com/office/drawing/2014/main" id="{84CB3B4E-DCFD-434C-8179-4F124446EE59}"/>
              </a:ext>
            </a:extLst>
          </p:cNvPr>
          <p:cNvSpPr/>
          <p:nvPr/>
        </p:nvSpPr>
        <p:spPr>
          <a:xfrm rot="10800000">
            <a:off x="488376" y="915989"/>
            <a:ext cx="7559873" cy="3506382"/>
          </a:xfrm>
          <a:custGeom>
            <a:avLst/>
            <a:gdLst>
              <a:gd name="connsiteX0" fmla="*/ 0 w 7559873"/>
              <a:gd name="connsiteY0" fmla="*/ 0 h 3098042"/>
              <a:gd name="connsiteX1" fmla="*/ 1259979 w 7559873"/>
              <a:gd name="connsiteY1" fmla="*/ 0 h 3098042"/>
              <a:gd name="connsiteX2" fmla="*/ 1259979 w 7559873"/>
              <a:gd name="connsiteY2" fmla="*/ 0 h 3098042"/>
              <a:gd name="connsiteX3" fmla="*/ 3149947 w 7559873"/>
              <a:gd name="connsiteY3" fmla="*/ 0 h 3098042"/>
              <a:gd name="connsiteX4" fmla="*/ 7559873 w 7559873"/>
              <a:gd name="connsiteY4" fmla="*/ 0 h 3098042"/>
              <a:gd name="connsiteX5" fmla="*/ 7559873 w 7559873"/>
              <a:gd name="connsiteY5" fmla="*/ 1807191 h 3098042"/>
              <a:gd name="connsiteX6" fmla="*/ 7559873 w 7559873"/>
              <a:gd name="connsiteY6" fmla="*/ 1807191 h 3098042"/>
              <a:gd name="connsiteX7" fmla="*/ 7559873 w 7559873"/>
              <a:gd name="connsiteY7" fmla="*/ 2581702 h 3098042"/>
              <a:gd name="connsiteX8" fmla="*/ 7559873 w 7559873"/>
              <a:gd name="connsiteY8" fmla="*/ 3098042 h 3098042"/>
              <a:gd name="connsiteX9" fmla="*/ 3149947 w 7559873"/>
              <a:gd name="connsiteY9" fmla="*/ 3098042 h 3098042"/>
              <a:gd name="connsiteX10" fmla="*/ 2123115 w 7559873"/>
              <a:gd name="connsiteY10" fmla="*/ 3454224 h 3098042"/>
              <a:gd name="connsiteX11" fmla="*/ 1259979 w 7559873"/>
              <a:gd name="connsiteY11" fmla="*/ 3098042 h 3098042"/>
              <a:gd name="connsiteX12" fmla="*/ 0 w 7559873"/>
              <a:gd name="connsiteY12" fmla="*/ 3098042 h 3098042"/>
              <a:gd name="connsiteX13" fmla="*/ 0 w 7559873"/>
              <a:gd name="connsiteY13" fmla="*/ 2581702 h 3098042"/>
              <a:gd name="connsiteX14" fmla="*/ 0 w 7559873"/>
              <a:gd name="connsiteY14" fmla="*/ 1807191 h 3098042"/>
              <a:gd name="connsiteX15" fmla="*/ 0 w 7559873"/>
              <a:gd name="connsiteY15" fmla="*/ 1807191 h 3098042"/>
              <a:gd name="connsiteX16" fmla="*/ 0 w 7559873"/>
              <a:gd name="connsiteY16" fmla="*/ 0 h 3098042"/>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3149947 w 7559873"/>
              <a:gd name="connsiteY9" fmla="*/ 3098042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454224"/>
              <a:gd name="connsiteX1" fmla="*/ 1259979 w 7559873"/>
              <a:gd name="connsiteY1" fmla="*/ 0 h 3454224"/>
              <a:gd name="connsiteX2" fmla="*/ 1259979 w 7559873"/>
              <a:gd name="connsiteY2" fmla="*/ 0 h 3454224"/>
              <a:gd name="connsiteX3" fmla="*/ 3149947 w 7559873"/>
              <a:gd name="connsiteY3" fmla="*/ 0 h 3454224"/>
              <a:gd name="connsiteX4" fmla="*/ 7559873 w 7559873"/>
              <a:gd name="connsiteY4" fmla="*/ 0 h 3454224"/>
              <a:gd name="connsiteX5" fmla="*/ 7559873 w 7559873"/>
              <a:gd name="connsiteY5" fmla="*/ 1807191 h 3454224"/>
              <a:gd name="connsiteX6" fmla="*/ 7559873 w 7559873"/>
              <a:gd name="connsiteY6" fmla="*/ 1807191 h 3454224"/>
              <a:gd name="connsiteX7" fmla="*/ 7559873 w 7559873"/>
              <a:gd name="connsiteY7" fmla="*/ 2581702 h 3454224"/>
              <a:gd name="connsiteX8" fmla="*/ 7559873 w 7559873"/>
              <a:gd name="connsiteY8" fmla="*/ 3098042 h 3454224"/>
              <a:gd name="connsiteX9" fmla="*/ 1273380 w 7559873"/>
              <a:gd name="connsiteY9" fmla="*/ 3104866 h 3454224"/>
              <a:gd name="connsiteX10" fmla="*/ 2123115 w 7559873"/>
              <a:gd name="connsiteY10" fmla="*/ 3454224 h 3454224"/>
              <a:gd name="connsiteX11" fmla="*/ 584415 w 7559873"/>
              <a:gd name="connsiteY11" fmla="*/ 3098042 h 3454224"/>
              <a:gd name="connsiteX12" fmla="*/ 0 w 7559873"/>
              <a:gd name="connsiteY12" fmla="*/ 3098042 h 3454224"/>
              <a:gd name="connsiteX13" fmla="*/ 0 w 7559873"/>
              <a:gd name="connsiteY13" fmla="*/ 2581702 h 3454224"/>
              <a:gd name="connsiteX14" fmla="*/ 0 w 7559873"/>
              <a:gd name="connsiteY14" fmla="*/ 1807191 h 3454224"/>
              <a:gd name="connsiteX15" fmla="*/ 0 w 7559873"/>
              <a:gd name="connsiteY15" fmla="*/ 1807191 h 3454224"/>
              <a:gd name="connsiteX16" fmla="*/ 0 w 7559873"/>
              <a:gd name="connsiteY16" fmla="*/ 0 h 3454224"/>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1273380 w 7559873"/>
              <a:gd name="connsiteY9" fmla="*/ 3104866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99633"/>
              <a:gd name="connsiteX1" fmla="*/ 1259979 w 7559873"/>
              <a:gd name="connsiteY1" fmla="*/ 0 h 3399633"/>
              <a:gd name="connsiteX2" fmla="*/ 1259979 w 7559873"/>
              <a:gd name="connsiteY2" fmla="*/ 0 h 3399633"/>
              <a:gd name="connsiteX3" fmla="*/ 3149947 w 7559873"/>
              <a:gd name="connsiteY3" fmla="*/ 0 h 3399633"/>
              <a:gd name="connsiteX4" fmla="*/ 7559873 w 7559873"/>
              <a:gd name="connsiteY4" fmla="*/ 0 h 3399633"/>
              <a:gd name="connsiteX5" fmla="*/ 7559873 w 7559873"/>
              <a:gd name="connsiteY5" fmla="*/ 1807191 h 3399633"/>
              <a:gd name="connsiteX6" fmla="*/ 7559873 w 7559873"/>
              <a:gd name="connsiteY6" fmla="*/ 1807191 h 3399633"/>
              <a:gd name="connsiteX7" fmla="*/ 7559873 w 7559873"/>
              <a:gd name="connsiteY7" fmla="*/ 2581702 h 3399633"/>
              <a:gd name="connsiteX8" fmla="*/ 7559873 w 7559873"/>
              <a:gd name="connsiteY8" fmla="*/ 3098042 h 3399633"/>
              <a:gd name="connsiteX9" fmla="*/ 7080503 w 7559873"/>
              <a:gd name="connsiteY9" fmla="*/ 3095967 h 3399633"/>
              <a:gd name="connsiteX10" fmla="*/ 922112 w 7559873"/>
              <a:gd name="connsiteY10" fmla="*/ 3399633 h 3399633"/>
              <a:gd name="connsiteX11" fmla="*/ 584415 w 7559873"/>
              <a:gd name="connsiteY11" fmla="*/ 3098042 h 3399633"/>
              <a:gd name="connsiteX12" fmla="*/ 0 w 7559873"/>
              <a:gd name="connsiteY12" fmla="*/ 3098042 h 3399633"/>
              <a:gd name="connsiteX13" fmla="*/ 0 w 7559873"/>
              <a:gd name="connsiteY13" fmla="*/ 2581702 h 3399633"/>
              <a:gd name="connsiteX14" fmla="*/ 0 w 7559873"/>
              <a:gd name="connsiteY14" fmla="*/ 1807191 h 3399633"/>
              <a:gd name="connsiteX15" fmla="*/ 0 w 7559873"/>
              <a:gd name="connsiteY15" fmla="*/ 1807191 h 3399633"/>
              <a:gd name="connsiteX16" fmla="*/ 0 w 7559873"/>
              <a:gd name="connsiteY16" fmla="*/ 0 h 3399633"/>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584415 w 7559873"/>
              <a:gd name="connsiteY11" fmla="*/ 30980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337335"/>
              <a:gd name="connsiteX1" fmla="*/ 1259979 w 7559873"/>
              <a:gd name="connsiteY1" fmla="*/ 0 h 3337335"/>
              <a:gd name="connsiteX2" fmla="*/ 1259979 w 7559873"/>
              <a:gd name="connsiteY2" fmla="*/ 0 h 3337335"/>
              <a:gd name="connsiteX3" fmla="*/ 3149947 w 7559873"/>
              <a:gd name="connsiteY3" fmla="*/ 0 h 3337335"/>
              <a:gd name="connsiteX4" fmla="*/ 7559873 w 7559873"/>
              <a:gd name="connsiteY4" fmla="*/ 0 h 3337335"/>
              <a:gd name="connsiteX5" fmla="*/ 7559873 w 7559873"/>
              <a:gd name="connsiteY5" fmla="*/ 1807191 h 3337335"/>
              <a:gd name="connsiteX6" fmla="*/ 7559873 w 7559873"/>
              <a:gd name="connsiteY6" fmla="*/ 1807191 h 3337335"/>
              <a:gd name="connsiteX7" fmla="*/ 7559873 w 7559873"/>
              <a:gd name="connsiteY7" fmla="*/ 2581702 h 3337335"/>
              <a:gd name="connsiteX8" fmla="*/ 7559873 w 7559873"/>
              <a:gd name="connsiteY8" fmla="*/ 3098042 h 3337335"/>
              <a:gd name="connsiteX9" fmla="*/ 7080503 w 7559873"/>
              <a:gd name="connsiteY9" fmla="*/ 3095967 h 3337335"/>
              <a:gd name="connsiteX10" fmla="*/ 6858888 w 7559873"/>
              <a:gd name="connsiteY10" fmla="*/ 3337335 h 3337335"/>
              <a:gd name="connsiteX11" fmla="*/ 6691788 w 7559873"/>
              <a:gd name="connsiteY11" fmla="*/ 3080242 h 3337335"/>
              <a:gd name="connsiteX12" fmla="*/ 0 w 7559873"/>
              <a:gd name="connsiteY12" fmla="*/ 3098042 h 3337335"/>
              <a:gd name="connsiteX13" fmla="*/ 0 w 7559873"/>
              <a:gd name="connsiteY13" fmla="*/ 2581702 h 3337335"/>
              <a:gd name="connsiteX14" fmla="*/ 0 w 7559873"/>
              <a:gd name="connsiteY14" fmla="*/ 1807191 h 3337335"/>
              <a:gd name="connsiteX15" fmla="*/ 0 w 7559873"/>
              <a:gd name="connsiteY15" fmla="*/ 1807191 h 3337335"/>
              <a:gd name="connsiteX16" fmla="*/ 0 w 7559873"/>
              <a:gd name="connsiteY16" fmla="*/ 0 h 3337335"/>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91788 w 7559873"/>
              <a:gd name="connsiteY11" fmla="*/ 3080242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35231"/>
              <a:gd name="connsiteX1" fmla="*/ 1259979 w 7559873"/>
              <a:gd name="connsiteY1" fmla="*/ 0 h 3435231"/>
              <a:gd name="connsiteX2" fmla="*/ 1259979 w 7559873"/>
              <a:gd name="connsiteY2" fmla="*/ 0 h 3435231"/>
              <a:gd name="connsiteX3" fmla="*/ 3149947 w 7559873"/>
              <a:gd name="connsiteY3" fmla="*/ 0 h 3435231"/>
              <a:gd name="connsiteX4" fmla="*/ 7559873 w 7559873"/>
              <a:gd name="connsiteY4" fmla="*/ 0 h 3435231"/>
              <a:gd name="connsiteX5" fmla="*/ 7559873 w 7559873"/>
              <a:gd name="connsiteY5" fmla="*/ 1807191 h 3435231"/>
              <a:gd name="connsiteX6" fmla="*/ 7559873 w 7559873"/>
              <a:gd name="connsiteY6" fmla="*/ 1807191 h 3435231"/>
              <a:gd name="connsiteX7" fmla="*/ 7559873 w 7559873"/>
              <a:gd name="connsiteY7" fmla="*/ 2581702 h 3435231"/>
              <a:gd name="connsiteX8" fmla="*/ 7559873 w 7559873"/>
              <a:gd name="connsiteY8" fmla="*/ 3098042 h 3435231"/>
              <a:gd name="connsiteX9" fmla="*/ 7080503 w 7559873"/>
              <a:gd name="connsiteY9" fmla="*/ 3095967 h 3435231"/>
              <a:gd name="connsiteX10" fmla="*/ 6906655 w 7559873"/>
              <a:gd name="connsiteY10" fmla="*/ 3435231 h 3435231"/>
              <a:gd name="connsiteX11" fmla="*/ 6609901 w 7559873"/>
              <a:gd name="connsiteY11" fmla="*/ 3080243 h 3435231"/>
              <a:gd name="connsiteX12" fmla="*/ 0 w 7559873"/>
              <a:gd name="connsiteY12" fmla="*/ 3098042 h 3435231"/>
              <a:gd name="connsiteX13" fmla="*/ 0 w 7559873"/>
              <a:gd name="connsiteY13" fmla="*/ 2581702 h 3435231"/>
              <a:gd name="connsiteX14" fmla="*/ 0 w 7559873"/>
              <a:gd name="connsiteY14" fmla="*/ 1807191 h 3435231"/>
              <a:gd name="connsiteX15" fmla="*/ 0 w 7559873"/>
              <a:gd name="connsiteY15" fmla="*/ 1807191 h 3435231"/>
              <a:gd name="connsiteX16" fmla="*/ 0 w 7559873"/>
              <a:gd name="connsiteY16" fmla="*/ 0 h 3435231"/>
              <a:gd name="connsiteX0" fmla="*/ 0 w 7559873"/>
              <a:gd name="connsiteY0" fmla="*/ 0 h 3426331"/>
              <a:gd name="connsiteX1" fmla="*/ 1259979 w 7559873"/>
              <a:gd name="connsiteY1" fmla="*/ 0 h 3426331"/>
              <a:gd name="connsiteX2" fmla="*/ 1259979 w 7559873"/>
              <a:gd name="connsiteY2" fmla="*/ 0 h 3426331"/>
              <a:gd name="connsiteX3" fmla="*/ 3149947 w 7559873"/>
              <a:gd name="connsiteY3" fmla="*/ 0 h 3426331"/>
              <a:gd name="connsiteX4" fmla="*/ 7559873 w 7559873"/>
              <a:gd name="connsiteY4" fmla="*/ 0 h 3426331"/>
              <a:gd name="connsiteX5" fmla="*/ 7559873 w 7559873"/>
              <a:gd name="connsiteY5" fmla="*/ 1807191 h 3426331"/>
              <a:gd name="connsiteX6" fmla="*/ 7559873 w 7559873"/>
              <a:gd name="connsiteY6" fmla="*/ 1807191 h 3426331"/>
              <a:gd name="connsiteX7" fmla="*/ 7559873 w 7559873"/>
              <a:gd name="connsiteY7" fmla="*/ 2581702 h 3426331"/>
              <a:gd name="connsiteX8" fmla="*/ 7559873 w 7559873"/>
              <a:gd name="connsiteY8" fmla="*/ 3098042 h 3426331"/>
              <a:gd name="connsiteX9" fmla="*/ 7080503 w 7559873"/>
              <a:gd name="connsiteY9" fmla="*/ 3095967 h 3426331"/>
              <a:gd name="connsiteX10" fmla="*/ 6852064 w 7559873"/>
              <a:gd name="connsiteY10" fmla="*/ 3426331 h 3426331"/>
              <a:gd name="connsiteX11" fmla="*/ 6609901 w 7559873"/>
              <a:gd name="connsiteY11" fmla="*/ 3080243 h 3426331"/>
              <a:gd name="connsiteX12" fmla="*/ 0 w 7559873"/>
              <a:gd name="connsiteY12" fmla="*/ 3098042 h 3426331"/>
              <a:gd name="connsiteX13" fmla="*/ 0 w 7559873"/>
              <a:gd name="connsiteY13" fmla="*/ 2581702 h 3426331"/>
              <a:gd name="connsiteX14" fmla="*/ 0 w 7559873"/>
              <a:gd name="connsiteY14" fmla="*/ 1807191 h 3426331"/>
              <a:gd name="connsiteX15" fmla="*/ 0 w 7559873"/>
              <a:gd name="connsiteY15" fmla="*/ 1807191 h 3426331"/>
              <a:gd name="connsiteX16" fmla="*/ 0 w 7559873"/>
              <a:gd name="connsiteY16" fmla="*/ 0 h 342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59873" h="3426331">
                <a:moveTo>
                  <a:pt x="0" y="0"/>
                </a:moveTo>
                <a:lnTo>
                  <a:pt x="1259979" y="0"/>
                </a:lnTo>
                <a:lnTo>
                  <a:pt x="1259979" y="0"/>
                </a:lnTo>
                <a:lnTo>
                  <a:pt x="3149947" y="0"/>
                </a:lnTo>
                <a:lnTo>
                  <a:pt x="7559873" y="0"/>
                </a:lnTo>
                <a:lnTo>
                  <a:pt x="7559873" y="1807191"/>
                </a:lnTo>
                <a:lnTo>
                  <a:pt x="7559873" y="1807191"/>
                </a:lnTo>
                <a:lnTo>
                  <a:pt x="7559873" y="2581702"/>
                </a:lnTo>
                <a:lnTo>
                  <a:pt x="7559873" y="3098042"/>
                </a:lnTo>
                <a:lnTo>
                  <a:pt x="7080503" y="3095967"/>
                </a:lnTo>
                <a:lnTo>
                  <a:pt x="6852064" y="3426331"/>
                </a:lnTo>
                <a:lnTo>
                  <a:pt x="6609901" y="3080243"/>
                </a:lnTo>
                <a:lnTo>
                  <a:pt x="0" y="3098042"/>
                </a:lnTo>
                <a:lnTo>
                  <a:pt x="0" y="2581702"/>
                </a:lnTo>
                <a:lnTo>
                  <a:pt x="0" y="1807191"/>
                </a:lnTo>
                <a:lnTo>
                  <a:pt x="0" y="1807191"/>
                </a:lnTo>
                <a:lnTo>
                  <a:pt x="0" y="0"/>
                </a:lnTo>
                <a:close/>
              </a:path>
            </a:pathLst>
          </a:custGeom>
          <a:solidFill>
            <a:schemeClr val="bg1"/>
          </a:solidFill>
          <a:ln w="66675">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9F04B3-EA12-4A5A-A43C-6F1E0FB6A670}"/>
              </a:ext>
            </a:extLst>
          </p:cNvPr>
          <p:cNvSpPr>
            <a:spLocks noGrp="1"/>
          </p:cNvSpPr>
          <p:nvPr>
            <p:ph type="title"/>
          </p:nvPr>
        </p:nvSpPr>
        <p:spPr>
          <a:xfrm>
            <a:off x="450001" y="135000"/>
            <a:ext cx="8284568" cy="367200"/>
          </a:xfrm>
        </p:spPr>
        <p:txBody>
          <a:bodyPr lIns="0"/>
          <a:lstStyle/>
          <a:p>
            <a:r>
              <a:rPr lang="fr-FR" sz="2000" dirty="0"/>
              <a:t>Conclusions en matière de travail via des </a:t>
            </a:r>
            <a:r>
              <a:rPr lang="fr-FR" sz="2000" dirty="0" err="1"/>
              <a:t>plateformes</a:t>
            </a:r>
            <a:r>
              <a:rPr lang="fr-FR" sz="2000" dirty="0"/>
              <a:t> numériques</a:t>
            </a:r>
          </a:p>
        </p:txBody>
      </p:sp>
      <p:sp>
        <p:nvSpPr>
          <p:cNvPr id="3" name="Content Placeholder 2">
            <a:extLst>
              <a:ext uri="{FF2B5EF4-FFF2-40B4-BE49-F238E27FC236}">
                <a16:creationId xmlns:a16="http://schemas.microsoft.com/office/drawing/2014/main" id="{4609F42C-B764-487D-B522-04577981B025}"/>
              </a:ext>
            </a:extLst>
          </p:cNvPr>
          <p:cNvSpPr>
            <a:spLocks noGrp="1"/>
          </p:cNvSpPr>
          <p:nvPr>
            <p:ph sz="half" idx="1"/>
          </p:nvPr>
        </p:nvSpPr>
        <p:spPr>
          <a:xfrm>
            <a:off x="659335" y="1391858"/>
            <a:ext cx="6469990" cy="2175911"/>
          </a:xfrm>
        </p:spPr>
        <p:txBody>
          <a:bodyPr lIns="0" tIns="0" rIns="0" bIns="0">
            <a:noAutofit/>
          </a:bodyPr>
          <a:lstStyle/>
          <a:p>
            <a:pPr marL="342900" indent="-342900">
              <a:spcBef>
                <a:spcPts val="0"/>
              </a:spcBef>
              <a:spcAft>
                <a:spcPts val="600"/>
              </a:spcAft>
              <a:buClr>
                <a:srgbClr val="ACC700"/>
              </a:buClr>
              <a:buFont typeface="+mj-lt"/>
              <a:buAutoNum type="arabicPeriod"/>
            </a:pPr>
            <a:r>
              <a:rPr lang="fr-FR" sz="1500" b="0" dirty="0">
                <a:solidFill>
                  <a:srgbClr val="003399"/>
                </a:solidFill>
              </a:rPr>
              <a:t>Concentrer les efforts sur la compréhension des défis et des opportunités en matière de SST</a:t>
            </a:r>
          </a:p>
          <a:p>
            <a:pPr marL="342900" indent="-342900">
              <a:spcBef>
                <a:spcPts val="0"/>
              </a:spcBef>
              <a:spcAft>
                <a:spcPts val="600"/>
              </a:spcAft>
              <a:buClr>
                <a:srgbClr val="ACC700"/>
              </a:buClr>
              <a:buFont typeface="+mj-lt"/>
              <a:buAutoNum type="arabicPeriod"/>
            </a:pPr>
            <a:r>
              <a:rPr lang="fr-FR" sz="1500" b="0" dirty="0">
                <a:solidFill>
                  <a:srgbClr val="003399"/>
                </a:solidFill>
              </a:rPr>
              <a:t>Introduire des mesures visant à réduire les asymétries d’informations et les déséquilibres de pouvoir entre les </a:t>
            </a:r>
            <a:r>
              <a:rPr lang="fr-FR" sz="1500" b="0" dirty="0" err="1">
                <a:solidFill>
                  <a:srgbClr val="003399"/>
                </a:solidFill>
              </a:rPr>
              <a:t>plateformes</a:t>
            </a:r>
            <a:r>
              <a:rPr lang="fr-FR" sz="1500" b="0" dirty="0">
                <a:solidFill>
                  <a:srgbClr val="003399"/>
                </a:solidFill>
              </a:rPr>
              <a:t> et les travailleurs</a:t>
            </a:r>
          </a:p>
          <a:p>
            <a:pPr marL="342900" indent="-342900">
              <a:spcBef>
                <a:spcPts val="0"/>
              </a:spcBef>
              <a:spcAft>
                <a:spcPts val="600"/>
              </a:spcAft>
              <a:buClr>
                <a:srgbClr val="ACC700"/>
              </a:buClr>
              <a:buFont typeface="+mj-lt"/>
              <a:buAutoNum type="arabicPeriod"/>
            </a:pPr>
            <a:r>
              <a:rPr lang="fr-FR" sz="1500" b="0" dirty="0">
                <a:solidFill>
                  <a:srgbClr val="003399"/>
                </a:solidFill>
              </a:rPr>
              <a:t>Sensibiliser à la prévention et à la gestion des risques en matière de SST </a:t>
            </a:r>
          </a:p>
          <a:p>
            <a:pPr marL="342900" indent="-342900">
              <a:spcBef>
                <a:spcPts val="0"/>
              </a:spcBef>
              <a:spcAft>
                <a:spcPts val="600"/>
              </a:spcAft>
              <a:buClr>
                <a:srgbClr val="ACC700"/>
              </a:buClr>
              <a:buFont typeface="+mj-lt"/>
              <a:buAutoNum type="arabicPeriod"/>
            </a:pPr>
            <a:r>
              <a:rPr lang="fr-FR" sz="1500" b="0" dirty="0">
                <a:solidFill>
                  <a:srgbClr val="003399"/>
                </a:solidFill>
              </a:rPr>
              <a:t>Accroître la transparence pour faciliter le travail en matière de SST</a:t>
            </a:r>
          </a:p>
          <a:p>
            <a:pPr marL="342900" indent="-342900">
              <a:spcBef>
                <a:spcPts val="0"/>
              </a:spcBef>
              <a:spcAft>
                <a:spcPts val="600"/>
              </a:spcAft>
              <a:buClr>
                <a:srgbClr val="ACC700"/>
              </a:buClr>
              <a:buFont typeface="+mj-lt"/>
              <a:buAutoNum type="arabicPeriod"/>
            </a:pPr>
            <a:r>
              <a:rPr lang="fr-FR" sz="1500" b="0" dirty="0">
                <a:solidFill>
                  <a:srgbClr val="003399"/>
                </a:solidFill>
              </a:rPr>
              <a:t>Renforcer le suivi et l’application de la réglementation en matière de SST</a:t>
            </a:r>
          </a:p>
          <a:p>
            <a:pPr marL="342900" indent="-342900">
              <a:spcBef>
                <a:spcPts val="0"/>
              </a:spcBef>
              <a:spcAft>
                <a:spcPts val="600"/>
              </a:spcAft>
              <a:buClr>
                <a:srgbClr val="ACC700"/>
              </a:buClr>
              <a:buFont typeface="+mj-lt"/>
              <a:buAutoNum type="arabicPeriod"/>
            </a:pPr>
            <a:r>
              <a:rPr lang="fr-FR" sz="1500" b="0" dirty="0">
                <a:solidFill>
                  <a:srgbClr val="003399"/>
                </a:solidFill>
              </a:rPr>
              <a:t>Associer les travailleurs de </a:t>
            </a:r>
            <a:r>
              <a:rPr lang="fr-FR" sz="1500" b="0" dirty="0" err="1">
                <a:solidFill>
                  <a:srgbClr val="003399"/>
                </a:solidFill>
              </a:rPr>
              <a:t>plateforme</a:t>
            </a:r>
            <a:r>
              <a:rPr lang="fr-FR" sz="1500" b="0" dirty="0">
                <a:solidFill>
                  <a:srgbClr val="003399"/>
                </a:solidFill>
              </a:rPr>
              <a:t> et leurs représentants à la gestion de la SST</a:t>
            </a:r>
          </a:p>
        </p:txBody>
      </p:sp>
      <p:pic>
        <p:nvPicPr>
          <p:cNvPr id="6" name="Picture 5" descr="A key and checklist with a key&#10;&#10;Description automatically generated">
            <a:extLst>
              <a:ext uri="{FF2B5EF4-FFF2-40B4-BE49-F238E27FC236}">
                <a16:creationId xmlns:a16="http://schemas.microsoft.com/office/drawing/2014/main" id="{F9EE15EF-33C9-4134-90FB-CC15D54D6A7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46609" y="2386648"/>
            <a:ext cx="1587960" cy="1587960"/>
          </a:xfrm>
          <a:prstGeom prst="rect">
            <a:avLst/>
          </a:prstGeom>
        </p:spPr>
      </p:pic>
    </p:spTree>
    <p:extLst>
      <p:ext uri="{BB962C8B-B14F-4D97-AF65-F5344CB8AC3E}">
        <p14:creationId xmlns:p14="http://schemas.microsoft.com/office/powerpoint/2010/main" val="119994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3693AAB-B8D2-B74E-BBBE-A46E48902E22}"/>
              </a:ext>
            </a:extLst>
          </p:cNvPr>
          <p:cNvSpPr>
            <a:spLocks noGrp="1"/>
          </p:cNvSpPr>
          <p:nvPr>
            <p:ph type="title"/>
          </p:nvPr>
        </p:nvSpPr>
        <p:spPr>
          <a:xfrm>
            <a:off x="450000" y="135000"/>
            <a:ext cx="7560000" cy="405000"/>
          </a:xfrm>
        </p:spPr>
        <p:txBody>
          <a:bodyPr lIns="0"/>
          <a:lstStyle/>
          <a:p>
            <a:r>
              <a:rPr lang="fr-FR" sz="2400"/>
              <a:t>Vue d’ensemble</a:t>
            </a:r>
          </a:p>
        </p:txBody>
      </p:sp>
      <p:grpSp>
        <p:nvGrpSpPr>
          <p:cNvPr id="46" name="Group 45">
            <a:extLst>
              <a:ext uri="{FF2B5EF4-FFF2-40B4-BE49-F238E27FC236}">
                <a16:creationId xmlns:a16="http://schemas.microsoft.com/office/drawing/2014/main" id="{C05A8BC0-CE8D-42C1-B45A-3F01353E262F}"/>
              </a:ext>
            </a:extLst>
          </p:cNvPr>
          <p:cNvGrpSpPr/>
          <p:nvPr/>
        </p:nvGrpSpPr>
        <p:grpSpPr>
          <a:xfrm>
            <a:off x="450000" y="985105"/>
            <a:ext cx="4976364" cy="436807"/>
            <a:chOff x="450000" y="768538"/>
            <a:chExt cx="4976364" cy="436807"/>
          </a:xfrm>
        </p:grpSpPr>
        <p:sp>
          <p:nvSpPr>
            <p:cNvPr id="6" name="Rectangle 5">
              <a:extLst>
                <a:ext uri="{FF2B5EF4-FFF2-40B4-BE49-F238E27FC236}">
                  <a16:creationId xmlns:a16="http://schemas.microsoft.com/office/drawing/2014/main" id="{25F9D497-2323-461B-8AD6-51E151E6B46B}"/>
                </a:ext>
              </a:extLst>
            </p:cNvPr>
            <p:cNvSpPr/>
            <p:nvPr/>
          </p:nvSpPr>
          <p:spPr>
            <a:xfrm>
              <a:off x="450000" y="955964"/>
              <a:ext cx="4976364"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dirty="0"/>
            </a:p>
          </p:txBody>
        </p:sp>
        <p:grpSp>
          <p:nvGrpSpPr>
            <p:cNvPr id="7" name="Group 6">
              <a:extLst>
                <a:ext uri="{FF2B5EF4-FFF2-40B4-BE49-F238E27FC236}">
                  <a16:creationId xmlns:a16="http://schemas.microsoft.com/office/drawing/2014/main" id="{56A0C498-7BFB-49D6-BE3E-D4190F40BE2E}"/>
                </a:ext>
              </a:extLst>
            </p:cNvPr>
            <p:cNvGrpSpPr/>
            <p:nvPr/>
          </p:nvGrpSpPr>
          <p:grpSpPr>
            <a:xfrm>
              <a:off x="583720" y="768538"/>
              <a:ext cx="4670640" cy="370956"/>
              <a:chOff x="259890" y="3219"/>
              <a:chExt cx="4267200" cy="383760"/>
            </a:xfrm>
          </p:grpSpPr>
          <p:sp>
            <p:nvSpPr>
              <p:cNvPr id="8" name="Rectangle: Rounded Corners 7">
                <a:extLst>
                  <a:ext uri="{FF2B5EF4-FFF2-40B4-BE49-F238E27FC236}">
                    <a16:creationId xmlns:a16="http://schemas.microsoft.com/office/drawing/2014/main" id="{C4558ADF-26EF-4B94-81D5-8D47A130FCB9}"/>
                  </a:ext>
                </a:extLst>
              </p:cNvPr>
              <p:cNvSpPr/>
              <p:nvPr/>
            </p:nvSpPr>
            <p:spPr>
              <a:xfrm>
                <a:off x="259890" y="3219"/>
                <a:ext cx="4267200" cy="383760"/>
              </a:xfrm>
              <a:prstGeom prst="roundRect">
                <a:avLst/>
              </a:pr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a:lstStyle/>
              <a:p>
                <a:endParaRPr lang="en-GB"/>
              </a:p>
            </p:txBody>
          </p:sp>
          <p:sp>
            <p:nvSpPr>
              <p:cNvPr id="10" name="Rectangle: Rounded Corners 4">
                <a:extLst>
                  <a:ext uri="{FF2B5EF4-FFF2-40B4-BE49-F238E27FC236}">
                    <a16:creationId xmlns:a16="http://schemas.microsoft.com/office/drawing/2014/main" id="{AEC9443D-151D-48C7-A443-1D360FCBB877}"/>
                  </a:ext>
                </a:extLst>
              </p:cNvPr>
              <p:cNvSpPr txBox="1"/>
              <p:nvPr/>
            </p:nvSpPr>
            <p:spPr>
              <a:xfrm>
                <a:off x="281927" y="21953"/>
                <a:ext cx="422973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fr-FR" sz="1400" b="0" dirty="0">
                    <a:solidFill>
                      <a:srgbClr val="003399"/>
                    </a:solidFill>
                  </a:rPr>
                  <a:t>Définition du travail via une plateforme numérique</a:t>
                </a:r>
              </a:p>
            </p:txBody>
          </p:sp>
        </p:grpSp>
      </p:grpSp>
      <p:grpSp>
        <p:nvGrpSpPr>
          <p:cNvPr id="33" name="Group 32">
            <a:extLst>
              <a:ext uri="{FF2B5EF4-FFF2-40B4-BE49-F238E27FC236}">
                <a16:creationId xmlns:a16="http://schemas.microsoft.com/office/drawing/2014/main" id="{EB9B0887-9231-44A4-825F-AF5E1EC8A6B2}"/>
              </a:ext>
            </a:extLst>
          </p:cNvPr>
          <p:cNvGrpSpPr/>
          <p:nvPr/>
        </p:nvGrpSpPr>
        <p:grpSpPr>
          <a:xfrm>
            <a:off x="446750" y="1952454"/>
            <a:ext cx="4976364" cy="430209"/>
            <a:chOff x="450000" y="1779575"/>
            <a:chExt cx="4976364" cy="430209"/>
          </a:xfrm>
        </p:grpSpPr>
        <p:sp>
          <p:nvSpPr>
            <p:cNvPr id="31" name="Rectangle 30">
              <a:extLst>
                <a:ext uri="{FF2B5EF4-FFF2-40B4-BE49-F238E27FC236}">
                  <a16:creationId xmlns:a16="http://schemas.microsoft.com/office/drawing/2014/main" id="{F7ED0205-1553-4FA6-973B-DCE20EF78F12}"/>
                </a:ext>
              </a:extLst>
            </p:cNvPr>
            <p:cNvSpPr/>
            <p:nvPr/>
          </p:nvSpPr>
          <p:spPr>
            <a:xfrm>
              <a:off x="450000" y="1960403"/>
              <a:ext cx="4976364"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solidFill>
                  <a:srgbClr val="003399"/>
                </a:solidFill>
              </a:endParaRPr>
            </a:p>
          </p:txBody>
        </p:sp>
        <p:grpSp>
          <p:nvGrpSpPr>
            <p:cNvPr id="13" name="Group 12">
              <a:extLst>
                <a:ext uri="{FF2B5EF4-FFF2-40B4-BE49-F238E27FC236}">
                  <a16:creationId xmlns:a16="http://schemas.microsoft.com/office/drawing/2014/main" id="{41796EA3-E8CA-4838-A8FB-7C90092C2A74}"/>
                </a:ext>
              </a:extLst>
            </p:cNvPr>
            <p:cNvGrpSpPr/>
            <p:nvPr/>
          </p:nvGrpSpPr>
          <p:grpSpPr>
            <a:xfrm>
              <a:off x="588451" y="1779575"/>
              <a:ext cx="4651907" cy="370957"/>
              <a:chOff x="246858" y="1182580"/>
              <a:chExt cx="4267200" cy="383760"/>
            </a:xfrm>
          </p:grpSpPr>
          <p:sp>
            <p:nvSpPr>
              <p:cNvPr id="26" name="Rectangle: Rounded Corners 25">
                <a:extLst>
                  <a:ext uri="{FF2B5EF4-FFF2-40B4-BE49-F238E27FC236}">
                    <a16:creationId xmlns:a16="http://schemas.microsoft.com/office/drawing/2014/main" id="{4DFFC3C2-D349-4E7F-9937-9BBD3E7B843F}"/>
                  </a:ext>
                </a:extLst>
              </p:cNvPr>
              <p:cNvSpPr/>
              <p:nvPr/>
            </p:nvSpPr>
            <p:spPr>
              <a:xfrm>
                <a:off x="246858" y="1182580"/>
                <a:ext cx="4267200" cy="383760"/>
              </a:xfrm>
              <a:prstGeom prst="roundRect">
                <a:avLst/>
              </a:prstGeom>
            </p:spPr>
            <p:style>
              <a:lnRef idx="2">
                <a:schemeClr val="lt1">
                  <a:hueOff val="0"/>
                  <a:satOff val="0"/>
                  <a:lumOff val="0"/>
                  <a:alphaOff val="0"/>
                </a:schemeClr>
              </a:lnRef>
              <a:fillRef idx="1">
                <a:schemeClr val="accent2">
                  <a:shade val="80000"/>
                  <a:hueOff val="116263"/>
                  <a:satOff val="-17298"/>
                  <a:lumOff val="12197"/>
                  <a:alphaOff val="0"/>
                </a:schemeClr>
              </a:fillRef>
              <a:effectRef idx="0">
                <a:schemeClr val="accent2">
                  <a:shade val="80000"/>
                  <a:hueOff val="116263"/>
                  <a:satOff val="-17298"/>
                  <a:lumOff val="12197"/>
                  <a:alphaOff val="0"/>
                </a:schemeClr>
              </a:effectRef>
              <a:fontRef idx="minor">
                <a:schemeClr val="lt1"/>
              </a:fontRef>
            </p:style>
            <p:txBody>
              <a:bodyPr/>
              <a:lstStyle/>
              <a:p>
                <a:endParaRPr lang="en-GB">
                  <a:solidFill>
                    <a:srgbClr val="003399"/>
                  </a:solidFill>
                </a:endParaRPr>
              </a:p>
            </p:txBody>
          </p:sp>
          <p:sp>
            <p:nvSpPr>
              <p:cNvPr id="27" name="Rectangle: Rounded Corners 6">
                <a:extLst>
                  <a:ext uri="{FF2B5EF4-FFF2-40B4-BE49-F238E27FC236}">
                    <a16:creationId xmlns:a16="http://schemas.microsoft.com/office/drawing/2014/main" id="{DDF1BB91-CA99-4F65-85DC-C104A8BA4623}"/>
                  </a:ext>
                </a:extLst>
              </p:cNvPr>
              <p:cNvSpPr txBox="1"/>
              <p:nvPr/>
            </p:nvSpPr>
            <p:spPr>
              <a:xfrm>
                <a:off x="266031" y="1201314"/>
                <a:ext cx="4196882"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fr-FR" sz="1400">
                    <a:solidFill>
                      <a:srgbClr val="003399"/>
                    </a:solidFill>
                  </a:rPr>
                  <a:t>Faits et chiffres</a:t>
                </a:r>
              </a:p>
            </p:txBody>
          </p:sp>
        </p:grpSp>
      </p:grpSp>
      <p:grpSp>
        <p:nvGrpSpPr>
          <p:cNvPr id="34" name="Group 33">
            <a:extLst>
              <a:ext uri="{FF2B5EF4-FFF2-40B4-BE49-F238E27FC236}">
                <a16:creationId xmlns:a16="http://schemas.microsoft.com/office/drawing/2014/main" id="{F4AEA471-075C-4540-BFE4-407768939DD5}"/>
              </a:ext>
            </a:extLst>
          </p:cNvPr>
          <p:cNvGrpSpPr/>
          <p:nvPr/>
        </p:nvGrpSpPr>
        <p:grpSpPr>
          <a:xfrm>
            <a:off x="449599" y="2458017"/>
            <a:ext cx="4973516" cy="426342"/>
            <a:chOff x="447624" y="2394783"/>
            <a:chExt cx="4973516" cy="426342"/>
          </a:xfrm>
        </p:grpSpPr>
        <p:sp>
          <p:nvSpPr>
            <p:cNvPr id="32" name="Rectangle 31">
              <a:extLst>
                <a:ext uri="{FF2B5EF4-FFF2-40B4-BE49-F238E27FC236}">
                  <a16:creationId xmlns:a16="http://schemas.microsoft.com/office/drawing/2014/main" id="{CAB1D48B-5808-4F4F-944D-4CB9DAF16200}"/>
                </a:ext>
              </a:extLst>
            </p:cNvPr>
            <p:cNvSpPr/>
            <p:nvPr/>
          </p:nvSpPr>
          <p:spPr>
            <a:xfrm>
              <a:off x="447624" y="2571744"/>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4" name="Group 13">
              <a:extLst>
                <a:ext uri="{FF2B5EF4-FFF2-40B4-BE49-F238E27FC236}">
                  <a16:creationId xmlns:a16="http://schemas.microsoft.com/office/drawing/2014/main" id="{54F40EFF-2425-43F9-B5D6-758369AE96B6}"/>
                </a:ext>
              </a:extLst>
            </p:cNvPr>
            <p:cNvGrpSpPr/>
            <p:nvPr/>
          </p:nvGrpSpPr>
          <p:grpSpPr>
            <a:xfrm>
              <a:off x="582857" y="2394783"/>
              <a:ext cx="4651907" cy="370957"/>
              <a:chOff x="241728" y="1772260"/>
              <a:chExt cx="4267200" cy="383760"/>
            </a:xfrm>
          </p:grpSpPr>
          <p:sp>
            <p:nvSpPr>
              <p:cNvPr id="24" name="Rectangle: Rounded Corners 23">
                <a:extLst>
                  <a:ext uri="{FF2B5EF4-FFF2-40B4-BE49-F238E27FC236}">
                    <a16:creationId xmlns:a16="http://schemas.microsoft.com/office/drawing/2014/main" id="{D9FD0A58-A250-4403-B8EB-C74CD30B3323}"/>
                  </a:ext>
                </a:extLst>
              </p:cNvPr>
              <p:cNvSpPr/>
              <p:nvPr/>
            </p:nvSpPr>
            <p:spPr>
              <a:xfrm>
                <a:off x="241728" y="1772260"/>
                <a:ext cx="4267200" cy="383760"/>
              </a:xfrm>
              <a:prstGeom prst="roundRect">
                <a:avLst/>
              </a:prstGeom>
            </p:spPr>
            <p:style>
              <a:lnRef idx="2">
                <a:schemeClr val="lt1">
                  <a:hueOff val="0"/>
                  <a:satOff val="0"/>
                  <a:lumOff val="0"/>
                  <a:alphaOff val="0"/>
                </a:schemeClr>
              </a:lnRef>
              <a:fillRef idx="1">
                <a:schemeClr val="accent2">
                  <a:shade val="80000"/>
                  <a:hueOff val="174394"/>
                  <a:satOff val="-25946"/>
                  <a:lumOff val="18295"/>
                  <a:alphaOff val="0"/>
                </a:schemeClr>
              </a:fillRef>
              <a:effectRef idx="0">
                <a:schemeClr val="accent2">
                  <a:shade val="80000"/>
                  <a:hueOff val="174394"/>
                  <a:satOff val="-25946"/>
                  <a:lumOff val="18295"/>
                  <a:alphaOff val="0"/>
                </a:schemeClr>
              </a:effectRef>
              <a:fontRef idx="minor">
                <a:schemeClr val="lt1"/>
              </a:fontRef>
            </p:style>
            <p:txBody>
              <a:bodyPr/>
              <a:lstStyle/>
              <a:p>
                <a:endParaRPr lang="en-GB"/>
              </a:p>
            </p:txBody>
          </p:sp>
          <p:sp>
            <p:nvSpPr>
              <p:cNvPr id="25" name="Rectangle: Rounded Corners 8">
                <a:extLst>
                  <a:ext uri="{FF2B5EF4-FFF2-40B4-BE49-F238E27FC236}">
                    <a16:creationId xmlns:a16="http://schemas.microsoft.com/office/drawing/2014/main" id="{421BFEA3-5EBB-489B-9D79-0FDAEE267577}"/>
                  </a:ext>
                </a:extLst>
              </p:cNvPr>
              <p:cNvSpPr txBox="1"/>
              <p:nvPr/>
            </p:nvSpPr>
            <p:spPr>
              <a:xfrm>
                <a:off x="258529" y="1790994"/>
                <a:ext cx="4244230"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fr-FR" sz="1400" b="0">
                    <a:solidFill>
                      <a:srgbClr val="003399"/>
                    </a:solidFill>
                  </a:rPr>
                  <a:t>Opportunités</a:t>
                </a:r>
              </a:p>
            </p:txBody>
          </p:sp>
        </p:grpSp>
      </p:grpSp>
      <p:grpSp>
        <p:nvGrpSpPr>
          <p:cNvPr id="41" name="Group 40">
            <a:extLst>
              <a:ext uri="{FF2B5EF4-FFF2-40B4-BE49-F238E27FC236}">
                <a16:creationId xmlns:a16="http://schemas.microsoft.com/office/drawing/2014/main" id="{A9502AAC-66CB-4A3A-83D9-10383ED22020}"/>
              </a:ext>
            </a:extLst>
          </p:cNvPr>
          <p:cNvGrpSpPr/>
          <p:nvPr/>
        </p:nvGrpSpPr>
        <p:grpSpPr>
          <a:xfrm>
            <a:off x="446751" y="2951799"/>
            <a:ext cx="4973516" cy="429031"/>
            <a:chOff x="446751" y="2750907"/>
            <a:chExt cx="4973516" cy="429031"/>
          </a:xfrm>
        </p:grpSpPr>
        <p:sp>
          <p:nvSpPr>
            <p:cNvPr id="40" name="Rectangle 39">
              <a:extLst>
                <a:ext uri="{FF2B5EF4-FFF2-40B4-BE49-F238E27FC236}">
                  <a16:creationId xmlns:a16="http://schemas.microsoft.com/office/drawing/2014/main" id="{D1165D9B-2C1E-4F9E-92BB-BD300CA2AAA9}"/>
                </a:ext>
              </a:extLst>
            </p:cNvPr>
            <p:cNvSpPr/>
            <p:nvPr/>
          </p:nvSpPr>
          <p:spPr>
            <a:xfrm>
              <a:off x="446751" y="2930557"/>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5" name="Group 14">
              <a:extLst>
                <a:ext uri="{FF2B5EF4-FFF2-40B4-BE49-F238E27FC236}">
                  <a16:creationId xmlns:a16="http://schemas.microsoft.com/office/drawing/2014/main" id="{1C874A5D-E929-45FF-8F3D-E084F9B26794}"/>
                </a:ext>
              </a:extLst>
            </p:cNvPr>
            <p:cNvGrpSpPr/>
            <p:nvPr/>
          </p:nvGrpSpPr>
          <p:grpSpPr>
            <a:xfrm>
              <a:off x="584946" y="2750907"/>
              <a:ext cx="4651904" cy="370957"/>
              <a:chOff x="243645" y="2361940"/>
              <a:chExt cx="4267200" cy="383760"/>
            </a:xfrm>
          </p:grpSpPr>
          <p:sp>
            <p:nvSpPr>
              <p:cNvPr id="22" name="Rectangle: Rounded Corners 21">
                <a:extLst>
                  <a:ext uri="{FF2B5EF4-FFF2-40B4-BE49-F238E27FC236}">
                    <a16:creationId xmlns:a16="http://schemas.microsoft.com/office/drawing/2014/main" id="{836DDF15-D836-4D30-AB55-2CEBB3FF59D7}"/>
                  </a:ext>
                </a:extLst>
              </p:cNvPr>
              <p:cNvSpPr/>
              <p:nvPr/>
            </p:nvSpPr>
            <p:spPr>
              <a:xfrm>
                <a:off x="243645" y="2361940"/>
                <a:ext cx="4267200" cy="383760"/>
              </a:xfrm>
              <a:prstGeom prst="roundRect">
                <a:avLst/>
              </a:prstGeom>
            </p:spPr>
            <p:style>
              <a:lnRef idx="2">
                <a:schemeClr val="lt1">
                  <a:hueOff val="0"/>
                  <a:satOff val="0"/>
                  <a:lumOff val="0"/>
                  <a:alphaOff val="0"/>
                </a:schemeClr>
              </a:lnRef>
              <a:fillRef idx="1">
                <a:schemeClr val="accent2">
                  <a:shade val="80000"/>
                  <a:hueOff val="232525"/>
                  <a:satOff val="-34595"/>
                  <a:lumOff val="24393"/>
                  <a:alphaOff val="0"/>
                </a:schemeClr>
              </a:fillRef>
              <a:effectRef idx="0">
                <a:schemeClr val="accent2">
                  <a:shade val="80000"/>
                  <a:hueOff val="232525"/>
                  <a:satOff val="-34595"/>
                  <a:lumOff val="24393"/>
                  <a:alphaOff val="0"/>
                </a:schemeClr>
              </a:effectRef>
              <a:fontRef idx="minor">
                <a:schemeClr val="lt1"/>
              </a:fontRef>
            </p:style>
            <p:txBody>
              <a:bodyPr/>
              <a:lstStyle/>
              <a:p>
                <a:endParaRPr lang="en-GB"/>
              </a:p>
            </p:txBody>
          </p:sp>
          <p:sp>
            <p:nvSpPr>
              <p:cNvPr id="23" name="Rectangle: Rounded Corners 10">
                <a:extLst>
                  <a:ext uri="{FF2B5EF4-FFF2-40B4-BE49-F238E27FC236}">
                    <a16:creationId xmlns:a16="http://schemas.microsoft.com/office/drawing/2014/main" id="{2145C671-CEBF-4F7E-8CFC-E0355A063F7B}"/>
                  </a:ext>
                </a:extLst>
              </p:cNvPr>
              <p:cNvSpPr txBox="1"/>
              <p:nvPr/>
            </p:nvSpPr>
            <p:spPr>
              <a:xfrm>
                <a:off x="261232" y="2380674"/>
                <a:ext cx="4244230"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fr-FR" sz="1400" b="0">
                    <a:solidFill>
                      <a:srgbClr val="003399"/>
                    </a:solidFill>
                  </a:rPr>
                  <a:t>Risques et défis en matière de SST</a:t>
                </a:r>
              </a:p>
            </p:txBody>
          </p:sp>
        </p:grpSp>
      </p:grpSp>
      <p:grpSp>
        <p:nvGrpSpPr>
          <p:cNvPr id="43" name="Group 42">
            <a:extLst>
              <a:ext uri="{FF2B5EF4-FFF2-40B4-BE49-F238E27FC236}">
                <a16:creationId xmlns:a16="http://schemas.microsoft.com/office/drawing/2014/main" id="{5E680F56-7338-4475-8856-D86E21C28913}"/>
              </a:ext>
            </a:extLst>
          </p:cNvPr>
          <p:cNvGrpSpPr/>
          <p:nvPr/>
        </p:nvGrpSpPr>
        <p:grpSpPr>
          <a:xfrm>
            <a:off x="446751" y="3440651"/>
            <a:ext cx="4973516" cy="428254"/>
            <a:chOff x="446751" y="3285839"/>
            <a:chExt cx="4973516" cy="428254"/>
          </a:xfrm>
        </p:grpSpPr>
        <p:sp>
          <p:nvSpPr>
            <p:cNvPr id="42" name="Rectangle 41">
              <a:extLst>
                <a:ext uri="{FF2B5EF4-FFF2-40B4-BE49-F238E27FC236}">
                  <a16:creationId xmlns:a16="http://schemas.microsoft.com/office/drawing/2014/main" id="{CFB0D1CC-5FCA-4AD7-8DCA-804E8072C203}"/>
                </a:ext>
              </a:extLst>
            </p:cNvPr>
            <p:cNvSpPr/>
            <p:nvPr/>
          </p:nvSpPr>
          <p:spPr>
            <a:xfrm>
              <a:off x="446751" y="3464712"/>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solidFill>
                  <a:srgbClr val="003399"/>
                </a:solidFill>
              </a:endParaRPr>
            </a:p>
          </p:txBody>
        </p:sp>
        <p:grpSp>
          <p:nvGrpSpPr>
            <p:cNvPr id="16" name="Group 15">
              <a:extLst>
                <a:ext uri="{FF2B5EF4-FFF2-40B4-BE49-F238E27FC236}">
                  <a16:creationId xmlns:a16="http://schemas.microsoft.com/office/drawing/2014/main" id="{3B5DEA65-7C4E-47D3-B2C7-A109C0F2320E}"/>
                </a:ext>
              </a:extLst>
            </p:cNvPr>
            <p:cNvGrpSpPr/>
            <p:nvPr/>
          </p:nvGrpSpPr>
          <p:grpSpPr>
            <a:xfrm>
              <a:off x="584946" y="3285839"/>
              <a:ext cx="4651902" cy="370957"/>
              <a:chOff x="243645" y="2951620"/>
              <a:chExt cx="4267200" cy="383760"/>
            </a:xfrm>
          </p:grpSpPr>
          <p:sp>
            <p:nvSpPr>
              <p:cNvPr id="20" name="Rectangle: Rounded Corners 19">
                <a:extLst>
                  <a:ext uri="{FF2B5EF4-FFF2-40B4-BE49-F238E27FC236}">
                    <a16:creationId xmlns:a16="http://schemas.microsoft.com/office/drawing/2014/main" id="{41BF84C9-A14F-41EF-8F94-F4DFB101D5AF}"/>
                  </a:ext>
                </a:extLst>
              </p:cNvPr>
              <p:cNvSpPr/>
              <p:nvPr/>
            </p:nvSpPr>
            <p:spPr>
              <a:xfrm>
                <a:off x="243645" y="2951620"/>
                <a:ext cx="4267200" cy="383760"/>
              </a:xfrm>
              <a:prstGeom prst="roundRect">
                <a:avLst/>
              </a:prstGeom>
            </p:spPr>
            <p:style>
              <a:lnRef idx="2">
                <a:schemeClr val="lt1">
                  <a:hueOff val="0"/>
                  <a:satOff val="0"/>
                  <a:lumOff val="0"/>
                  <a:alphaOff val="0"/>
                </a:schemeClr>
              </a:lnRef>
              <a:fillRef idx="1">
                <a:schemeClr val="accent2">
                  <a:shade val="80000"/>
                  <a:hueOff val="290657"/>
                  <a:satOff val="-43244"/>
                  <a:lumOff val="30492"/>
                  <a:alphaOff val="0"/>
                </a:schemeClr>
              </a:fillRef>
              <a:effectRef idx="0">
                <a:schemeClr val="accent2">
                  <a:shade val="80000"/>
                  <a:hueOff val="290657"/>
                  <a:satOff val="-43244"/>
                  <a:lumOff val="30492"/>
                  <a:alphaOff val="0"/>
                </a:schemeClr>
              </a:effectRef>
              <a:fontRef idx="minor">
                <a:schemeClr val="lt1"/>
              </a:fontRef>
            </p:style>
            <p:txBody>
              <a:bodyPr/>
              <a:lstStyle/>
              <a:p>
                <a:endParaRPr lang="en-GB">
                  <a:solidFill>
                    <a:srgbClr val="003399"/>
                  </a:solidFill>
                </a:endParaRPr>
              </a:p>
            </p:txBody>
          </p:sp>
          <p:sp>
            <p:nvSpPr>
              <p:cNvPr id="21" name="Rectangle: Rounded Corners 12">
                <a:extLst>
                  <a:ext uri="{FF2B5EF4-FFF2-40B4-BE49-F238E27FC236}">
                    <a16:creationId xmlns:a16="http://schemas.microsoft.com/office/drawing/2014/main" id="{6BD13B69-58B6-43B3-817F-49F27F5BFEB8}"/>
                  </a:ext>
                </a:extLst>
              </p:cNvPr>
              <p:cNvSpPr txBox="1"/>
              <p:nvPr/>
            </p:nvSpPr>
            <p:spPr>
              <a:xfrm>
                <a:off x="262528" y="2970354"/>
                <a:ext cx="4244230"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fr-FR" sz="1400" b="0">
                    <a:solidFill>
                      <a:srgbClr val="003399"/>
                    </a:solidFill>
                  </a:rPr>
                  <a:t>Cartographie des réponses aux risques liés à la SST</a:t>
                </a:r>
              </a:p>
            </p:txBody>
          </p:sp>
        </p:grpSp>
      </p:grpSp>
      <p:grpSp>
        <p:nvGrpSpPr>
          <p:cNvPr id="45" name="Group 44">
            <a:extLst>
              <a:ext uri="{FF2B5EF4-FFF2-40B4-BE49-F238E27FC236}">
                <a16:creationId xmlns:a16="http://schemas.microsoft.com/office/drawing/2014/main" id="{B4DC09A3-41E8-40D0-99CA-FE3EDF41BF44}"/>
              </a:ext>
            </a:extLst>
          </p:cNvPr>
          <p:cNvGrpSpPr/>
          <p:nvPr/>
        </p:nvGrpSpPr>
        <p:grpSpPr>
          <a:xfrm>
            <a:off x="446751" y="3918710"/>
            <a:ext cx="4973516" cy="421811"/>
            <a:chOff x="446751" y="3875519"/>
            <a:chExt cx="4973516" cy="421811"/>
          </a:xfrm>
        </p:grpSpPr>
        <p:sp>
          <p:nvSpPr>
            <p:cNvPr id="44" name="Rectangle 43">
              <a:extLst>
                <a:ext uri="{FF2B5EF4-FFF2-40B4-BE49-F238E27FC236}">
                  <a16:creationId xmlns:a16="http://schemas.microsoft.com/office/drawing/2014/main" id="{7E9727D4-B15B-4255-97FA-4F02092F8087}"/>
                </a:ext>
              </a:extLst>
            </p:cNvPr>
            <p:cNvSpPr/>
            <p:nvPr/>
          </p:nvSpPr>
          <p:spPr>
            <a:xfrm>
              <a:off x="446751" y="4047949"/>
              <a:ext cx="4973516"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7" name="Group 16">
              <a:extLst>
                <a:ext uri="{FF2B5EF4-FFF2-40B4-BE49-F238E27FC236}">
                  <a16:creationId xmlns:a16="http://schemas.microsoft.com/office/drawing/2014/main" id="{F20A0BE2-C182-4116-9AC3-3731866AD795}"/>
                </a:ext>
              </a:extLst>
            </p:cNvPr>
            <p:cNvGrpSpPr/>
            <p:nvPr/>
          </p:nvGrpSpPr>
          <p:grpSpPr>
            <a:xfrm>
              <a:off x="584947" y="3875519"/>
              <a:ext cx="4651902" cy="370957"/>
              <a:chOff x="243645" y="3541300"/>
              <a:chExt cx="4267200" cy="383760"/>
            </a:xfrm>
          </p:grpSpPr>
          <p:sp>
            <p:nvSpPr>
              <p:cNvPr id="18" name="Rectangle: Rounded Corners 17">
                <a:extLst>
                  <a:ext uri="{FF2B5EF4-FFF2-40B4-BE49-F238E27FC236}">
                    <a16:creationId xmlns:a16="http://schemas.microsoft.com/office/drawing/2014/main" id="{D64F48C4-02E9-4F69-9CB4-D91A1F5D29C4}"/>
                  </a:ext>
                </a:extLst>
              </p:cNvPr>
              <p:cNvSpPr/>
              <p:nvPr/>
            </p:nvSpPr>
            <p:spPr>
              <a:xfrm>
                <a:off x="243645" y="3541300"/>
                <a:ext cx="4267200" cy="383760"/>
              </a:xfrm>
              <a:prstGeom prst="roundRect">
                <a:avLst/>
              </a:prstGeom>
            </p:spPr>
            <p:style>
              <a:lnRef idx="2">
                <a:schemeClr val="lt1">
                  <a:hueOff val="0"/>
                  <a:satOff val="0"/>
                  <a:lumOff val="0"/>
                  <a:alphaOff val="0"/>
                </a:schemeClr>
              </a:lnRef>
              <a:fillRef idx="1">
                <a:schemeClr val="accent2">
                  <a:shade val="80000"/>
                  <a:hueOff val="348788"/>
                  <a:satOff val="-51893"/>
                  <a:lumOff val="36590"/>
                  <a:alphaOff val="0"/>
                </a:schemeClr>
              </a:fillRef>
              <a:effectRef idx="0">
                <a:schemeClr val="accent2">
                  <a:shade val="80000"/>
                  <a:hueOff val="348788"/>
                  <a:satOff val="-51893"/>
                  <a:lumOff val="36590"/>
                  <a:alphaOff val="0"/>
                </a:schemeClr>
              </a:effectRef>
              <a:fontRef idx="minor">
                <a:schemeClr val="lt1"/>
              </a:fontRef>
            </p:style>
            <p:txBody>
              <a:bodyPr/>
              <a:lstStyle/>
              <a:p>
                <a:endParaRPr lang="en-GB"/>
              </a:p>
            </p:txBody>
          </p:sp>
          <p:sp>
            <p:nvSpPr>
              <p:cNvPr id="19" name="Rectangle: Rounded Corners 14">
                <a:extLst>
                  <a:ext uri="{FF2B5EF4-FFF2-40B4-BE49-F238E27FC236}">
                    <a16:creationId xmlns:a16="http://schemas.microsoft.com/office/drawing/2014/main" id="{B0945A9B-2D00-42CE-BFB2-F372C2340200}"/>
                  </a:ext>
                </a:extLst>
              </p:cNvPr>
              <p:cNvSpPr txBox="1"/>
              <p:nvPr/>
            </p:nvSpPr>
            <p:spPr>
              <a:xfrm>
                <a:off x="259949" y="3560034"/>
                <a:ext cx="4244231"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fr-FR" sz="1400" b="0">
                    <a:solidFill>
                      <a:srgbClr val="003399"/>
                    </a:solidFill>
                  </a:rPr>
                  <a:t>Conclusions</a:t>
                </a:r>
              </a:p>
            </p:txBody>
          </p:sp>
        </p:grpSp>
      </p:grpSp>
      <p:grpSp>
        <p:nvGrpSpPr>
          <p:cNvPr id="4" name="Group 3">
            <a:extLst>
              <a:ext uri="{FF2B5EF4-FFF2-40B4-BE49-F238E27FC236}">
                <a16:creationId xmlns:a16="http://schemas.microsoft.com/office/drawing/2014/main" id="{11DAAABA-EAE3-4D63-97D0-426A7C4850CF}"/>
              </a:ext>
            </a:extLst>
          </p:cNvPr>
          <p:cNvGrpSpPr/>
          <p:nvPr/>
        </p:nvGrpSpPr>
        <p:grpSpPr>
          <a:xfrm>
            <a:off x="446750" y="1472336"/>
            <a:ext cx="4976364" cy="428193"/>
            <a:chOff x="446750" y="1266219"/>
            <a:chExt cx="4976364" cy="428193"/>
          </a:xfrm>
        </p:grpSpPr>
        <p:sp>
          <p:nvSpPr>
            <p:cNvPr id="30" name="Rectangle 29">
              <a:extLst>
                <a:ext uri="{FF2B5EF4-FFF2-40B4-BE49-F238E27FC236}">
                  <a16:creationId xmlns:a16="http://schemas.microsoft.com/office/drawing/2014/main" id="{FAF312CA-18C9-4E80-9798-9B8DF0F8B4F3}"/>
                </a:ext>
              </a:extLst>
            </p:cNvPr>
            <p:cNvSpPr/>
            <p:nvPr/>
          </p:nvSpPr>
          <p:spPr>
            <a:xfrm>
              <a:off x="446750" y="1445031"/>
              <a:ext cx="4976364" cy="249381"/>
            </a:xfrm>
            <a:prstGeom prst="rect">
              <a:avLst/>
            </a:prstGeom>
            <a:ln w="15875"/>
          </p:spPr>
          <p:style>
            <a:lnRef idx="2">
              <a:schemeClr val="accent2">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a:solidFill>
                  <a:srgbClr val="003399"/>
                </a:solidFill>
              </a:endParaRPr>
            </a:p>
          </p:txBody>
        </p:sp>
        <p:grpSp>
          <p:nvGrpSpPr>
            <p:cNvPr id="12" name="Group 11">
              <a:extLst>
                <a:ext uri="{FF2B5EF4-FFF2-40B4-BE49-F238E27FC236}">
                  <a16:creationId xmlns:a16="http://schemas.microsoft.com/office/drawing/2014/main" id="{0277B783-4266-4E47-88D2-8001E5998FDC}"/>
                </a:ext>
              </a:extLst>
            </p:cNvPr>
            <p:cNvGrpSpPr/>
            <p:nvPr/>
          </p:nvGrpSpPr>
          <p:grpSpPr>
            <a:xfrm>
              <a:off x="581955" y="1266219"/>
              <a:ext cx="4672581" cy="374904"/>
              <a:chOff x="259908" y="592899"/>
              <a:chExt cx="4267200" cy="383760"/>
            </a:xfrm>
          </p:grpSpPr>
          <p:sp>
            <p:nvSpPr>
              <p:cNvPr id="28" name="Rectangle: Rounded Corners 27">
                <a:extLst>
                  <a:ext uri="{FF2B5EF4-FFF2-40B4-BE49-F238E27FC236}">
                    <a16:creationId xmlns:a16="http://schemas.microsoft.com/office/drawing/2014/main" id="{91D7E8B0-F993-4510-9300-7BD00278F1D8}"/>
                  </a:ext>
                </a:extLst>
              </p:cNvPr>
              <p:cNvSpPr/>
              <p:nvPr/>
            </p:nvSpPr>
            <p:spPr>
              <a:xfrm>
                <a:off x="259908" y="592899"/>
                <a:ext cx="4267200" cy="383760"/>
              </a:xfrm>
              <a:prstGeom prst="roundRect">
                <a:avLst/>
              </a:prstGeom>
            </p:spPr>
            <p:style>
              <a:lnRef idx="2">
                <a:schemeClr val="lt1">
                  <a:hueOff val="0"/>
                  <a:satOff val="0"/>
                  <a:lumOff val="0"/>
                  <a:alphaOff val="0"/>
                </a:schemeClr>
              </a:lnRef>
              <a:fillRef idx="1">
                <a:schemeClr val="accent2">
                  <a:shade val="80000"/>
                  <a:hueOff val="58131"/>
                  <a:satOff val="-8649"/>
                  <a:lumOff val="6098"/>
                  <a:alphaOff val="0"/>
                </a:schemeClr>
              </a:fillRef>
              <a:effectRef idx="0">
                <a:schemeClr val="accent2">
                  <a:shade val="80000"/>
                  <a:hueOff val="58131"/>
                  <a:satOff val="-8649"/>
                  <a:lumOff val="6098"/>
                  <a:alphaOff val="0"/>
                </a:schemeClr>
              </a:effectRef>
              <a:fontRef idx="minor">
                <a:schemeClr val="lt1"/>
              </a:fontRef>
            </p:style>
            <p:txBody>
              <a:bodyPr/>
              <a:lstStyle/>
              <a:p>
                <a:endParaRPr lang="en-GB">
                  <a:solidFill>
                    <a:srgbClr val="003399"/>
                  </a:solidFill>
                </a:endParaRPr>
              </a:p>
            </p:txBody>
          </p:sp>
          <p:sp>
            <p:nvSpPr>
              <p:cNvPr id="29" name="Rectangle: Rounded Corners 4">
                <a:extLst>
                  <a:ext uri="{FF2B5EF4-FFF2-40B4-BE49-F238E27FC236}">
                    <a16:creationId xmlns:a16="http://schemas.microsoft.com/office/drawing/2014/main" id="{DE5A498D-B0C7-4660-B29D-1A3BC6EA74CB}"/>
                  </a:ext>
                </a:extLst>
              </p:cNvPr>
              <p:cNvSpPr txBox="1"/>
              <p:nvPr/>
            </p:nvSpPr>
            <p:spPr>
              <a:xfrm>
                <a:off x="278640" y="611633"/>
                <a:ext cx="4225447" cy="3462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r>
                  <a:rPr lang="fr-FR" sz="1400" b="0">
                    <a:solidFill>
                      <a:srgbClr val="003399"/>
                    </a:solidFill>
                  </a:rPr>
                  <a:t>Taxonomie</a:t>
                </a:r>
              </a:p>
            </p:txBody>
          </p:sp>
        </p:grpSp>
      </p:grpSp>
      <p:pic>
        <p:nvPicPr>
          <p:cNvPr id="47" name="Content Placeholder 3" descr="A group of people standing in front of a computer&#10;&#10;Description automatically generated with medium confidence">
            <a:extLst>
              <a:ext uri="{FF2B5EF4-FFF2-40B4-BE49-F238E27FC236}">
                <a16:creationId xmlns:a16="http://schemas.microsoft.com/office/drawing/2014/main" id="{FB00B4DD-1BC1-44AC-9335-09B74118E1D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36032" y="1923385"/>
            <a:ext cx="2629570" cy="1774959"/>
          </a:xfrm>
          <a:prstGeom prst="rect">
            <a:avLst/>
          </a:prstGeom>
          <a:noFill/>
          <a:ln w="38100">
            <a:solidFill>
              <a:srgbClr val="ACC700"/>
            </a:solidFill>
          </a:ln>
        </p:spPr>
      </p:pic>
    </p:spTree>
    <p:extLst>
      <p:ext uri="{BB962C8B-B14F-4D97-AF65-F5344CB8AC3E}">
        <p14:creationId xmlns:p14="http://schemas.microsoft.com/office/powerpoint/2010/main" val="3751063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een hand with a blue circle and a finger pressing a button&#10;&#10;Description automatically generated">
            <a:extLst>
              <a:ext uri="{FF2B5EF4-FFF2-40B4-BE49-F238E27FC236}">
                <a16:creationId xmlns:a16="http://schemas.microsoft.com/office/drawing/2014/main" id="{EFA04028-DED2-4508-93B0-CC87FD707D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3305" y="955205"/>
            <a:ext cx="1708751" cy="1708751"/>
          </a:xfrm>
          <a:prstGeom prst="rect">
            <a:avLst/>
          </a:prstGeom>
        </p:spPr>
      </p:pic>
      <p:pic>
        <p:nvPicPr>
          <p:cNvPr id="7" name="Picture 6" descr="A computer with a screen on&#10;&#10;Description automatically generated">
            <a:extLst>
              <a:ext uri="{FF2B5EF4-FFF2-40B4-BE49-F238E27FC236}">
                <a16:creationId xmlns:a16="http://schemas.microsoft.com/office/drawing/2014/main" id="{8489CA9D-D157-4CC2-97DA-6C000882087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652617" y="698760"/>
            <a:ext cx="3610163" cy="2221639"/>
          </a:xfrm>
          <a:prstGeom prst="rect">
            <a:avLst/>
          </a:prstGeom>
        </p:spPr>
      </p:pic>
      <p:sp>
        <p:nvSpPr>
          <p:cNvPr id="2" name="Title 1">
            <a:extLst>
              <a:ext uri="{FF2B5EF4-FFF2-40B4-BE49-F238E27FC236}">
                <a16:creationId xmlns:a16="http://schemas.microsoft.com/office/drawing/2014/main" id="{F99F63CB-EFAF-85BA-DEFE-BB707F00318E}"/>
              </a:ext>
            </a:extLst>
          </p:cNvPr>
          <p:cNvSpPr>
            <a:spLocks noGrp="1"/>
          </p:cNvSpPr>
          <p:nvPr>
            <p:ph type="title"/>
          </p:nvPr>
        </p:nvSpPr>
        <p:spPr/>
        <p:txBody>
          <a:bodyPr/>
          <a:lstStyle/>
          <a:p>
            <a:r>
              <a:rPr lang="fr-FR"/>
              <a:t>Informations complémentaires</a:t>
            </a:r>
          </a:p>
        </p:txBody>
      </p:sp>
      <p:sp>
        <p:nvSpPr>
          <p:cNvPr id="5" name="Content Placeholder 2">
            <a:extLst>
              <a:ext uri="{FF2B5EF4-FFF2-40B4-BE49-F238E27FC236}">
                <a16:creationId xmlns:a16="http://schemas.microsoft.com/office/drawing/2014/main" id="{F567A181-C4B7-4D4B-8398-84F814A78CCF}"/>
              </a:ext>
            </a:extLst>
          </p:cNvPr>
          <p:cNvSpPr txBox="1">
            <a:spLocks/>
          </p:cNvSpPr>
          <p:nvPr/>
        </p:nvSpPr>
        <p:spPr>
          <a:xfrm>
            <a:off x="457200" y="2920399"/>
            <a:ext cx="8432194" cy="1708751"/>
          </a:xfrm>
          <a:prstGeom prst="rect">
            <a:avLst/>
          </a:prstGeom>
        </p:spPr>
        <p:txBody>
          <a:bodyPr vert="horz" lIns="0" tIns="45720" rIns="0" bIns="45720" rtlCol="0" anchor="t" anchorCtr="0">
            <a:no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a:buClr>
                <a:srgbClr val="ACC700"/>
              </a:buClr>
            </a:pPr>
            <a:r>
              <a:rPr lang="fr-FR" sz="1500" dirty="0">
                <a:solidFill>
                  <a:srgbClr val="ACC700"/>
                </a:solidFill>
              </a:rPr>
              <a:t>Contenus connexes dans le domaine prioritaire «Le travail via des </a:t>
            </a:r>
            <a:r>
              <a:rPr lang="fr-FR" sz="1500" dirty="0" err="1">
                <a:solidFill>
                  <a:srgbClr val="ACC700"/>
                </a:solidFill>
              </a:rPr>
              <a:t>plateformes</a:t>
            </a:r>
            <a:r>
              <a:rPr lang="fr-FR" sz="1500" dirty="0">
                <a:solidFill>
                  <a:srgbClr val="ACC700"/>
                </a:solidFill>
              </a:rPr>
              <a:t> numériques»: </a:t>
            </a:r>
          </a:p>
          <a:p>
            <a:pPr marL="0" indent="0">
              <a:buNone/>
            </a:pPr>
            <a:r>
              <a:rPr lang="fr-FR" sz="1500" b="0" dirty="0">
                <a:solidFill>
                  <a:srgbClr val="003399"/>
                </a:solidFill>
                <a:hlinkClick r:id="rId5">
                  <a:extLst>
                    <a:ext uri="{A12FA001-AC4F-418D-AE19-62706E023703}">
                      <ahyp:hlinkClr xmlns:ahyp="http://schemas.microsoft.com/office/drawing/2018/hyperlinkcolor" val="tx"/>
                    </a:ext>
                  </a:extLst>
                </a:hlinkClick>
              </a:rPr>
              <a:t>https://healthy-workplaces.osha.europa.eu/fr/about-topic/priority-area/digital-platform-work</a:t>
            </a:r>
          </a:p>
          <a:p>
            <a:pPr marL="0" indent="0">
              <a:buNone/>
            </a:pPr>
            <a:endParaRPr lang="en-GB" sz="900" b="0" dirty="0"/>
          </a:p>
          <a:p>
            <a:pPr>
              <a:buClr>
                <a:srgbClr val="ACC700"/>
              </a:buClr>
            </a:pPr>
            <a:r>
              <a:rPr lang="fr-FR" sz="1500" dirty="0">
                <a:solidFill>
                  <a:srgbClr val="ACC700"/>
                </a:solidFill>
              </a:rPr>
              <a:t>Toutes les publications sur ce thème: </a:t>
            </a:r>
          </a:p>
          <a:p>
            <a:pPr marL="0" indent="0">
              <a:buNone/>
            </a:pPr>
            <a:r>
              <a:rPr lang="fr-FR" sz="1500" b="0" dirty="0">
                <a:hlinkClick r:id="rId6"/>
              </a:rPr>
              <a:t>https://osha.europa.eu/fr/publications-priority-area/digital-platform-work</a:t>
            </a:r>
          </a:p>
          <a:p>
            <a:endParaRPr lang="en-GB" sz="1500" b="0" dirty="0"/>
          </a:p>
        </p:txBody>
      </p:sp>
    </p:spTree>
    <p:extLst>
      <p:ext uri="{BB962C8B-B14F-4D97-AF65-F5344CB8AC3E}">
        <p14:creationId xmlns:p14="http://schemas.microsoft.com/office/powerpoint/2010/main" val="2488266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8A3B16-6BA5-2799-7E1E-077AA684DA2D}"/>
              </a:ext>
            </a:extLst>
          </p:cNvPr>
          <p:cNvSpPr>
            <a:spLocks noGrp="1"/>
          </p:cNvSpPr>
          <p:nvPr>
            <p:ph sz="half" idx="1"/>
          </p:nvPr>
        </p:nvSpPr>
        <p:spPr>
          <a:xfrm>
            <a:off x="450000" y="2345760"/>
            <a:ext cx="7560000" cy="1852860"/>
          </a:xfrm>
        </p:spPr>
        <p:txBody>
          <a:bodyPr>
            <a:normAutofit/>
          </a:bodyPr>
          <a:lstStyle/>
          <a:p>
            <a:pPr marL="0" indent="0" algn="just">
              <a:buNone/>
            </a:pPr>
            <a:r>
              <a:rPr lang="fr-FR" sz="1200" b="0" dirty="0"/>
              <a:t>Ni l’Agence européenne pour la sécurité et la santé au travail ni aucune personne agissant au nom de l’Agence n’est responsable de l’usage qui pourrait être fait des informations données ci-après.</a:t>
            </a:r>
          </a:p>
          <a:p>
            <a:pPr marL="0" indent="0" algn="just">
              <a:buNone/>
            </a:pPr>
            <a:endParaRPr lang="fr-FR" sz="1200" b="0" dirty="0"/>
          </a:p>
          <a:p>
            <a:pPr marL="0" indent="0" algn="just">
              <a:buNone/>
            </a:pPr>
            <a:r>
              <a:rPr lang="fr-FR" sz="1200" b="0" dirty="0"/>
              <a:t>© Agence européenne pour la sécurité et la santé au travail, 2024</a:t>
            </a:r>
          </a:p>
          <a:p>
            <a:pPr marL="0" indent="0" algn="just">
              <a:buNone/>
            </a:pPr>
            <a:r>
              <a:rPr lang="fr-FR" sz="1200" b="0" dirty="0"/>
              <a:t>Reproduction autorisée, moyennant mention de la source.</a:t>
            </a:r>
          </a:p>
          <a:p>
            <a:pPr marL="0" indent="0" algn="just">
              <a:buNone/>
            </a:pPr>
            <a:r>
              <a:rPr lang="fr-FR" sz="1200" b="0" dirty="0"/>
              <a:t>Toute utilisation ou reproduction de photos ou de tout autre matériel dont l’Agence européenne pour la sécurité et la santé au travail ne possède pas les droits d’auteur requiert l’autorisation préalable des titulaires des droits en question.</a:t>
            </a:r>
          </a:p>
          <a:p>
            <a:endParaRPr lang="en-GB" dirty="0"/>
          </a:p>
        </p:txBody>
      </p:sp>
    </p:spTree>
    <p:extLst>
      <p:ext uri="{BB962C8B-B14F-4D97-AF65-F5344CB8AC3E}">
        <p14:creationId xmlns:p14="http://schemas.microsoft.com/office/powerpoint/2010/main" val="1734484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a:noFill/>
        </p:spPr>
        <p:txBody>
          <a:bodyPr lIns="0"/>
          <a:lstStyle/>
          <a:p>
            <a:r>
              <a:rPr lang="fr-FR" sz="2400" dirty="0"/>
              <a:t>Définition du travail via une plateforme numérique</a:t>
            </a:r>
          </a:p>
        </p:txBody>
      </p:sp>
      <p:sp>
        <p:nvSpPr>
          <p:cNvPr id="3" name="Content Placeholder 2">
            <a:extLst>
              <a:ext uri="{FF2B5EF4-FFF2-40B4-BE49-F238E27FC236}">
                <a16:creationId xmlns:a16="http://schemas.microsoft.com/office/drawing/2014/main" id="{6BB865DC-A9AC-4412-BD7E-266B5FA8A736}"/>
              </a:ext>
            </a:extLst>
          </p:cNvPr>
          <p:cNvSpPr>
            <a:spLocks noGrp="1"/>
          </p:cNvSpPr>
          <p:nvPr>
            <p:ph sz="half" idx="1"/>
          </p:nvPr>
        </p:nvSpPr>
        <p:spPr>
          <a:xfrm>
            <a:off x="457200" y="2416005"/>
            <a:ext cx="7786688" cy="1965029"/>
          </a:xfrm>
        </p:spPr>
        <p:txBody>
          <a:bodyPr wrap="square" lIns="0" tIns="0" rIns="0" bIns="0">
            <a:noAutofit/>
          </a:bodyPr>
          <a:lstStyle/>
          <a:p>
            <a:pPr marL="54000" indent="0">
              <a:buNone/>
            </a:pPr>
            <a:r>
              <a:rPr lang="fr-FR" sz="1600"/>
              <a:t>Travail via des plateformes numériques en ligne ou sur site:</a:t>
            </a:r>
          </a:p>
          <a:p>
            <a:pPr marL="54000" indent="0">
              <a:buNone/>
            </a:pPr>
            <a:r>
              <a:rPr lang="fr-FR" sz="1600" b="0"/>
              <a:t>Les tâches sont toujours organisées en ligne, mais peuvent être exécutées virtuellement ou dans un environnement physique</a:t>
            </a:r>
          </a:p>
          <a:p>
            <a:pPr marL="54000" indent="0">
              <a:buNone/>
            </a:pPr>
            <a:r>
              <a:rPr lang="fr-FR" sz="1600" b="0">
                <a:solidFill>
                  <a:schemeClr val="accent2"/>
                </a:solidFill>
              </a:rPr>
              <a:t>Travail via une plateforme numérique en ligne ou sur site</a:t>
            </a:r>
          </a:p>
          <a:p>
            <a:r>
              <a:rPr lang="fr-FR" sz="1600" b="0"/>
              <a:t>Utilise la gestion algorithmique </a:t>
            </a:r>
          </a:p>
          <a:p>
            <a:r>
              <a:rPr lang="fr-FR" sz="1600" b="0"/>
              <a:t>Inclut généralement des modalités de travail atypiques</a:t>
            </a:r>
          </a:p>
        </p:txBody>
      </p:sp>
      <p:sp>
        <p:nvSpPr>
          <p:cNvPr id="4" name="Content Placeholder 2">
            <a:extLst>
              <a:ext uri="{FF2B5EF4-FFF2-40B4-BE49-F238E27FC236}">
                <a16:creationId xmlns:a16="http://schemas.microsoft.com/office/drawing/2014/main" id="{7D97C9F5-FFC1-460F-8470-000CF68D9CBC}"/>
              </a:ext>
            </a:extLst>
          </p:cNvPr>
          <p:cNvSpPr txBox="1">
            <a:spLocks/>
          </p:cNvSpPr>
          <p:nvPr/>
        </p:nvSpPr>
        <p:spPr>
          <a:xfrm>
            <a:off x="1708019" y="1287505"/>
            <a:ext cx="6301855" cy="495576"/>
          </a:xfrm>
          <a:prstGeom prst="rect">
            <a:avLst/>
          </a:prstGeom>
        </p:spPr>
        <p:txBody>
          <a:bodyPr vert="horz" lIns="0" tIns="0" rIns="0" bIns="0" rtlCol="0" anchor="t" anchorCtr="0">
            <a:no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54000" indent="0">
              <a:buNone/>
            </a:pPr>
            <a:r>
              <a:rPr lang="fr-FR" sz="1600" i="1">
                <a:solidFill>
                  <a:srgbClr val="003399"/>
                </a:solidFill>
              </a:rPr>
              <a:t>«Tout travail rémunéré fourni sur ou par l’intermédiaire d’une plateforme en ligne»</a:t>
            </a:r>
          </a:p>
        </p:txBody>
      </p:sp>
      <p:pic>
        <p:nvPicPr>
          <p:cNvPr id="5" name="Picture 4" descr="A green outline of a file&#10;&#10;Description automatically generated">
            <a:extLst>
              <a:ext uri="{FF2B5EF4-FFF2-40B4-BE49-F238E27FC236}">
                <a16:creationId xmlns:a16="http://schemas.microsoft.com/office/drawing/2014/main" id="{94FEC37B-4B50-419E-B057-CEC96AB0FE8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6762" y="855261"/>
            <a:ext cx="1319636" cy="1319636"/>
          </a:xfrm>
          <a:prstGeom prst="rect">
            <a:avLst/>
          </a:prstGeom>
        </p:spPr>
      </p:pic>
      <p:sp>
        <p:nvSpPr>
          <p:cNvPr id="6" name="Flowchart: Alternative Process 5">
            <a:extLst>
              <a:ext uri="{FF2B5EF4-FFF2-40B4-BE49-F238E27FC236}">
                <a16:creationId xmlns:a16="http://schemas.microsoft.com/office/drawing/2014/main" id="{E6FAB9B0-764F-4947-B9A2-028FFFB00997}"/>
              </a:ext>
            </a:extLst>
          </p:cNvPr>
          <p:cNvSpPr/>
          <p:nvPr/>
        </p:nvSpPr>
        <p:spPr>
          <a:xfrm>
            <a:off x="1596398" y="1139191"/>
            <a:ext cx="6647490" cy="811530"/>
          </a:xfrm>
          <a:prstGeom prst="flowChartAlternateProcess">
            <a:avLst/>
          </a:prstGeom>
          <a:noFill/>
          <a:ln>
            <a:solidFill>
              <a:srgbClr val="ACC7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29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p:txBody>
          <a:bodyPr lIns="0"/>
          <a:lstStyle/>
          <a:p>
            <a:r>
              <a:rPr lang="fr-FR" sz="2400"/>
              <a:t>Taxonomie</a:t>
            </a:r>
          </a:p>
        </p:txBody>
      </p:sp>
      <p:graphicFrame>
        <p:nvGraphicFramePr>
          <p:cNvPr id="6" name="Content Placeholder 5">
            <a:extLst>
              <a:ext uri="{FF2B5EF4-FFF2-40B4-BE49-F238E27FC236}">
                <a16:creationId xmlns:a16="http://schemas.microsoft.com/office/drawing/2014/main" id="{CB31E40E-13BC-4E62-8266-2CAFD795C447}"/>
              </a:ext>
            </a:extLst>
          </p:cNvPr>
          <p:cNvGraphicFramePr>
            <a:graphicFrameLocks noGrp="1"/>
          </p:cNvGraphicFramePr>
          <p:nvPr>
            <p:ph sz="half" idx="1"/>
            <p:extLst>
              <p:ext uri="{D42A27DB-BD31-4B8C-83A1-F6EECF244321}">
                <p14:modId xmlns:p14="http://schemas.microsoft.com/office/powerpoint/2010/main" val="2500604271"/>
              </p:ext>
            </p:extLst>
          </p:nvPr>
        </p:nvGraphicFramePr>
        <p:xfrm>
          <a:off x="450001" y="915989"/>
          <a:ext cx="8038679" cy="3366618"/>
        </p:xfrm>
        <a:graphic>
          <a:graphicData uri="http://schemas.openxmlformats.org/drawingml/2006/table">
            <a:tbl>
              <a:tblPr firstRow="1" firstCol="1" bandRow="1">
                <a:tableStyleId>{5C22544A-7EE6-4342-B048-85BDC9FD1C3A}</a:tableStyleId>
              </a:tblPr>
              <a:tblGrid>
                <a:gridCol w="1607736">
                  <a:extLst>
                    <a:ext uri="{9D8B030D-6E8A-4147-A177-3AD203B41FA5}">
                      <a16:colId xmlns:a16="http://schemas.microsoft.com/office/drawing/2014/main" val="3118775328"/>
                    </a:ext>
                  </a:extLst>
                </a:gridCol>
                <a:gridCol w="1607736">
                  <a:extLst>
                    <a:ext uri="{9D8B030D-6E8A-4147-A177-3AD203B41FA5}">
                      <a16:colId xmlns:a16="http://schemas.microsoft.com/office/drawing/2014/main" val="456132160"/>
                    </a:ext>
                  </a:extLst>
                </a:gridCol>
                <a:gridCol w="1470466">
                  <a:extLst>
                    <a:ext uri="{9D8B030D-6E8A-4147-A177-3AD203B41FA5}">
                      <a16:colId xmlns:a16="http://schemas.microsoft.com/office/drawing/2014/main" val="1233947968"/>
                    </a:ext>
                  </a:extLst>
                </a:gridCol>
                <a:gridCol w="1572099">
                  <a:extLst>
                    <a:ext uri="{9D8B030D-6E8A-4147-A177-3AD203B41FA5}">
                      <a16:colId xmlns:a16="http://schemas.microsoft.com/office/drawing/2014/main" val="989101955"/>
                    </a:ext>
                  </a:extLst>
                </a:gridCol>
                <a:gridCol w="1780642">
                  <a:extLst>
                    <a:ext uri="{9D8B030D-6E8A-4147-A177-3AD203B41FA5}">
                      <a16:colId xmlns:a16="http://schemas.microsoft.com/office/drawing/2014/main" val="4129353007"/>
                    </a:ext>
                  </a:extLst>
                </a:gridCol>
              </a:tblGrid>
              <a:tr h="303639">
                <a:tc rowSpan="2">
                  <a:txBody>
                    <a:bodyPr/>
                    <a:lstStyle/>
                    <a:p>
                      <a:pPr marL="68580" algn="just">
                        <a:lnSpc>
                          <a:spcPts val="1200"/>
                        </a:lnSpc>
                        <a:spcBef>
                          <a:spcPts val="600"/>
                        </a:spcBef>
                        <a:spcAft>
                          <a:spcPts val="600"/>
                        </a:spcAft>
                      </a:pPr>
                      <a:r>
                        <a:rPr lang="fr-FR" sz="1200">
                          <a:effectLst/>
                        </a:rPr>
                        <a:t>Dimensions</a:t>
                      </a:r>
                    </a:p>
                  </a:txBody>
                  <a:tcPr marL="68580" marR="68580" marT="0" marB="0" anchor="ctr"/>
                </a:tc>
                <a:tc gridSpan="4">
                  <a:txBody>
                    <a:bodyPr/>
                    <a:lstStyle/>
                    <a:p>
                      <a:pPr marL="68580" algn="ctr">
                        <a:lnSpc>
                          <a:spcPts val="1200"/>
                        </a:lnSpc>
                        <a:spcBef>
                          <a:spcPts val="600"/>
                        </a:spcBef>
                        <a:spcAft>
                          <a:spcPts val="600"/>
                        </a:spcAft>
                      </a:pPr>
                      <a:r>
                        <a:rPr lang="fr-FR" sz="1400" dirty="0">
                          <a:effectLst/>
                        </a:rPr>
                        <a:t>Type de travail via une plateforme numérique</a:t>
                      </a:r>
                    </a:p>
                  </a:txBody>
                  <a:tcPr marL="68580" marR="68580" marT="0" marB="0" anchor="ctr"/>
                </a:tc>
                <a:tc hMerge="1">
                  <a:txBody>
                    <a:bodyPr/>
                    <a:lstStyle/>
                    <a:p>
                      <a:endParaRPr lang="nl-BE"/>
                    </a:p>
                  </a:txBody>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4179534883"/>
                  </a:ext>
                </a:extLst>
              </a:tr>
              <a:tr h="303639">
                <a:tc vMerge="1">
                  <a:txBody>
                    <a:bodyPr/>
                    <a:lstStyle/>
                    <a:p>
                      <a:endParaRPr lang="nl-BE"/>
                    </a:p>
                  </a:txBody>
                  <a:tcPr/>
                </a:tc>
                <a:tc>
                  <a:txBody>
                    <a:bodyPr/>
                    <a:lstStyle/>
                    <a:p>
                      <a:pPr marL="68580" algn="ctr">
                        <a:lnSpc>
                          <a:spcPts val="1200"/>
                        </a:lnSpc>
                        <a:spcBef>
                          <a:spcPts val="600"/>
                        </a:spcBef>
                        <a:spcAft>
                          <a:spcPts val="600"/>
                        </a:spcAft>
                      </a:pPr>
                      <a:r>
                        <a:rPr lang="fr-FR" sz="1200" b="1">
                          <a:effectLst/>
                        </a:rPr>
                        <a:t>Type 1 </a:t>
                      </a:r>
                    </a:p>
                  </a:txBody>
                  <a:tcPr marL="68580" marR="68580" marT="0" marB="0" anchor="ctr"/>
                </a:tc>
                <a:tc>
                  <a:txBody>
                    <a:bodyPr/>
                    <a:lstStyle/>
                    <a:p>
                      <a:pPr marL="68580" algn="ctr">
                        <a:lnSpc>
                          <a:spcPts val="1200"/>
                        </a:lnSpc>
                        <a:spcBef>
                          <a:spcPts val="600"/>
                        </a:spcBef>
                        <a:spcAft>
                          <a:spcPts val="600"/>
                        </a:spcAft>
                      </a:pPr>
                      <a:r>
                        <a:rPr lang="fr-FR" sz="1200" b="1">
                          <a:effectLst/>
                        </a:rPr>
                        <a:t>Type 2</a:t>
                      </a:r>
                    </a:p>
                  </a:txBody>
                  <a:tcPr marL="68580" marR="68580" marT="0" marB="0" anchor="ctr"/>
                </a:tc>
                <a:tc>
                  <a:txBody>
                    <a:bodyPr/>
                    <a:lstStyle/>
                    <a:p>
                      <a:pPr marL="68580" algn="ctr">
                        <a:lnSpc>
                          <a:spcPts val="1200"/>
                        </a:lnSpc>
                        <a:spcBef>
                          <a:spcPts val="600"/>
                        </a:spcBef>
                        <a:spcAft>
                          <a:spcPts val="600"/>
                        </a:spcAft>
                      </a:pPr>
                      <a:r>
                        <a:rPr lang="fr-FR" sz="1200" b="1">
                          <a:effectLst/>
                        </a:rPr>
                        <a:t>Type 3</a:t>
                      </a:r>
                    </a:p>
                  </a:txBody>
                  <a:tcPr marL="68580" marR="68580" marT="0" marB="0" anchor="ctr"/>
                </a:tc>
                <a:tc>
                  <a:txBody>
                    <a:bodyPr/>
                    <a:lstStyle/>
                    <a:p>
                      <a:pPr marL="68580" algn="ctr">
                        <a:lnSpc>
                          <a:spcPts val="1200"/>
                        </a:lnSpc>
                        <a:spcBef>
                          <a:spcPts val="600"/>
                        </a:spcBef>
                        <a:spcAft>
                          <a:spcPts val="600"/>
                        </a:spcAft>
                      </a:pPr>
                      <a:r>
                        <a:rPr lang="fr-FR" sz="1200" b="1">
                          <a:effectLst/>
                        </a:rPr>
                        <a:t>Type 4</a:t>
                      </a:r>
                    </a:p>
                  </a:txBody>
                  <a:tcPr marL="68580" marR="68580" marT="0" marB="0" anchor="ctr"/>
                </a:tc>
                <a:extLst>
                  <a:ext uri="{0D108BD9-81ED-4DB2-BD59-A6C34878D82A}">
                    <a16:rowId xmlns:a16="http://schemas.microsoft.com/office/drawing/2014/main" val="2362395218"/>
                  </a:ext>
                </a:extLst>
              </a:tr>
              <a:tr h="540664">
                <a:tc>
                  <a:txBody>
                    <a:bodyPr/>
                    <a:lstStyle/>
                    <a:p>
                      <a:pPr marL="68580" algn="l">
                        <a:lnSpc>
                          <a:spcPts val="1200"/>
                        </a:lnSpc>
                        <a:spcBef>
                          <a:spcPts val="600"/>
                        </a:spcBef>
                        <a:spcAft>
                          <a:spcPts val="600"/>
                        </a:spcAft>
                      </a:pPr>
                      <a:r>
                        <a:rPr lang="fr-FR" sz="1100">
                          <a:effectLst/>
                        </a:rPr>
                        <a:t>Format de la fourniture de travail</a:t>
                      </a:r>
                    </a:p>
                  </a:txBody>
                  <a:tcPr marL="68580" marR="68580" marT="0" marB="0" anchor="ctr"/>
                </a:tc>
                <a:tc>
                  <a:txBody>
                    <a:bodyPr/>
                    <a:lstStyle/>
                    <a:p>
                      <a:pPr marL="68580" algn="ctr">
                        <a:lnSpc>
                          <a:spcPts val="1200"/>
                        </a:lnSpc>
                        <a:spcBef>
                          <a:spcPts val="600"/>
                        </a:spcBef>
                        <a:spcAft>
                          <a:spcPts val="600"/>
                        </a:spcAft>
                      </a:pPr>
                      <a:r>
                        <a:rPr lang="fr-FR" sz="1200">
                          <a:effectLst/>
                        </a:rPr>
                        <a:t>Sur site</a:t>
                      </a:r>
                    </a:p>
                  </a:txBody>
                  <a:tcPr marL="68580" marR="68580" marT="0" marB="0" anchor="ctr"/>
                </a:tc>
                <a:tc>
                  <a:txBody>
                    <a:bodyPr/>
                    <a:lstStyle/>
                    <a:p>
                      <a:pPr marL="68580" algn="ctr">
                        <a:lnSpc>
                          <a:spcPts val="1200"/>
                        </a:lnSpc>
                        <a:spcBef>
                          <a:spcPts val="600"/>
                        </a:spcBef>
                        <a:spcAft>
                          <a:spcPts val="600"/>
                        </a:spcAft>
                      </a:pPr>
                      <a:r>
                        <a:rPr lang="fr-FR" sz="1200">
                          <a:effectLst/>
                        </a:rPr>
                        <a:t>Sur site</a:t>
                      </a:r>
                    </a:p>
                  </a:txBody>
                  <a:tcPr marL="68580" marR="68580" marT="0" marB="0" anchor="ctr"/>
                </a:tc>
                <a:tc>
                  <a:txBody>
                    <a:bodyPr/>
                    <a:lstStyle/>
                    <a:p>
                      <a:pPr marL="68580" algn="ctr">
                        <a:lnSpc>
                          <a:spcPts val="1200"/>
                        </a:lnSpc>
                        <a:spcBef>
                          <a:spcPts val="600"/>
                        </a:spcBef>
                        <a:spcAft>
                          <a:spcPts val="600"/>
                        </a:spcAft>
                      </a:pPr>
                      <a:r>
                        <a:rPr lang="fr-FR" sz="1200">
                          <a:effectLst/>
                        </a:rPr>
                        <a:t>En ligne</a:t>
                      </a:r>
                    </a:p>
                  </a:txBody>
                  <a:tcPr marL="68580" marR="68580" marT="0" marB="0" anchor="ctr"/>
                </a:tc>
                <a:tc>
                  <a:txBody>
                    <a:bodyPr/>
                    <a:lstStyle/>
                    <a:p>
                      <a:pPr marL="68580" algn="ctr">
                        <a:lnSpc>
                          <a:spcPts val="1200"/>
                        </a:lnSpc>
                        <a:spcBef>
                          <a:spcPts val="600"/>
                        </a:spcBef>
                        <a:spcAft>
                          <a:spcPts val="600"/>
                        </a:spcAft>
                      </a:pPr>
                      <a:r>
                        <a:rPr lang="fr-FR" sz="1200">
                          <a:effectLst/>
                        </a:rPr>
                        <a:t>En ligne</a:t>
                      </a:r>
                    </a:p>
                  </a:txBody>
                  <a:tcPr marL="68580" marR="68580" marT="0" marB="0" anchor="ctr"/>
                </a:tc>
                <a:extLst>
                  <a:ext uri="{0D108BD9-81ED-4DB2-BD59-A6C34878D82A}">
                    <a16:rowId xmlns:a16="http://schemas.microsoft.com/office/drawing/2014/main" val="3232524802"/>
                  </a:ext>
                </a:extLst>
              </a:tr>
              <a:tr h="681542">
                <a:tc>
                  <a:txBody>
                    <a:bodyPr/>
                    <a:lstStyle/>
                    <a:p>
                      <a:pPr marL="68580" algn="l">
                        <a:lnSpc>
                          <a:spcPts val="1200"/>
                        </a:lnSpc>
                        <a:spcBef>
                          <a:spcPts val="600"/>
                        </a:spcBef>
                        <a:spcAft>
                          <a:spcPts val="600"/>
                        </a:spcAft>
                      </a:pPr>
                      <a:r>
                        <a:rPr lang="fr-FR" sz="1100">
                          <a:effectLst/>
                        </a:rPr>
                        <a:t>Niveau de compétences requis pour exécuter les tâches</a:t>
                      </a:r>
                    </a:p>
                  </a:txBody>
                  <a:tcPr marL="68580" marR="68580" marT="0" marB="0" anchor="ctr"/>
                </a:tc>
                <a:tc>
                  <a:txBody>
                    <a:bodyPr/>
                    <a:lstStyle/>
                    <a:p>
                      <a:pPr marL="68580" algn="ctr">
                        <a:lnSpc>
                          <a:spcPts val="1200"/>
                        </a:lnSpc>
                        <a:spcBef>
                          <a:spcPts val="600"/>
                        </a:spcBef>
                        <a:spcAft>
                          <a:spcPts val="600"/>
                        </a:spcAft>
                      </a:pPr>
                      <a:r>
                        <a:rPr lang="fr-FR" sz="1200">
                          <a:effectLst/>
                        </a:rPr>
                        <a:t>Peu qualifié</a:t>
                      </a:r>
                    </a:p>
                  </a:txBody>
                  <a:tcPr marL="68580" marR="68580" marT="0" marB="0" anchor="ctr"/>
                </a:tc>
                <a:tc>
                  <a:txBody>
                    <a:bodyPr/>
                    <a:lstStyle/>
                    <a:p>
                      <a:pPr marL="68580" algn="ctr">
                        <a:lnSpc>
                          <a:spcPts val="1200"/>
                        </a:lnSpc>
                        <a:spcBef>
                          <a:spcPts val="600"/>
                        </a:spcBef>
                        <a:spcAft>
                          <a:spcPts val="600"/>
                        </a:spcAft>
                      </a:pPr>
                      <a:r>
                        <a:rPr lang="fr-FR" sz="1200">
                          <a:effectLst/>
                        </a:rPr>
                        <a:t>Très qualifié</a:t>
                      </a:r>
                    </a:p>
                  </a:txBody>
                  <a:tcPr marL="68580" marR="68580" marT="0" marB="0" anchor="ctr"/>
                </a:tc>
                <a:tc>
                  <a:txBody>
                    <a:bodyPr/>
                    <a:lstStyle/>
                    <a:p>
                      <a:pPr marL="68580" algn="ctr">
                        <a:lnSpc>
                          <a:spcPts val="1200"/>
                        </a:lnSpc>
                        <a:spcBef>
                          <a:spcPts val="600"/>
                        </a:spcBef>
                        <a:spcAft>
                          <a:spcPts val="600"/>
                        </a:spcAft>
                      </a:pPr>
                      <a:r>
                        <a:rPr lang="fr-FR" sz="1200">
                          <a:effectLst/>
                        </a:rPr>
                        <a:t>Peu qualifié</a:t>
                      </a:r>
                    </a:p>
                  </a:txBody>
                  <a:tcPr marL="68580" marR="68580" marT="0" marB="0" anchor="ctr"/>
                </a:tc>
                <a:tc>
                  <a:txBody>
                    <a:bodyPr/>
                    <a:lstStyle/>
                    <a:p>
                      <a:pPr marL="68580" algn="ctr">
                        <a:lnSpc>
                          <a:spcPts val="1200"/>
                        </a:lnSpc>
                        <a:spcBef>
                          <a:spcPts val="600"/>
                        </a:spcBef>
                        <a:spcAft>
                          <a:spcPts val="600"/>
                        </a:spcAft>
                      </a:pPr>
                      <a:r>
                        <a:rPr lang="fr-FR" sz="1200">
                          <a:effectLst/>
                        </a:rPr>
                        <a:t>Très qualifié</a:t>
                      </a:r>
                    </a:p>
                  </a:txBody>
                  <a:tcPr marL="68580" marR="68580" marT="0" marB="0" anchor="ctr"/>
                </a:tc>
                <a:extLst>
                  <a:ext uri="{0D108BD9-81ED-4DB2-BD59-A6C34878D82A}">
                    <a16:rowId xmlns:a16="http://schemas.microsoft.com/office/drawing/2014/main" val="3061965575"/>
                  </a:ext>
                </a:extLst>
              </a:tr>
              <a:tr h="768567">
                <a:tc>
                  <a:txBody>
                    <a:bodyPr/>
                    <a:lstStyle/>
                    <a:p>
                      <a:pPr marL="68580" algn="l">
                        <a:lnSpc>
                          <a:spcPts val="1200"/>
                        </a:lnSpc>
                        <a:spcBef>
                          <a:spcPts val="600"/>
                        </a:spcBef>
                        <a:spcAft>
                          <a:spcPts val="600"/>
                        </a:spcAft>
                      </a:pPr>
                      <a:r>
                        <a:rPr lang="fr-FR" sz="1100" dirty="0">
                          <a:effectLst/>
                        </a:rPr>
                        <a:t>Niveau de contrôle exercé par la plateforme de travail numérique</a:t>
                      </a:r>
                    </a:p>
                  </a:txBody>
                  <a:tcPr marL="68580" marR="68580" marT="0" marB="0" anchor="ctr"/>
                </a:tc>
                <a:tc>
                  <a:txBody>
                    <a:bodyPr/>
                    <a:lstStyle/>
                    <a:p>
                      <a:pPr marL="68580" algn="ctr">
                        <a:lnSpc>
                          <a:spcPts val="1200"/>
                        </a:lnSpc>
                        <a:spcBef>
                          <a:spcPts val="600"/>
                        </a:spcBef>
                        <a:spcAft>
                          <a:spcPts val="600"/>
                        </a:spcAft>
                      </a:pPr>
                      <a:r>
                        <a:rPr lang="fr-FR" sz="1200">
                          <a:effectLst/>
                        </a:rPr>
                        <a:t>Niveau de contrôle élevé</a:t>
                      </a:r>
                    </a:p>
                  </a:txBody>
                  <a:tcPr marL="68580" marR="68580" marT="0" marB="0" anchor="ctr"/>
                </a:tc>
                <a:tc>
                  <a:txBody>
                    <a:bodyPr/>
                    <a:lstStyle/>
                    <a:p>
                      <a:pPr marL="68580" algn="ctr">
                        <a:lnSpc>
                          <a:spcPts val="1200"/>
                        </a:lnSpc>
                        <a:spcBef>
                          <a:spcPts val="600"/>
                        </a:spcBef>
                        <a:spcAft>
                          <a:spcPts val="600"/>
                        </a:spcAft>
                      </a:pPr>
                      <a:r>
                        <a:rPr lang="fr-FR" sz="1200">
                          <a:effectLst/>
                        </a:rPr>
                        <a:t>Niveau de contrôle intermédiaire</a:t>
                      </a:r>
                    </a:p>
                  </a:txBody>
                  <a:tcPr marL="68580" marR="68580" marT="0" marB="0" anchor="ctr"/>
                </a:tc>
                <a:tc>
                  <a:txBody>
                    <a:bodyPr/>
                    <a:lstStyle/>
                    <a:p>
                      <a:pPr marL="68580" algn="ctr">
                        <a:lnSpc>
                          <a:spcPts val="1200"/>
                        </a:lnSpc>
                        <a:spcBef>
                          <a:spcPts val="600"/>
                        </a:spcBef>
                        <a:spcAft>
                          <a:spcPts val="600"/>
                        </a:spcAft>
                      </a:pPr>
                      <a:r>
                        <a:rPr lang="fr-FR" sz="1200">
                          <a:effectLst/>
                        </a:rPr>
                        <a:t>Niveau de contrôle élevé</a:t>
                      </a:r>
                    </a:p>
                  </a:txBody>
                  <a:tcPr marL="68580" marR="68580" marT="0" marB="0" anchor="ctr"/>
                </a:tc>
                <a:tc>
                  <a:txBody>
                    <a:bodyPr/>
                    <a:lstStyle/>
                    <a:p>
                      <a:pPr marL="68580" algn="ctr">
                        <a:lnSpc>
                          <a:spcPts val="1200"/>
                        </a:lnSpc>
                        <a:spcBef>
                          <a:spcPts val="600"/>
                        </a:spcBef>
                        <a:spcAft>
                          <a:spcPts val="600"/>
                        </a:spcAft>
                      </a:pPr>
                      <a:r>
                        <a:rPr lang="fr-FR" sz="1200">
                          <a:effectLst/>
                        </a:rPr>
                        <a:t>Niveau de contrôle faible</a:t>
                      </a:r>
                    </a:p>
                  </a:txBody>
                  <a:tcPr marL="68580" marR="68580" marT="0" marB="0" anchor="ctr"/>
                </a:tc>
                <a:extLst>
                  <a:ext uri="{0D108BD9-81ED-4DB2-BD59-A6C34878D82A}">
                    <a16:rowId xmlns:a16="http://schemas.microsoft.com/office/drawing/2014/main" val="2595955410"/>
                  </a:ext>
                </a:extLst>
              </a:tr>
              <a:tr h="768567">
                <a:tc>
                  <a:txBody>
                    <a:bodyPr/>
                    <a:lstStyle/>
                    <a:p>
                      <a:pPr marL="68580" algn="l">
                        <a:lnSpc>
                          <a:spcPts val="1200"/>
                        </a:lnSpc>
                        <a:spcBef>
                          <a:spcPts val="600"/>
                        </a:spcBef>
                        <a:spcAft>
                          <a:spcPts val="600"/>
                        </a:spcAft>
                      </a:pPr>
                      <a:r>
                        <a:rPr lang="fr-FR" sz="1200" noProof="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EXEMPLE</a:t>
                      </a:r>
                    </a:p>
                  </a:txBody>
                  <a:tcPr marL="68580" marR="68580" marT="0" marB="0" anchor="ctr">
                    <a:solidFill>
                      <a:schemeClr val="accent6"/>
                    </a:solidFill>
                  </a:tcPr>
                </a:tc>
                <a:tc>
                  <a:txBody>
                    <a:bodyPr/>
                    <a:lstStyle/>
                    <a:p>
                      <a:pPr marL="68580" algn="ctr">
                        <a:lnSpc>
                          <a:spcPts val="1200"/>
                        </a:lnSpc>
                        <a:spcBef>
                          <a:spcPts val="600"/>
                        </a:spcBef>
                        <a:spcAft>
                          <a:spcPts val="600"/>
                        </a:spcAft>
                      </a:pPr>
                      <a:r>
                        <a:rPr lang="fr-FR" sz="120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Livraison de colis</a:t>
                      </a:r>
                    </a:p>
                  </a:txBody>
                  <a:tcPr marL="68580" marR="68580" marT="0" marB="0" anchor="ctr">
                    <a:solidFill>
                      <a:schemeClr val="accent6">
                        <a:lumMod val="20000"/>
                        <a:lumOff val="80000"/>
                      </a:schemeClr>
                    </a:solidFill>
                  </a:tcPr>
                </a:tc>
                <a:tc>
                  <a:txBody>
                    <a:bodyPr/>
                    <a:lstStyle/>
                    <a:p>
                      <a:pPr marL="68580" algn="ctr">
                        <a:lnSpc>
                          <a:spcPts val="1200"/>
                        </a:lnSpc>
                        <a:spcBef>
                          <a:spcPts val="600"/>
                        </a:spcBef>
                        <a:spcAft>
                          <a:spcPts val="600"/>
                        </a:spcAft>
                      </a:pPr>
                      <a:r>
                        <a:rPr lang="fr-FR" sz="120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Travail manuel</a:t>
                      </a:r>
                    </a:p>
                  </a:txBody>
                  <a:tcPr marL="68580" marR="68580" marT="0" marB="0" anchor="ctr">
                    <a:solidFill>
                      <a:schemeClr val="accent6">
                        <a:lumMod val="20000"/>
                        <a:lumOff val="80000"/>
                      </a:schemeClr>
                    </a:solidFill>
                  </a:tcPr>
                </a:tc>
                <a:tc>
                  <a:txBody>
                    <a:bodyPr/>
                    <a:lstStyle/>
                    <a:p>
                      <a:pPr marL="68580" algn="ctr">
                        <a:lnSpc>
                          <a:spcPts val="1200"/>
                        </a:lnSpc>
                        <a:spcBef>
                          <a:spcPts val="600"/>
                        </a:spcBef>
                        <a:spcAft>
                          <a:spcPts val="600"/>
                        </a:spcAft>
                      </a:pPr>
                      <a:r>
                        <a:rPr lang="fr-FR" sz="120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Révision de contenus en ligne</a:t>
                      </a:r>
                    </a:p>
                  </a:txBody>
                  <a:tcPr marL="68580" marR="68580" marT="0" marB="0" anchor="ctr">
                    <a:solidFill>
                      <a:schemeClr val="accent6">
                        <a:lumMod val="20000"/>
                        <a:lumOff val="80000"/>
                      </a:schemeClr>
                    </a:solidFill>
                  </a:tcPr>
                </a:tc>
                <a:tc>
                  <a:txBody>
                    <a:bodyPr/>
                    <a:lstStyle/>
                    <a:p>
                      <a:pPr marL="68580" algn="ctr">
                        <a:lnSpc>
                          <a:spcPts val="1200"/>
                        </a:lnSpc>
                        <a:spcBef>
                          <a:spcPts val="600"/>
                        </a:spcBef>
                        <a:spcAft>
                          <a:spcPts val="600"/>
                        </a:spcAft>
                      </a:pPr>
                      <a:r>
                        <a:rPr lang="fr-FR" sz="1200" dirty="0">
                          <a:solidFill>
                            <a:sysClr val="windowText" lastClr="000000"/>
                          </a:solidFill>
                          <a:effectLst/>
                          <a:latin typeface="Arial" panose="020B0604020202020204" pitchFamily="34" charset="0"/>
                          <a:ea typeface="MS Mincho" panose="02020609040205080304" pitchFamily="49" charset="-128"/>
                          <a:cs typeface="Times New Roman" panose="02020603050405020304" pitchFamily="18" charset="0"/>
                        </a:rPr>
                        <a:t>Programmation à distance</a:t>
                      </a:r>
                    </a:p>
                  </a:txBody>
                  <a:tcPr marL="68580" marR="68580" marT="0" marB="0" anchor="ctr">
                    <a:solidFill>
                      <a:schemeClr val="accent6">
                        <a:lumMod val="20000"/>
                        <a:lumOff val="80000"/>
                      </a:schemeClr>
                    </a:solidFill>
                  </a:tcPr>
                </a:tc>
                <a:extLst>
                  <a:ext uri="{0D108BD9-81ED-4DB2-BD59-A6C34878D82A}">
                    <a16:rowId xmlns:a16="http://schemas.microsoft.com/office/drawing/2014/main" val="3048110080"/>
                  </a:ext>
                </a:extLst>
              </a:tr>
            </a:tbl>
          </a:graphicData>
        </a:graphic>
      </p:graphicFrame>
    </p:spTree>
    <p:extLst>
      <p:ext uri="{BB962C8B-B14F-4D97-AF65-F5344CB8AC3E}">
        <p14:creationId xmlns:p14="http://schemas.microsoft.com/office/powerpoint/2010/main" val="2195177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586495" cy="367200"/>
          </a:xfrm>
        </p:spPr>
        <p:txBody>
          <a:bodyPr lIns="0"/>
          <a:lstStyle/>
          <a:p>
            <a:r>
              <a:rPr lang="fr-FR" sz="2000" dirty="0"/>
              <a:t>Faits et chiffres: travailleurs par type de travail et par secteur</a:t>
            </a:r>
          </a:p>
        </p:txBody>
      </p:sp>
      <p:graphicFrame>
        <p:nvGraphicFramePr>
          <p:cNvPr id="4" name="Content Placeholder 3"/>
          <p:cNvGraphicFramePr>
            <a:graphicFrameLocks noGrp="1"/>
          </p:cNvGraphicFramePr>
          <p:nvPr>
            <p:ph sz="half" idx="1"/>
          </p:nvPr>
        </p:nvGraphicFramePr>
        <p:xfrm>
          <a:off x="13647" y="2065722"/>
          <a:ext cx="2655785" cy="17168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9670" y="3876381"/>
            <a:ext cx="2735451" cy="230832"/>
          </a:xfrm>
          <a:prstGeom prst="rect">
            <a:avLst/>
          </a:prstGeom>
          <a:noFill/>
        </p:spPr>
        <p:txBody>
          <a:bodyPr wrap="square" rtlCol="0">
            <a:spAutoFit/>
          </a:bodyPr>
          <a:lstStyle/>
          <a:p>
            <a:r>
              <a:rPr lang="fr-FR" sz="900" i="1" dirty="0">
                <a:solidFill>
                  <a:schemeClr val="bg1">
                    <a:lumMod val="50000"/>
                  </a:schemeClr>
                </a:solidFill>
              </a:rPr>
              <a:t>Source: Le pouls de la SST 2022 - EU-OSHA </a:t>
            </a:r>
          </a:p>
        </p:txBody>
      </p:sp>
      <p:sp>
        <p:nvSpPr>
          <p:cNvPr id="9" name="TextBox 8">
            <a:extLst>
              <a:ext uri="{FF2B5EF4-FFF2-40B4-BE49-F238E27FC236}">
                <a16:creationId xmlns:a16="http://schemas.microsoft.com/office/drawing/2014/main" id="{5A822729-26CC-39E8-C876-277302340C24}"/>
              </a:ext>
            </a:extLst>
          </p:cNvPr>
          <p:cNvSpPr txBox="1"/>
          <p:nvPr/>
        </p:nvSpPr>
        <p:spPr>
          <a:xfrm>
            <a:off x="182444" y="1071102"/>
            <a:ext cx="2240033" cy="1005848"/>
          </a:xfrm>
          <a:prstGeom prst="rect">
            <a:avLst/>
          </a:prstGeom>
          <a:solidFill>
            <a:srgbClr val="003399"/>
          </a:solidFill>
        </p:spPr>
        <p:txBody>
          <a:bodyPr wrap="square" lIns="0" tIns="36000" rIns="0" rtlCol="0">
            <a:spAutoFit/>
          </a:bodyPr>
          <a:lstStyle>
            <a:defPPr>
              <a:defRPr lang="en-US"/>
            </a:defPPr>
            <a:lvl1pPr marL="342900" indent="-227013">
              <a:buFont typeface="Arial" panose="020B0604020202020204" pitchFamily="34" charset="0"/>
              <a:buChar char="•"/>
              <a:defRPr sz="1600" b="1">
                <a:solidFill>
                  <a:schemeClr val="bg1"/>
                </a:solidFill>
              </a:defRPr>
            </a:lvl1pPr>
          </a:lstStyle>
          <a:p>
            <a:pPr marL="115887" indent="0">
              <a:buNone/>
            </a:pPr>
            <a:r>
              <a:rPr lang="fr-FR" sz="1200" dirty="0"/>
              <a:t>6% des travailleurs de l’UE gagnaient la majeure partie ou une partie de leurs revenus par l’intermédiaire d’une plateforme numérique</a:t>
            </a:r>
          </a:p>
        </p:txBody>
      </p:sp>
      <p:graphicFrame>
        <p:nvGraphicFramePr>
          <p:cNvPr id="7" name="Chart 6">
            <a:extLst>
              <a:ext uri="{FF2B5EF4-FFF2-40B4-BE49-F238E27FC236}">
                <a16:creationId xmlns:a16="http://schemas.microsoft.com/office/drawing/2014/main" id="{3900262A-3AE9-4A42-984D-E6F9A691B363}"/>
              </a:ext>
            </a:extLst>
          </p:cNvPr>
          <p:cNvGraphicFramePr>
            <a:graphicFrameLocks/>
          </p:cNvGraphicFramePr>
          <p:nvPr/>
        </p:nvGraphicFramePr>
        <p:xfrm>
          <a:off x="2606722" y="73455"/>
          <a:ext cx="6189259" cy="3811176"/>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a:extLst>
              <a:ext uri="{FF2B5EF4-FFF2-40B4-BE49-F238E27FC236}">
                <a16:creationId xmlns:a16="http://schemas.microsoft.com/office/drawing/2014/main" id="{5239E47D-E004-4951-9561-54E1A174792F}"/>
              </a:ext>
            </a:extLst>
          </p:cNvPr>
          <p:cNvGrpSpPr/>
          <p:nvPr/>
        </p:nvGrpSpPr>
        <p:grpSpPr>
          <a:xfrm>
            <a:off x="2669432" y="3837982"/>
            <a:ext cx="6126588" cy="842368"/>
            <a:chOff x="2617053" y="3781409"/>
            <a:chExt cx="6831250" cy="926678"/>
          </a:xfrm>
        </p:grpSpPr>
        <p:sp>
          <p:nvSpPr>
            <p:cNvPr id="3" name="TextBox 2">
              <a:extLst>
                <a:ext uri="{FF2B5EF4-FFF2-40B4-BE49-F238E27FC236}">
                  <a16:creationId xmlns:a16="http://schemas.microsoft.com/office/drawing/2014/main" id="{079621B5-05BF-4F43-9366-6EFC828BF5F9}"/>
                </a:ext>
              </a:extLst>
            </p:cNvPr>
            <p:cNvSpPr txBox="1"/>
            <p:nvPr/>
          </p:nvSpPr>
          <p:spPr>
            <a:xfrm>
              <a:off x="4143702" y="4555726"/>
              <a:ext cx="889398" cy="152361"/>
            </a:xfrm>
            <a:prstGeom prst="rect">
              <a:avLst/>
            </a:prstGeom>
            <a:solidFill>
              <a:schemeClr val="bg1"/>
            </a:solidFill>
          </p:spPr>
          <p:txBody>
            <a:bodyPr wrap="none" lIns="0" tIns="0" rIns="91440" bIns="0" rtlCol="0">
              <a:spAutoFit/>
            </a:bodyPr>
            <a:lstStyle/>
            <a:p>
              <a:r>
                <a:rPr lang="fr-FR" sz="900" dirty="0">
                  <a:solidFill>
                    <a:schemeClr val="tx1">
                      <a:lumMod val="65000"/>
                      <a:lumOff val="35000"/>
                    </a:schemeClr>
                  </a:solidFill>
                </a:rPr>
                <a:t>Travail via une plateforme</a:t>
              </a:r>
            </a:p>
          </p:txBody>
        </p:sp>
        <p:sp>
          <p:nvSpPr>
            <p:cNvPr id="10" name="TextBox 9">
              <a:extLst>
                <a:ext uri="{FF2B5EF4-FFF2-40B4-BE49-F238E27FC236}">
                  <a16:creationId xmlns:a16="http://schemas.microsoft.com/office/drawing/2014/main" id="{B7F5F374-A056-4F36-8466-72B4564A2544}"/>
                </a:ext>
              </a:extLst>
            </p:cNvPr>
            <p:cNvSpPr txBox="1"/>
            <p:nvPr/>
          </p:nvSpPr>
          <p:spPr>
            <a:xfrm>
              <a:off x="6110284" y="4538844"/>
              <a:ext cx="1075286" cy="152361"/>
            </a:xfrm>
            <a:prstGeom prst="rect">
              <a:avLst/>
            </a:prstGeom>
            <a:solidFill>
              <a:schemeClr val="bg1"/>
            </a:solidFill>
          </p:spPr>
          <p:txBody>
            <a:bodyPr wrap="none" lIns="0" tIns="0" rIns="91440" bIns="0" rtlCol="0">
              <a:spAutoFit/>
            </a:bodyPr>
            <a:lstStyle/>
            <a:p>
              <a:r>
                <a:rPr lang="fr-FR" sz="900">
                  <a:solidFill>
                    <a:schemeClr val="tx1">
                      <a:lumMod val="65000"/>
                      <a:lumOff val="35000"/>
                    </a:schemeClr>
                  </a:solidFill>
                </a:rPr>
                <a:t>Travail hors plateforme</a:t>
              </a:r>
            </a:p>
          </p:txBody>
        </p:sp>
        <p:sp>
          <p:nvSpPr>
            <p:cNvPr id="13" name="TextBox 12">
              <a:extLst>
                <a:ext uri="{FF2B5EF4-FFF2-40B4-BE49-F238E27FC236}">
                  <a16:creationId xmlns:a16="http://schemas.microsoft.com/office/drawing/2014/main" id="{9668B970-368F-40D2-8904-D17501BB216A}"/>
                </a:ext>
              </a:extLst>
            </p:cNvPr>
            <p:cNvSpPr txBox="1"/>
            <p:nvPr/>
          </p:nvSpPr>
          <p:spPr>
            <a:xfrm>
              <a:off x="4082241" y="3814576"/>
              <a:ext cx="637191" cy="711020"/>
            </a:xfrm>
            <a:prstGeom prst="rect">
              <a:avLst/>
            </a:prstGeom>
            <a:solidFill>
              <a:schemeClr val="bg1"/>
            </a:solidFill>
          </p:spPr>
          <p:txBody>
            <a:bodyPr wrap="square" lIns="0" tIns="91440" rIns="0" bIns="91440" rtlCol="0">
              <a:spAutoFit/>
            </a:bodyPr>
            <a:lstStyle/>
            <a:p>
              <a:pPr algn="ctr"/>
              <a:r>
                <a:rPr lang="fr-FR" sz="600">
                  <a:solidFill>
                    <a:schemeClr val="tx1">
                      <a:lumMod val="65000"/>
                      <a:lumOff val="35000"/>
                    </a:schemeClr>
                  </a:solidFill>
                </a:rPr>
                <a:t>Administration, </a:t>
              </a:r>
            </a:p>
            <a:p>
              <a:pPr algn="ctr"/>
              <a:r>
                <a:rPr lang="fr-FR" sz="600">
                  <a:solidFill>
                    <a:schemeClr val="tx1">
                      <a:lumMod val="65000"/>
                      <a:lumOff val="35000"/>
                    </a:schemeClr>
                  </a:solidFill>
                </a:rPr>
                <a:t>y compris administration</a:t>
              </a:r>
            </a:p>
            <a:p>
              <a:pPr algn="ctr"/>
              <a:r>
                <a:rPr lang="fr-FR" sz="600">
                  <a:solidFill>
                    <a:schemeClr val="tx1">
                      <a:lumMod val="65000"/>
                      <a:lumOff val="35000"/>
                    </a:schemeClr>
                  </a:solidFill>
                </a:rPr>
                <a:t>publique</a:t>
              </a:r>
            </a:p>
            <a:p>
              <a:pPr algn="ctr"/>
              <a:r>
                <a:rPr lang="fr-FR" sz="600">
                  <a:solidFill>
                    <a:schemeClr val="tx1">
                      <a:lumMod val="65000"/>
                      <a:lumOff val="35000"/>
                    </a:schemeClr>
                  </a:solidFill>
                </a:rPr>
                <a:t>et défense</a:t>
              </a:r>
              <a:br>
                <a:rPr lang="fr-FR" sz="600">
                  <a:solidFill>
                    <a:schemeClr val="tx1">
                      <a:lumMod val="65000"/>
                      <a:lumOff val="35000"/>
                    </a:schemeClr>
                  </a:solidFill>
                </a:rPr>
              </a:br>
              <a:endParaRPr lang="fr-FR" sz="600">
                <a:solidFill>
                  <a:schemeClr val="tx1">
                    <a:lumMod val="65000"/>
                    <a:lumOff val="35000"/>
                  </a:schemeClr>
                </a:solidFill>
              </a:endParaRPr>
            </a:p>
          </p:txBody>
        </p:sp>
        <p:sp>
          <p:nvSpPr>
            <p:cNvPr id="11" name="TextBox 10">
              <a:extLst>
                <a:ext uri="{FF2B5EF4-FFF2-40B4-BE49-F238E27FC236}">
                  <a16:creationId xmlns:a16="http://schemas.microsoft.com/office/drawing/2014/main" id="{DDE3AFAB-8750-4D92-9943-003A83C46500}"/>
                </a:ext>
              </a:extLst>
            </p:cNvPr>
            <p:cNvSpPr txBox="1"/>
            <p:nvPr/>
          </p:nvSpPr>
          <p:spPr>
            <a:xfrm>
              <a:off x="2617053" y="3796423"/>
              <a:ext cx="749562" cy="711020"/>
            </a:xfrm>
            <a:prstGeom prst="rect">
              <a:avLst/>
            </a:prstGeom>
            <a:solidFill>
              <a:schemeClr val="bg1"/>
            </a:solidFill>
          </p:spPr>
          <p:txBody>
            <a:bodyPr wrap="square" lIns="0" tIns="91440" rIns="0" bIns="91440" rtlCol="0">
              <a:spAutoFit/>
            </a:bodyPr>
            <a:lstStyle/>
            <a:p>
              <a:pPr algn="ctr"/>
              <a:r>
                <a:rPr lang="fr-FR" sz="600">
                  <a:solidFill>
                    <a:schemeClr val="tx1">
                      <a:lumMod val="65000"/>
                      <a:lumOff val="35000"/>
                    </a:schemeClr>
                  </a:solidFill>
                </a:rPr>
                <a:t>TIC, finance, services professionnels, scientifiques et techniques</a:t>
              </a:r>
              <a:br>
                <a:rPr lang="fr-FR" sz="600">
                  <a:solidFill>
                    <a:schemeClr val="tx1">
                      <a:lumMod val="65000"/>
                      <a:lumOff val="35000"/>
                    </a:schemeClr>
                  </a:solidFill>
                </a:rPr>
              </a:br>
              <a:endParaRPr lang="fr-FR" sz="600">
                <a:solidFill>
                  <a:schemeClr val="tx1">
                    <a:lumMod val="65000"/>
                    <a:lumOff val="35000"/>
                  </a:schemeClr>
                </a:solidFill>
              </a:endParaRPr>
            </a:p>
          </p:txBody>
        </p:sp>
        <p:sp>
          <p:nvSpPr>
            <p:cNvPr id="14" name="TextBox 13">
              <a:extLst>
                <a:ext uri="{FF2B5EF4-FFF2-40B4-BE49-F238E27FC236}">
                  <a16:creationId xmlns:a16="http://schemas.microsoft.com/office/drawing/2014/main" id="{4811A95A-21C8-45E9-9568-87318547B00C}"/>
                </a:ext>
              </a:extLst>
            </p:cNvPr>
            <p:cNvSpPr txBox="1"/>
            <p:nvPr/>
          </p:nvSpPr>
          <p:spPr>
            <a:xfrm>
              <a:off x="4722185" y="3789458"/>
              <a:ext cx="679032" cy="406297"/>
            </a:xfrm>
            <a:prstGeom prst="rect">
              <a:avLst/>
            </a:prstGeom>
            <a:solidFill>
              <a:schemeClr val="bg1"/>
            </a:solidFill>
          </p:spPr>
          <p:txBody>
            <a:bodyPr wrap="square" lIns="91440" tIns="91440" rIns="91440" bIns="91440" rtlCol="0">
              <a:spAutoFit/>
            </a:bodyPr>
            <a:lstStyle/>
            <a:p>
              <a:pPr algn="ctr"/>
              <a:r>
                <a:rPr lang="fr-FR" sz="600">
                  <a:solidFill>
                    <a:schemeClr val="tx1">
                      <a:lumMod val="65000"/>
                      <a:lumOff val="35000"/>
                    </a:schemeClr>
                  </a:solidFill>
                </a:rPr>
                <a:t>Santé et aide sociale</a:t>
              </a:r>
            </a:p>
          </p:txBody>
        </p:sp>
        <p:sp>
          <p:nvSpPr>
            <p:cNvPr id="15" name="TextBox 14">
              <a:extLst>
                <a:ext uri="{FF2B5EF4-FFF2-40B4-BE49-F238E27FC236}">
                  <a16:creationId xmlns:a16="http://schemas.microsoft.com/office/drawing/2014/main" id="{C20CCAFB-5C78-45F7-B351-955A9102C075}"/>
                </a:ext>
              </a:extLst>
            </p:cNvPr>
            <p:cNvSpPr txBox="1"/>
            <p:nvPr/>
          </p:nvSpPr>
          <p:spPr>
            <a:xfrm>
              <a:off x="5328209" y="3781409"/>
              <a:ext cx="650404" cy="609446"/>
            </a:xfrm>
            <a:prstGeom prst="rect">
              <a:avLst/>
            </a:prstGeom>
            <a:solidFill>
              <a:schemeClr val="bg1"/>
            </a:solidFill>
          </p:spPr>
          <p:txBody>
            <a:bodyPr wrap="square" lIns="91440" tIns="91440" rIns="0" bIns="91440" rtlCol="0">
              <a:spAutoFit/>
            </a:bodyPr>
            <a:lstStyle/>
            <a:p>
              <a:pPr algn="ctr"/>
              <a:r>
                <a:rPr lang="fr-FR" sz="600">
                  <a:solidFill>
                    <a:schemeClr val="tx1">
                      <a:lumMod val="65000"/>
                      <a:lumOff val="35000"/>
                    </a:schemeClr>
                  </a:solidFill>
                </a:rPr>
                <a:t>Services sociaux, culturels, personnels et autres</a:t>
              </a:r>
            </a:p>
          </p:txBody>
        </p:sp>
        <p:sp>
          <p:nvSpPr>
            <p:cNvPr id="16" name="TextBox 15">
              <a:extLst>
                <a:ext uri="{FF2B5EF4-FFF2-40B4-BE49-F238E27FC236}">
                  <a16:creationId xmlns:a16="http://schemas.microsoft.com/office/drawing/2014/main" id="{C3F972A1-A758-45E9-AF3A-ADF8A54461E1}"/>
                </a:ext>
              </a:extLst>
            </p:cNvPr>
            <p:cNvSpPr txBox="1"/>
            <p:nvPr/>
          </p:nvSpPr>
          <p:spPr>
            <a:xfrm>
              <a:off x="5978613" y="3797729"/>
              <a:ext cx="653815" cy="406297"/>
            </a:xfrm>
            <a:prstGeom prst="rect">
              <a:avLst/>
            </a:prstGeom>
            <a:solidFill>
              <a:schemeClr val="bg1"/>
            </a:solidFill>
          </p:spPr>
          <p:txBody>
            <a:bodyPr wrap="square" lIns="91440" tIns="91440" rIns="0" bIns="91440" rtlCol="0">
              <a:spAutoFit/>
            </a:bodyPr>
            <a:lstStyle/>
            <a:p>
              <a:pPr algn="ctr"/>
              <a:r>
                <a:rPr lang="fr-FR" sz="600">
                  <a:solidFill>
                    <a:schemeClr val="tx1">
                      <a:lumMod val="65000"/>
                      <a:lumOff val="35000"/>
                    </a:schemeClr>
                  </a:solidFill>
                </a:rPr>
                <a:t>Construction</a:t>
              </a:r>
              <a:br>
                <a:rPr lang="fr-FR" sz="600">
                  <a:solidFill>
                    <a:schemeClr val="tx1">
                      <a:lumMod val="65000"/>
                      <a:lumOff val="35000"/>
                    </a:schemeClr>
                  </a:solidFill>
                </a:rPr>
              </a:br>
              <a:endParaRPr lang="fr-FR" sz="600">
                <a:solidFill>
                  <a:schemeClr val="tx1">
                    <a:lumMod val="65000"/>
                    <a:lumOff val="35000"/>
                  </a:schemeClr>
                </a:solidFill>
              </a:endParaRPr>
            </a:p>
          </p:txBody>
        </p:sp>
        <p:sp>
          <p:nvSpPr>
            <p:cNvPr id="17" name="TextBox 16">
              <a:extLst>
                <a:ext uri="{FF2B5EF4-FFF2-40B4-BE49-F238E27FC236}">
                  <a16:creationId xmlns:a16="http://schemas.microsoft.com/office/drawing/2014/main" id="{9F15DA46-C8AE-4DF7-92A9-13AB7012B345}"/>
                </a:ext>
              </a:extLst>
            </p:cNvPr>
            <p:cNvSpPr txBox="1"/>
            <p:nvPr/>
          </p:nvSpPr>
          <p:spPr>
            <a:xfrm>
              <a:off x="6659940" y="3789459"/>
              <a:ext cx="694169" cy="507872"/>
            </a:xfrm>
            <a:prstGeom prst="rect">
              <a:avLst/>
            </a:prstGeom>
            <a:solidFill>
              <a:schemeClr val="bg1"/>
            </a:solidFill>
          </p:spPr>
          <p:txBody>
            <a:bodyPr wrap="square" lIns="91440" tIns="91440" rIns="0" bIns="91440" rtlCol="0">
              <a:spAutoFit/>
            </a:bodyPr>
            <a:lstStyle/>
            <a:p>
              <a:pPr algn="ctr"/>
              <a:r>
                <a:rPr lang="fr-FR" sz="600" dirty="0">
                  <a:solidFill>
                    <a:schemeClr val="tx1">
                      <a:lumMod val="65000"/>
                      <a:lumOff val="35000"/>
                    </a:schemeClr>
                  </a:solidFill>
                </a:rPr>
                <a:t>Industrie manufacturière et ingénierie</a:t>
              </a:r>
            </a:p>
          </p:txBody>
        </p:sp>
        <p:sp>
          <p:nvSpPr>
            <p:cNvPr id="18" name="TextBox 17">
              <a:extLst>
                <a:ext uri="{FF2B5EF4-FFF2-40B4-BE49-F238E27FC236}">
                  <a16:creationId xmlns:a16="http://schemas.microsoft.com/office/drawing/2014/main" id="{8525E1CE-B0F5-4ECE-A219-99BC65255498}"/>
                </a:ext>
              </a:extLst>
            </p:cNvPr>
            <p:cNvSpPr txBox="1"/>
            <p:nvPr/>
          </p:nvSpPr>
          <p:spPr>
            <a:xfrm>
              <a:off x="7467138" y="3789458"/>
              <a:ext cx="487239" cy="406297"/>
            </a:xfrm>
            <a:prstGeom prst="rect">
              <a:avLst/>
            </a:prstGeom>
            <a:solidFill>
              <a:schemeClr val="bg1"/>
            </a:solidFill>
          </p:spPr>
          <p:txBody>
            <a:bodyPr wrap="none" lIns="0" tIns="91440" rIns="91440" bIns="91440" rtlCol="0">
              <a:spAutoFit/>
            </a:bodyPr>
            <a:lstStyle/>
            <a:p>
              <a:pPr algn="ctr"/>
              <a:r>
                <a:rPr lang="fr-FR" sz="600">
                  <a:solidFill>
                    <a:schemeClr val="tx1">
                      <a:lumMod val="65000"/>
                      <a:lumOff val="35000"/>
                    </a:schemeClr>
                  </a:solidFill>
                </a:rPr>
                <a:t>Enseignement</a:t>
              </a:r>
              <a:br>
                <a:rPr lang="fr-FR" sz="600">
                  <a:solidFill>
                    <a:schemeClr val="tx1">
                      <a:lumMod val="65000"/>
                      <a:lumOff val="35000"/>
                    </a:schemeClr>
                  </a:solidFill>
                </a:rPr>
              </a:br>
              <a:endParaRPr lang="fr-FR" sz="600">
                <a:solidFill>
                  <a:schemeClr val="tx1">
                    <a:lumMod val="65000"/>
                    <a:lumOff val="35000"/>
                  </a:schemeClr>
                </a:solidFill>
              </a:endParaRPr>
            </a:p>
          </p:txBody>
        </p:sp>
        <p:sp>
          <p:nvSpPr>
            <p:cNvPr id="19" name="TextBox 18">
              <a:extLst>
                <a:ext uri="{FF2B5EF4-FFF2-40B4-BE49-F238E27FC236}">
                  <a16:creationId xmlns:a16="http://schemas.microsoft.com/office/drawing/2014/main" id="{4DFC4228-6E39-4198-AE50-99F5D1C2D704}"/>
                </a:ext>
              </a:extLst>
            </p:cNvPr>
            <p:cNvSpPr txBox="1"/>
            <p:nvPr/>
          </p:nvSpPr>
          <p:spPr>
            <a:xfrm>
              <a:off x="8031953" y="3814576"/>
              <a:ext cx="577396" cy="507872"/>
            </a:xfrm>
            <a:prstGeom prst="rect">
              <a:avLst/>
            </a:prstGeom>
            <a:solidFill>
              <a:schemeClr val="bg1"/>
            </a:solidFill>
          </p:spPr>
          <p:txBody>
            <a:bodyPr wrap="square" lIns="0" tIns="91440" rIns="91440" bIns="91440" rtlCol="0">
              <a:spAutoFit/>
            </a:bodyPr>
            <a:lstStyle/>
            <a:p>
              <a:pPr algn="ctr"/>
              <a:r>
                <a:rPr lang="fr-FR" sz="600">
                  <a:solidFill>
                    <a:schemeClr val="tx1">
                      <a:lumMod val="65000"/>
                      <a:lumOff val="35000"/>
                    </a:schemeClr>
                  </a:solidFill>
                </a:rPr>
                <a:t>Agriculture, sylviculture et pêche</a:t>
              </a:r>
            </a:p>
          </p:txBody>
        </p:sp>
        <p:sp>
          <p:nvSpPr>
            <p:cNvPr id="20" name="TextBox 19">
              <a:extLst>
                <a:ext uri="{FF2B5EF4-FFF2-40B4-BE49-F238E27FC236}">
                  <a16:creationId xmlns:a16="http://schemas.microsoft.com/office/drawing/2014/main" id="{15E0FA0B-30FA-470E-9AC2-9C56864968CD}"/>
                </a:ext>
              </a:extLst>
            </p:cNvPr>
            <p:cNvSpPr txBox="1"/>
            <p:nvPr/>
          </p:nvSpPr>
          <p:spPr>
            <a:xfrm>
              <a:off x="8613290" y="3797729"/>
              <a:ext cx="835013" cy="609446"/>
            </a:xfrm>
            <a:prstGeom prst="rect">
              <a:avLst/>
            </a:prstGeom>
            <a:solidFill>
              <a:schemeClr val="bg1"/>
            </a:solidFill>
          </p:spPr>
          <p:txBody>
            <a:bodyPr wrap="square" lIns="0" tIns="91440" rIns="91440" bIns="91440" rtlCol="0">
              <a:spAutoFit/>
            </a:bodyPr>
            <a:lstStyle/>
            <a:p>
              <a:pPr algn="ctr"/>
              <a:r>
                <a:rPr lang="fr-FR" sz="600">
                  <a:solidFill>
                    <a:schemeClr val="tx1">
                      <a:lumMod val="65000"/>
                      <a:lumOff val="35000"/>
                    </a:schemeClr>
                  </a:solidFill>
                </a:rPr>
                <a:t>Distribution de gaz, d’électricité et d’eau, exploitation de mines et de carrières</a:t>
              </a:r>
            </a:p>
          </p:txBody>
        </p:sp>
        <p:sp>
          <p:nvSpPr>
            <p:cNvPr id="12" name="TextBox 11">
              <a:extLst>
                <a:ext uri="{FF2B5EF4-FFF2-40B4-BE49-F238E27FC236}">
                  <a16:creationId xmlns:a16="http://schemas.microsoft.com/office/drawing/2014/main" id="{33B60571-DA1D-46F9-A34B-2C555601B046}"/>
                </a:ext>
              </a:extLst>
            </p:cNvPr>
            <p:cNvSpPr txBox="1"/>
            <p:nvPr/>
          </p:nvSpPr>
          <p:spPr>
            <a:xfrm>
              <a:off x="3460528" y="3789459"/>
              <a:ext cx="587414" cy="609446"/>
            </a:xfrm>
            <a:prstGeom prst="rect">
              <a:avLst/>
            </a:prstGeom>
            <a:solidFill>
              <a:schemeClr val="bg1"/>
            </a:solidFill>
          </p:spPr>
          <p:txBody>
            <a:bodyPr wrap="square" lIns="0" tIns="91440" rIns="0" bIns="0" rtlCol="0">
              <a:spAutoFit/>
            </a:bodyPr>
            <a:lstStyle/>
            <a:p>
              <a:pPr algn="ctr"/>
              <a:r>
                <a:rPr lang="fr-FR" sz="600">
                  <a:solidFill>
                    <a:schemeClr val="tx1">
                      <a:lumMod val="65000"/>
                      <a:lumOff val="35000"/>
                    </a:schemeClr>
                  </a:solidFill>
                </a:rPr>
                <a:t>Commerce, transports, hébergement et restauration</a:t>
              </a:r>
            </a:p>
          </p:txBody>
        </p:sp>
      </p:grpSp>
      <p:pic>
        <p:nvPicPr>
          <p:cNvPr id="24" name="Picture 23">
            <a:extLst>
              <a:ext uri="{FF2B5EF4-FFF2-40B4-BE49-F238E27FC236}">
                <a16:creationId xmlns:a16="http://schemas.microsoft.com/office/drawing/2014/main" id="{4B5434A5-C8E2-4503-5210-9C8C570CCE26}"/>
              </a:ext>
            </a:extLst>
          </p:cNvPr>
          <p:cNvPicPr>
            <a:picLocks noChangeAspect="1"/>
          </p:cNvPicPr>
          <p:nvPr/>
        </p:nvPicPr>
        <p:blipFill>
          <a:blip r:embed="rId5"/>
          <a:stretch>
            <a:fillRect/>
          </a:stretch>
        </p:blipFill>
        <p:spPr>
          <a:xfrm>
            <a:off x="5661623" y="4497494"/>
            <a:ext cx="152400" cy="228600"/>
          </a:xfrm>
          <a:prstGeom prst="rect">
            <a:avLst/>
          </a:prstGeom>
        </p:spPr>
      </p:pic>
      <p:pic>
        <p:nvPicPr>
          <p:cNvPr id="26" name="Picture 25">
            <a:extLst>
              <a:ext uri="{FF2B5EF4-FFF2-40B4-BE49-F238E27FC236}">
                <a16:creationId xmlns:a16="http://schemas.microsoft.com/office/drawing/2014/main" id="{5EADB161-C120-0E6A-09FB-24AAD1BB6E37}"/>
              </a:ext>
            </a:extLst>
          </p:cNvPr>
          <p:cNvPicPr>
            <a:picLocks noChangeAspect="1"/>
          </p:cNvPicPr>
          <p:nvPr/>
        </p:nvPicPr>
        <p:blipFill>
          <a:blip r:embed="rId6"/>
          <a:stretch>
            <a:fillRect/>
          </a:stretch>
        </p:blipFill>
        <p:spPr>
          <a:xfrm>
            <a:off x="3879348" y="4511781"/>
            <a:ext cx="161925" cy="200025"/>
          </a:xfrm>
          <a:prstGeom prst="rect">
            <a:avLst/>
          </a:prstGeom>
        </p:spPr>
      </p:pic>
      <p:cxnSp>
        <p:nvCxnSpPr>
          <p:cNvPr id="28" name="Straight Connector 27">
            <a:extLst>
              <a:ext uri="{FF2B5EF4-FFF2-40B4-BE49-F238E27FC236}">
                <a16:creationId xmlns:a16="http://schemas.microsoft.com/office/drawing/2014/main" id="{9D1D0344-A999-183B-6AE3-3781D466DBDF}"/>
              </a:ext>
            </a:extLst>
          </p:cNvPr>
          <p:cNvCxnSpPr/>
          <p:nvPr/>
        </p:nvCxnSpPr>
        <p:spPr>
          <a:xfrm>
            <a:off x="2606722" y="3742640"/>
            <a:ext cx="6189259"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87ADFC2-65BD-47EB-A002-6AD5F188811B}"/>
              </a:ext>
            </a:extLst>
          </p:cNvPr>
          <p:cNvSpPr txBox="1"/>
          <p:nvPr/>
        </p:nvSpPr>
        <p:spPr>
          <a:xfrm>
            <a:off x="1033813" y="3395630"/>
            <a:ext cx="1077265" cy="415498"/>
          </a:xfrm>
          <a:prstGeom prst="rect">
            <a:avLst/>
          </a:prstGeom>
          <a:solidFill>
            <a:schemeClr val="bg1"/>
          </a:solidFill>
        </p:spPr>
        <p:txBody>
          <a:bodyPr wrap="square" rtlCol="0">
            <a:spAutoFit/>
          </a:bodyPr>
          <a:lstStyle/>
          <a:p>
            <a:r>
              <a:rPr lang="fr-FR" sz="1050" dirty="0">
                <a:solidFill>
                  <a:schemeClr val="bg1">
                    <a:lumMod val="50000"/>
                  </a:schemeClr>
                </a:solidFill>
              </a:rPr>
              <a:t>Travail via une plateforme</a:t>
            </a:r>
          </a:p>
        </p:txBody>
      </p:sp>
    </p:spTree>
    <p:extLst>
      <p:ext uri="{BB962C8B-B14F-4D97-AF65-F5344CB8AC3E}">
        <p14:creationId xmlns:p14="http://schemas.microsoft.com/office/powerpoint/2010/main" val="190687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374B04-7A49-4060-8D4C-B5D1E8296C79}"/>
              </a:ext>
            </a:extLst>
          </p:cNvPr>
          <p:cNvSpPr/>
          <p:nvPr/>
        </p:nvSpPr>
        <p:spPr>
          <a:xfrm>
            <a:off x="-13954" y="3564291"/>
            <a:ext cx="8287788" cy="868318"/>
          </a:xfrm>
          <a:prstGeom prst="rect">
            <a:avLst/>
          </a:prstGeom>
          <a:solidFill>
            <a:schemeClr val="accent4">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5666F1B-9D18-4BAF-8A29-5068C00D2F9F}"/>
              </a:ext>
            </a:extLst>
          </p:cNvPr>
          <p:cNvSpPr txBox="1"/>
          <p:nvPr/>
        </p:nvSpPr>
        <p:spPr>
          <a:xfrm>
            <a:off x="358837" y="3612244"/>
            <a:ext cx="323165" cy="777174"/>
          </a:xfrm>
          <a:prstGeom prst="rect">
            <a:avLst/>
          </a:prstGeom>
          <a:solidFill>
            <a:srgbClr val="FBE0D7"/>
          </a:solidFill>
        </p:spPr>
        <p:txBody>
          <a:bodyPr vert="vert270" wrap="square" lIns="91440" tIns="91440" rIns="91440" bIns="91440" rtlCol="0">
            <a:spAutoFit/>
          </a:bodyPr>
          <a:lstStyle/>
          <a:p>
            <a:pPr algn="ctr"/>
            <a:endParaRPr lang="fr-FR" sz="900" dirty="0">
              <a:solidFill>
                <a:schemeClr val="tx1">
                  <a:lumMod val="65000"/>
                  <a:lumOff val="35000"/>
                </a:schemeClr>
              </a:solidFill>
            </a:endParaRPr>
          </a:p>
        </p:txBody>
      </p:sp>
      <p:sp>
        <p:nvSpPr>
          <p:cNvPr id="11" name="Rectangle 10">
            <a:extLst>
              <a:ext uri="{FF2B5EF4-FFF2-40B4-BE49-F238E27FC236}">
                <a16:creationId xmlns:a16="http://schemas.microsoft.com/office/drawing/2014/main" id="{2C865BCC-4E61-492E-853A-C974B2178294}"/>
              </a:ext>
            </a:extLst>
          </p:cNvPr>
          <p:cNvSpPr/>
          <p:nvPr/>
        </p:nvSpPr>
        <p:spPr>
          <a:xfrm>
            <a:off x="-36286" y="618272"/>
            <a:ext cx="8287789" cy="2249625"/>
          </a:xfrm>
          <a:prstGeom prst="rect">
            <a:avLst/>
          </a:prstGeom>
          <a:solidFill>
            <a:schemeClr val="accent1">
              <a:lumMod val="20000"/>
              <a:lumOff val="8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86C1C6-7485-45F3-AC64-7EDE788593F3}"/>
              </a:ext>
            </a:extLst>
          </p:cNvPr>
          <p:cNvSpPr/>
          <p:nvPr/>
        </p:nvSpPr>
        <p:spPr>
          <a:xfrm>
            <a:off x="-29028" y="2853384"/>
            <a:ext cx="8273834" cy="710907"/>
          </a:xfrm>
          <a:prstGeom prst="rect">
            <a:avLst/>
          </a:prstGeom>
          <a:solidFill>
            <a:srgbClr val="CEEFC9">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6622" y="112266"/>
            <a:ext cx="8630756" cy="367200"/>
          </a:xfrm>
        </p:spPr>
        <p:txBody>
          <a:bodyPr lIns="0"/>
          <a:lstStyle/>
          <a:p>
            <a:r>
              <a:rPr lang="fr-FR" sz="2000" dirty="0"/>
              <a:t>Faits et chiffres: travailleurs par type de travail et caractéristiques des travailleurs</a:t>
            </a:r>
          </a:p>
        </p:txBody>
      </p:sp>
      <p:graphicFrame>
        <p:nvGraphicFramePr>
          <p:cNvPr id="4" name="Chart 3"/>
          <p:cNvGraphicFramePr>
            <a:graphicFrameLocks/>
          </p:cNvGraphicFramePr>
          <p:nvPr>
            <p:extLst>
              <p:ext uri="{D42A27DB-BD31-4B8C-83A1-F6EECF244321}">
                <p14:modId xmlns:p14="http://schemas.microsoft.com/office/powerpoint/2010/main" val="2257527718"/>
              </p:ext>
            </p:extLst>
          </p:nvPr>
        </p:nvGraphicFramePr>
        <p:xfrm>
          <a:off x="284445" y="551037"/>
          <a:ext cx="8017297" cy="4227934"/>
        </p:xfrm>
        <a:graphic>
          <a:graphicData uri="http://schemas.openxmlformats.org/drawingml/2006/chart">
            <c:chart xmlns:c="http://schemas.openxmlformats.org/drawingml/2006/chart" xmlns:r="http://schemas.openxmlformats.org/officeDocument/2006/relationships" r:id="rId3"/>
          </a:graphicData>
        </a:graphic>
      </p:graphicFrame>
      <p:sp>
        <p:nvSpPr>
          <p:cNvPr id="5" name="Right Arrow 4"/>
          <p:cNvSpPr/>
          <p:nvPr/>
        </p:nvSpPr>
        <p:spPr>
          <a:xfrm rot="10800000">
            <a:off x="2766293" y="2601672"/>
            <a:ext cx="474352"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6" name="Right Arrow 5"/>
          <p:cNvSpPr/>
          <p:nvPr/>
        </p:nvSpPr>
        <p:spPr>
          <a:xfrm rot="10800000">
            <a:off x="5765692" y="3314074"/>
            <a:ext cx="474352"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7" name="Right Arrow 6"/>
          <p:cNvSpPr/>
          <p:nvPr/>
        </p:nvSpPr>
        <p:spPr>
          <a:xfrm rot="10800000">
            <a:off x="2381316" y="4064482"/>
            <a:ext cx="474352"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pSp>
        <p:nvGrpSpPr>
          <p:cNvPr id="24" name="Group 23">
            <a:extLst>
              <a:ext uri="{FF2B5EF4-FFF2-40B4-BE49-F238E27FC236}">
                <a16:creationId xmlns:a16="http://schemas.microsoft.com/office/drawing/2014/main" id="{B37FD514-3710-487F-A544-689D52C6BF77}"/>
              </a:ext>
            </a:extLst>
          </p:cNvPr>
          <p:cNvGrpSpPr/>
          <p:nvPr/>
        </p:nvGrpSpPr>
        <p:grpSpPr>
          <a:xfrm>
            <a:off x="388302" y="675972"/>
            <a:ext cx="7856504" cy="3994598"/>
            <a:chOff x="388302" y="675972"/>
            <a:chExt cx="7856504" cy="3994598"/>
          </a:xfrm>
        </p:grpSpPr>
        <p:sp>
          <p:nvSpPr>
            <p:cNvPr id="8" name="TextBox 7"/>
            <p:cNvSpPr txBox="1"/>
            <p:nvPr/>
          </p:nvSpPr>
          <p:spPr>
            <a:xfrm>
              <a:off x="5460513" y="4439738"/>
              <a:ext cx="2588352" cy="230832"/>
            </a:xfrm>
            <a:prstGeom prst="rect">
              <a:avLst/>
            </a:prstGeom>
            <a:noFill/>
          </p:spPr>
          <p:txBody>
            <a:bodyPr wrap="square" rtlCol="0">
              <a:spAutoFit/>
            </a:bodyPr>
            <a:lstStyle/>
            <a:p>
              <a:r>
                <a:rPr lang="fr-FR" sz="900" i="1" dirty="0">
                  <a:solidFill>
                    <a:schemeClr val="bg1">
                      <a:lumMod val="50000"/>
                    </a:schemeClr>
                  </a:solidFill>
                </a:rPr>
                <a:t>Source: Le pouls de la SST 2022 - EU-OSHA </a:t>
              </a:r>
            </a:p>
          </p:txBody>
        </p:sp>
        <p:sp>
          <p:nvSpPr>
            <p:cNvPr id="12" name="TextBox 11">
              <a:extLst>
                <a:ext uri="{FF2B5EF4-FFF2-40B4-BE49-F238E27FC236}">
                  <a16:creationId xmlns:a16="http://schemas.microsoft.com/office/drawing/2014/main" id="{F9495605-F3AD-4D1C-A58F-16A00003ECF3}"/>
                </a:ext>
              </a:extLst>
            </p:cNvPr>
            <p:cNvSpPr txBox="1"/>
            <p:nvPr/>
          </p:nvSpPr>
          <p:spPr>
            <a:xfrm>
              <a:off x="1870103" y="4479671"/>
              <a:ext cx="964367" cy="138499"/>
            </a:xfrm>
            <a:prstGeom prst="rect">
              <a:avLst/>
            </a:prstGeom>
            <a:solidFill>
              <a:schemeClr val="bg1"/>
            </a:solidFill>
          </p:spPr>
          <p:txBody>
            <a:bodyPr wrap="none" lIns="0" tIns="0" rIns="91440" bIns="0" rtlCol="0">
              <a:spAutoFit/>
            </a:bodyPr>
            <a:lstStyle/>
            <a:p>
              <a:r>
                <a:rPr lang="fr-FR" sz="900" dirty="0">
                  <a:solidFill>
                    <a:schemeClr val="tx1">
                      <a:lumMod val="65000"/>
                      <a:lumOff val="35000"/>
                    </a:schemeClr>
                  </a:solidFill>
                </a:rPr>
                <a:t>Travail hors </a:t>
              </a:r>
              <a:r>
                <a:rPr lang="fr-FR" sz="900" dirty="0" err="1">
                  <a:solidFill>
                    <a:schemeClr val="tx1">
                      <a:lumMod val="65000"/>
                      <a:lumOff val="35000"/>
                    </a:schemeClr>
                  </a:solidFill>
                </a:rPr>
                <a:t>plateforme</a:t>
              </a:r>
              <a:endParaRPr lang="fr-FR" sz="900" dirty="0">
                <a:solidFill>
                  <a:schemeClr val="tx1">
                    <a:lumMod val="65000"/>
                    <a:lumOff val="35000"/>
                  </a:schemeClr>
                </a:solidFill>
              </a:endParaRPr>
            </a:p>
          </p:txBody>
        </p:sp>
        <p:sp>
          <p:nvSpPr>
            <p:cNvPr id="13" name="TextBox 12">
              <a:extLst>
                <a:ext uri="{FF2B5EF4-FFF2-40B4-BE49-F238E27FC236}">
                  <a16:creationId xmlns:a16="http://schemas.microsoft.com/office/drawing/2014/main" id="{C387744E-03B1-498B-9F54-F4B2D0CBBB92}"/>
                </a:ext>
              </a:extLst>
            </p:cNvPr>
            <p:cNvSpPr txBox="1"/>
            <p:nvPr/>
          </p:nvSpPr>
          <p:spPr>
            <a:xfrm>
              <a:off x="3679753" y="4479671"/>
              <a:ext cx="797654" cy="138499"/>
            </a:xfrm>
            <a:prstGeom prst="rect">
              <a:avLst/>
            </a:prstGeom>
            <a:solidFill>
              <a:schemeClr val="bg1"/>
            </a:solidFill>
          </p:spPr>
          <p:txBody>
            <a:bodyPr wrap="none" lIns="0" tIns="0" rIns="91440" bIns="0" rtlCol="0">
              <a:spAutoFit/>
            </a:bodyPr>
            <a:lstStyle/>
            <a:p>
              <a:r>
                <a:rPr lang="fr-FR" sz="900" dirty="0">
                  <a:solidFill>
                    <a:schemeClr val="tx1">
                      <a:lumMod val="65000"/>
                      <a:lumOff val="35000"/>
                    </a:schemeClr>
                  </a:solidFill>
                </a:rPr>
                <a:t>Travail via une </a:t>
              </a:r>
              <a:r>
                <a:rPr lang="fr-FR" sz="900" dirty="0" err="1">
                  <a:solidFill>
                    <a:schemeClr val="tx1">
                      <a:lumMod val="65000"/>
                      <a:lumOff val="35000"/>
                    </a:schemeClr>
                  </a:solidFill>
                </a:rPr>
                <a:t>plateforme</a:t>
              </a:r>
              <a:endParaRPr lang="fr-FR" sz="900" dirty="0">
                <a:solidFill>
                  <a:schemeClr val="tx1">
                    <a:lumMod val="65000"/>
                    <a:lumOff val="35000"/>
                  </a:schemeClr>
                </a:solidFill>
              </a:endParaRPr>
            </a:p>
          </p:txBody>
        </p:sp>
        <p:sp>
          <p:nvSpPr>
            <p:cNvPr id="14" name="TextBox 13">
              <a:extLst>
                <a:ext uri="{FF2B5EF4-FFF2-40B4-BE49-F238E27FC236}">
                  <a16:creationId xmlns:a16="http://schemas.microsoft.com/office/drawing/2014/main" id="{0F902F08-AE12-4BA3-91FA-996D41D40352}"/>
                </a:ext>
              </a:extLst>
            </p:cNvPr>
            <p:cNvSpPr txBox="1"/>
            <p:nvPr/>
          </p:nvSpPr>
          <p:spPr>
            <a:xfrm>
              <a:off x="4544023" y="907583"/>
              <a:ext cx="3700783" cy="1631216"/>
            </a:xfrm>
            <a:prstGeom prst="rect">
              <a:avLst/>
            </a:prstGeom>
            <a:solidFill>
              <a:srgbClr val="003399"/>
            </a:solidFill>
          </p:spPr>
          <p:txBody>
            <a:bodyPr wrap="square" lIns="91440" tIns="91440" rIns="91440" bIns="91440" rtlCol="0">
              <a:spAutoFit/>
            </a:bodyPr>
            <a:lstStyle/>
            <a:p>
              <a:pPr marL="285750" indent="-182880">
                <a:spcBef>
                  <a:spcPts val="300"/>
                </a:spcBef>
                <a:spcAft>
                  <a:spcPts val="300"/>
                </a:spcAft>
                <a:buFont typeface="Arial" panose="020B0604020202020204" pitchFamily="34" charset="0"/>
                <a:buChar char="•"/>
              </a:pPr>
              <a:r>
                <a:rPr lang="fr-FR" sz="1200" b="1" dirty="0">
                  <a:solidFill>
                    <a:schemeClr val="bg1"/>
                  </a:solidFill>
                </a:rPr>
                <a:t>Les travailleurs âgés de 25 à 34 ans sont majoritaires dans le travail via une </a:t>
              </a:r>
              <a:r>
                <a:rPr lang="fr-FR" sz="1200" b="1" dirty="0" err="1">
                  <a:solidFill>
                    <a:schemeClr val="bg1"/>
                  </a:solidFill>
                </a:rPr>
                <a:t>plateforme</a:t>
              </a:r>
              <a:endParaRPr lang="fr-FR" sz="1200" b="1" dirty="0">
                <a:solidFill>
                  <a:schemeClr val="bg1"/>
                </a:solidFill>
              </a:endParaRPr>
            </a:p>
            <a:p>
              <a:pPr marL="285750" indent="-182880">
                <a:spcBef>
                  <a:spcPts val="300"/>
                </a:spcBef>
                <a:spcAft>
                  <a:spcPts val="300"/>
                </a:spcAft>
                <a:buFont typeface="Arial" panose="020B0604020202020204" pitchFamily="34" charset="0"/>
                <a:buChar char="•"/>
              </a:pPr>
              <a:r>
                <a:rPr lang="fr-FR" sz="1200" b="1" dirty="0">
                  <a:solidFill>
                    <a:schemeClr val="bg1"/>
                  </a:solidFill>
                </a:rPr>
                <a:t>La plupart des travailleurs de </a:t>
              </a:r>
              <a:r>
                <a:rPr lang="fr-FR" sz="1200" b="1" dirty="0" err="1">
                  <a:solidFill>
                    <a:schemeClr val="bg1"/>
                  </a:solidFill>
                </a:rPr>
                <a:t>plateforme</a:t>
              </a:r>
              <a:r>
                <a:rPr lang="fr-FR" sz="1200" b="1" dirty="0">
                  <a:solidFill>
                    <a:schemeClr val="bg1"/>
                  </a:solidFill>
                </a:rPr>
                <a:t> sont des hommes</a:t>
              </a:r>
            </a:p>
            <a:p>
              <a:pPr marL="285750" indent="-182880">
                <a:spcBef>
                  <a:spcPts val="300"/>
                </a:spcBef>
                <a:spcAft>
                  <a:spcPts val="300"/>
                </a:spcAft>
                <a:buFont typeface="Arial" panose="020B0604020202020204" pitchFamily="34" charset="0"/>
                <a:buChar char="•"/>
              </a:pPr>
              <a:r>
                <a:rPr lang="fr-FR" sz="1200" b="1" dirty="0">
                  <a:solidFill>
                    <a:schemeClr val="bg1"/>
                  </a:solidFill>
                </a:rPr>
                <a:t>La prévalence du travail via une </a:t>
              </a:r>
              <a:r>
                <a:rPr lang="fr-FR" sz="1200" b="1" dirty="0" err="1">
                  <a:solidFill>
                    <a:schemeClr val="bg1"/>
                  </a:solidFill>
                </a:rPr>
                <a:t>plateforme</a:t>
              </a:r>
              <a:r>
                <a:rPr lang="fr-FR" sz="1200" b="1" dirty="0">
                  <a:solidFill>
                    <a:schemeClr val="bg1"/>
                  </a:solidFill>
                </a:rPr>
                <a:t> est plus élevée chez les immigrés</a:t>
              </a:r>
            </a:p>
          </p:txBody>
        </p:sp>
        <p:sp>
          <p:nvSpPr>
            <p:cNvPr id="15" name="TextBox 14">
              <a:extLst>
                <a:ext uri="{FF2B5EF4-FFF2-40B4-BE49-F238E27FC236}">
                  <a16:creationId xmlns:a16="http://schemas.microsoft.com/office/drawing/2014/main" id="{63545CAD-DDA1-48BF-B08B-3E8E088BF071}"/>
                </a:ext>
              </a:extLst>
            </p:cNvPr>
            <p:cNvSpPr txBox="1"/>
            <p:nvPr/>
          </p:nvSpPr>
          <p:spPr>
            <a:xfrm>
              <a:off x="701885" y="769084"/>
              <a:ext cx="832279" cy="138499"/>
            </a:xfrm>
            <a:prstGeom prst="rect">
              <a:avLst/>
            </a:prstGeom>
            <a:solidFill>
              <a:srgbClr val="E1EBFF"/>
            </a:solidFill>
          </p:spPr>
          <p:txBody>
            <a:bodyPr wrap="none" lIns="91440" tIns="0" rIns="91440" bIns="0" rtlCol="0">
              <a:spAutoFit/>
            </a:bodyPr>
            <a:lstStyle/>
            <a:p>
              <a:pPr algn="r"/>
              <a:r>
                <a:rPr lang="fr-FR" sz="900" dirty="0">
                  <a:solidFill>
                    <a:schemeClr val="tx1">
                      <a:lumMod val="65000"/>
                      <a:lumOff val="35000"/>
                    </a:schemeClr>
                  </a:solidFill>
                </a:rPr>
                <a:t>65 ans et plus</a:t>
              </a:r>
            </a:p>
          </p:txBody>
        </p:sp>
        <p:sp>
          <p:nvSpPr>
            <p:cNvPr id="16" name="TextBox 15">
              <a:extLst>
                <a:ext uri="{FF2B5EF4-FFF2-40B4-BE49-F238E27FC236}">
                  <a16:creationId xmlns:a16="http://schemas.microsoft.com/office/drawing/2014/main" id="{486769DD-9151-4491-B650-6012D5FBF099}"/>
                </a:ext>
              </a:extLst>
            </p:cNvPr>
            <p:cNvSpPr txBox="1"/>
            <p:nvPr/>
          </p:nvSpPr>
          <p:spPr>
            <a:xfrm>
              <a:off x="928820" y="2912209"/>
              <a:ext cx="582211" cy="323165"/>
            </a:xfrm>
            <a:prstGeom prst="rect">
              <a:avLst/>
            </a:prstGeom>
            <a:solidFill>
              <a:srgbClr val="EAF8E8"/>
            </a:solidFill>
          </p:spPr>
          <p:txBody>
            <a:bodyPr wrap="none" lIns="91440" tIns="91440" rIns="91440" bIns="91440" rtlCol="0">
              <a:spAutoFit/>
            </a:bodyPr>
            <a:lstStyle/>
            <a:p>
              <a:pPr algn="r"/>
              <a:r>
                <a:rPr lang="fr-FR" sz="900">
                  <a:solidFill>
                    <a:schemeClr val="tx1">
                      <a:lumMod val="65000"/>
                      <a:lumOff val="35000"/>
                    </a:schemeClr>
                  </a:solidFill>
                </a:rPr>
                <a:t>Femme</a:t>
              </a:r>
            </a:p>
          </p:txBody>
        </p:sp>
        <p:sp>
          <p:nvSpPr>
            <p:cNvPr id="17" name="TextBox 16">
              <a:extLst>
                <a:ext uri="{FF2B5EF4-FFF2-40B4-BE49-F238E27FC236}">
                  <a16:creationId xmlns:a16="http://schemas.microsoft.com/office/drawing/2014/main" id="{BEA2DE65-6616-4ACD-B20B-01491251FD5D}"/>
                </a:ext>
              </a:extLst>
            </p:cNvPr>
            <p:cNvSpPr txBox="1"/>
            <p:nvPr/>
          </p:nvSpPr>
          <p:spPr>
            <a:xfrm>
              <a:off x="1082894" y="3207484"/>
              <a:ext cx="409087" cy="323165"/>
            </a:xfrm>
            <a:prstGeom prst="rect">
              <a:avLst/>
            </a:prstGeom>
            <a:solidFill>
              <a:srgbClr val="EAF8E8"/>
            </a:solidFill>
          </p:spPr>
          <p:txBody>
            <a:bodyPr wrap="none" lIns="91440" tIns="91440" rIns="91440" bIns="91440" rtlCol="0">
              <a:spAutoFit/>
            </a:bodyPr>
            <a:lstStyle/>
            <a:p>
              <a:pPr algn="r"/>
              <a:r>
                <a:rPr lang="fr-FR" sz="900" dirty="0">
                  <a:solidFill>
                    <a:schemeClr val="tx1">
                      <a:lumMod val="65000"/>
                      <a:lumOff val="35000"/>
                    </a:schemeClr>
                  </a:solidFill>
                </a:rPr>
                <a:t>Homme</a:t>
              </a:r>
            </a:p>
          </p:txBody>
        </p:sp>
        <p:sp>
          <p:nvSpPr>
            <p:cNvPr id="18" name="TextBox 17">
              <a:extLst>
                <a:ext uri="{FF2B5EF4-FFF2-40B4-BE49-F238E27FC236}">
                  <a16:creationId xmlns:a16="http://schemas.microsoft.com/office/drawing/2014/main" id="{3742329F-A5F4-4B56-A534-1D7CC3616EBE}"/>
                </a:ext>
              </a:extLst>
            </p:cNvPr>
            <p:cNvSpPr txBox="1"/>
            <p:nvPr/>
          </p:nvSpPr>
          <p:spPr>
            <a:xfrm>
              <a:off x="388302" y="2939355"/>
              <a:ext cx="323165" cy="640944"/>
            </a:xfrm>
            <a:prstGeom prst="rect">
              <a:avLst/>
            </a:prstGeom>
            <a:solidFill>
              <a:srgbClr val="EAF8E8"/>
            </a:solidFill>
          </p:spPr>
          <p:txBody>
            <a:bodyPr vert="vert270" wrap="square" lIns="91440" tIns="91440" rIns="91440" bIns="91440" rtlCol="0">
              <a:spAutoFit/>
            </a:bodyPr>
            <a:lstStyle/>
            <a:p>
              <a:pPr algn="r"/>
              <a:r>
                <a:rPr lang="fr-FR" sz="900">
                  <a:solidFill>
                    <a:schemeClr val="tx1">
                      <a:lumMod val="65000"/>
                      <a:lumOff val="35000"/>
                    </a:schemeClr>
                  </a:solidFill>
                </a:rPr>
                <a:t>Genre</a:t>
              </a:r>
            </a:p>
          </p:txBody>
        </p:sp>
        <p:sp>
          <p:nvSpPr>
            <p:cNvPr id="19" name="TextBox 18">
              <a:extLst>
                <a:ext uri="{FF2B5EF4-FFF2-40B4-BE49-F238E27FC236}">
                  <a16:creationId xmlns:a16="http://schemas.microsoft.com/office/drawing/2014/main" id="{F9343521-A73D-4BBE-943B-8BDB44F60B45}"/>
                </a:ext>
              </a:extLst>
            </p:cNvPr>
            <p:cNvSpPr txBox="1"/>
            <p:nvPr/>
          </p:nvSpPr>
          <p:spPr>
            <a:xfrm>
              <a:off x="587829" y="3633388"/>
              <a:ext cx="903699" cy="369332"/>
            </a:xfrm>
            <a:prstGeom prst="rect">
              <a:avLst/>
            </a:prstGeom>
            <a:solidFill>
              <a:srgbClr val="FBE0D7"/>
            </a:solidFill>
          </p:spPr>
          <p:txBody>
            <a:bodyPr wrap="square" lIns="91440" tIns="91440" rIns="0" bIns="0" rtlCol="0">
              <a:spAutoFit/>
            </a:bodyPr>
            <a:lstStyle/>
            <a:p>
              <a:pPr algn="r"/>
              <a:r>
                <a:rPr lang="fr-FR" sz="900" dirty="0">
                  <a:solidFill>
                    <a:schemeClr val="tx1">
                      <a:lumMod val="65000"/>
                      <a:lumOff val="35000"/>
                    </a:schemeClr>
                  </a:solidFill>
                </a:rPr>
                <a:t>Ressortissant </a:t>
              </a:r>
              <a:br>
                <a:rPr lang="fr-FR" sz="900" dirty="0">
                  <a:solidFill>
                    <a:schemeClr val="tx1">
                      <a:lumMod val="65000"/>
                      <a:lumOff val="35000"/>
                    </a:schemeClr>
                  </a:solidFill>
                </a:rPr>
              </a:br>
              <a:r>
                <a:rPr lang="fr-FR" sz="900" dirty="0">
                  <a:solidFill>
                    <a:schemeClr val="tx1">
                      <a:lumMod val="65000"/>
                      <a:lumOff val="35000"/>
                    </a:schemeClr>
                  </a:solidFill>
                </a:rPr>
                <a:t>du pays</a:t>
              </a:r>
            </a:p>
          </p:txBody>
        </p:sp>
        <p:sp>
          <p:nvSpPr>
            <p:cNvPr id="21" name="TextBox 20">
              <a:extLst>
                <a:ext uri="{FF2B5EF4-FFF2-40B4-BE49-F238E27FC236}">
                  <a16:creationId xmlns:a16="http://schemas.microsoft.com/office/drawing/2014/main" id="{1634C46C-F5D7-4E28-BE1A-89A75656E30F}"/>
                </a:ext>
              </a:extLst>
            </p:cNvPr>
            <p:cNvSpPr txBox="1"/>
            <p:nvPr/>
          </p:nvSpPr>
          <p:spPr>
            <a:xfrm>
              <a:off x="677751" y="3998059"/>
              <a:ext cx="823302" cy="369332"/>
            </a:xfrm>
            <a:prstGeom prst="rect">
              <a:avLst/>
            </a:prstGeom>
            <a:solidFill>
              <a:srgbClr val="FBE0D7"/>
            </a:solidFill>
          </p:spPr>
          <p:txBody>
            <a:bodyPr wrap="none" lIns="91440" tIns="91440" rIns="0" bIns="0" rtlCol="0">
              <a:spAutoFit/>
            </a:bodyPr>
            <a:lstStyle/>
            <a:p>
              <a:pPr algn="r"/>
              <a:r>
                <a:rPr lang="fr-FR" sz="900" dirty="0">
                  <a:solidFill>
                    <a:schemeClr val="tx1">
                      <a:lumMod val="65000"/>
                      <a:lumOff val="35000"/>
                    </a:schemeClr>
                  </a:solidFill>
                </a:rPr>
                <a:t>Ressortissant </a:t>
              </a:r>
              <a:br>
                <a:rPr lang="fr-FR" sz="900" dirty="0">
                  <a:solidFill>
                    <a:schemeClr val="tx1">
                      <a:lumMod val="65000"/>
                      <a:lumOff val="35000"/>
                    </a:schemeClr>
                  </a:solidFill>
                </a:rPr>
              </a:br>
              <a:r>
                <a:rPr lang="fr-FR" sz="900" dirty="0">
                  <a:solidFill>
                    <a:schemeClr val="tx1">
                      <a:lumMod val="65000"/>
                      <a:lumOff val="35000"/>
                    </a:schemeClr>
                  </a:solidFill>
                </a:rPr>
                <a:t>étranger</a:t>
              </a:r>
            </a:p>
          </p:txBody>
        </p:sp>
        <p:sp>
          <p:nvSpPr>
            <p:cNvPr id="22" name="TextBox 21">
              <a:extLst>
                <a:ext uri="{FF2B5EF4-FFF2-40B4-BE49-F238E27FC236}">
                  <a16:creationId xmlns:a16="http://schemas.microsoft.com/office/drawing/2014/main" id="{22DDFF0A-A995-4543-BB83-1042CC9B4D6B}"/>
                </a:ext>
              </a:extLst>
            </p:cNvPr>
            <p:cNvSpPr txBox="1"/>
            <p:nvPr/>
          </p:nvSpPr>
          <p:spPr>
            <a:xfrm>
              <a:off x="388302" y="3630007"/>
              <a:ext cx="323165" cy="777174"/>
            </a:xfrm>
            <a:prstGeom prst="rect">
              <a:avLst/>
            </a:prstGeom>
            <a:solidFill>
              <a:srgbClr val="FBE0D7"/>
            </a:solidFill>
          </p:spPr>
          <p:txBody>
            <a:bodyPr vert="vert270" wrap="square" lIns="91440" tIns="91440" rIns="91440" bIns="91440" rtlCol="0">
              <a:spAutoFit/>
            </a:bodyPr>
            <a:lstStyle/>
            <a:p>
              <a:pPr algn="ctr"/>
              <a:r>
                <a:rPr lang="fr-FR" sz="900" dirty="0">
                  <a:solidFill>
                    <a:schemeClr val="tx1">
                      <a:lumMod val="65000"/>
                      <a:lumOff val="35000"/>
                    </a:schemeClr>
                  </a:solidFill>
                </a:rPr>
                <a:t>Nationalité</a:t>
              </a:r>
            </a:p>
          </p:txBody>
        </p:sp>
        <p:sp>
          <p:nvSpPr>
            <p:cNvPr id="23" name="TextBox 22">
              <a:extLst>
                <a:ext uri="{FF2B5EF4-FFF2-40B4-BE49-F238E27FC236}">
                  <a16:creationId xmlns:a16="http://schemas.microsoft.com/office/drawing/2014/main" id="{659761CA-D46D-4A7F-9575-6A4B78501810}"/>
                </a:ext>
              </a:extLst>
            </p:cNvPr>
            <p:cNvSpPr txBox="1"/>
            <p:nvPr/>
          </p:nvSpPr>
          <p:spPr>
            <a:xfrm>
              <a:off x="388302" y="675972"/>
              <a:ext cx="323165" cy="2038606"/>
            </a:xfrm>
            <a:prstGeom prst="rect">
              <a:avLst/>
            </a:prstGeom>
            <a:solidFill>
              <a:srgbClr val="E1EBFF"/>
            </a:solidFill>
          </p:spPr>
          <p:txBody>
            <a:bodyPr vert="vert270" wrap="square" lIns="91440" tIns="91440" rIns="91440" bIns="91440" rtlCol="0">
              <a:spAutoFit/>
            </a:bodyPr>
            <a:lstStyle/>
            <a:p>
              <a:r>
                <a:rPr lang="fr-FR" sz="900">
                  <a:solidFill>
                    <a:schemeClr val="tx1">
                      <a:lumMod val="65000"/>
                      <a:lumOff val="35000"/>
                    </a:schemeClr>
                  </a:solidFill>
                </a:rPr>
                <a:t>Âge des personnes interrogées</a:t>
              </a:r>
            </a:p>
          </p:txBody>
        </p:sp>
      </p:grpSp>
    </p:spTree>
    <p:extLst>
      <p:ext uri="{BB962C8B-B14F-4D97-AF65-F5344CB8AC3E}">
        <p14:creationId xmlns:p14="http://schemas.microsoft.com/office/powerpoint/2010/main" val="3428114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white logo&#10;&#10;Description automatically generated">
            <a:extLst>
              <a:ext uri="{FF2B5EF4-FFF2-40B4-BE49-F238E27FC236}">
                <a16:creationId xmlns:a16="http://schemas.microsoft.com/office/drawing/2014/main" id="{0A044E64-E771-4A13-B5F0-4E616D04C4B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94548" y="1968268"/>
            <a:ext cx="1666472" cy="1666472"/>
          </a:xfrm>
          <a:prstGeom prst="rect">
            <a:avLst/>
          </a:prstGeom>
        </p:spPr>
      </p:pic>
      <p:sp>
        <p:nvSpPr>
          <p:cNvPr id="2" name="Title 1">
            <a:extLst>
              <a:ext uri="{FF2B5EF4-FFF2-40B4-BE49-F238E27FC236}">
                <a16:creationId xmlns:a16="http://schemas.microsoft.com/office/drawing/2014/main" id="{E4457C07-7E65-4DA6-837B-DA9E4BF48786}"/>
              </a:ext>
            </a:extLst>
          </p:cNvPr>
          <p:cNvSpPr>
            <a:spLocks noGrp="1"/>
          </p:cNvSpPr>
          <p:nvPr>
            <p:ph type="title"/>
          </p:nvPr>
        </p:nvSpPr>
        <p:spPr>
          <a:noFill/>
        </p:spPr>
        <p:txBody>
          <a:bodyPr lIns="0"/>
          <a:lstStyle/>
          <a:p>
            <a:r>
              <a:rPr lang="fr-FR" sz="2400">
                <a:solidFill>
                  <a:srgbClr val="003399"/>
                </a:solidFill>
                <a:latin typeface="Arial" panose="020B0604020202020204" pitchFamily="34" charset="0"/>
              </a:rPr>
              <a:t>Faits et chiffres: diversité de la main-d’œuvre</a:t>
            </a:r>
          </a:p>
        </p:txBody>
      </p:sp>
      <p:sp>
        <p:nvSpPr>
          <p:cNvPr id="3" name="Content Placeholder 2">
            <a:extLst>
              <a:ext uri="{FF2B5EF4-FFF2-40B4-BE49-F238E27FC236}">
                <a16:creationId xmlns:a16="http://schemas.microsoft.com/office/drawing/2014/main" id="{F960FE00-78AE-4389-ACD8-182FA21F5FE5}"/>
              </a:ext>
            </a:extLst>
          </p:cNvPr>
          <p:cNvSpPr>
            <a:spLocks noGrp="1"/>
          </p:cNvSpPr>
          <p:nvPr>
            <p:ph sz="half" idx="1"/>
          </p:nvPr>
        </p:nvSpPr>
        <p:spPr>
          <a:xfrm>
            <a:off x="480481" y="954088"/>
            <a:ext cx="8258371" cy="3286788"/>
          </a:xfrm>
        </p:spPr>
        <p:txBody>
          <a:bodyPr lIns="0" tIns="0" rIns="0" bIns="0">
            <a:normAutofit/>
          </a:bodyPr>
          <a:lstStyle/>
          <a:p>
            <a:pPr marL="53975" indent="-53975">
              <a:buNone/>
            </a:pPr>
            <a:r>
              <a:rPr lang="fr-FR" sz="1600" b="1" dirty="0">
                <a:solidFill>
                  <a:schemeClr val="accent2"/>
                </a:solidFill>
              </a:rPr>
              <a:t>Migrants et minorités ethniques</a:t>
            </a:r>
          </a:p>
          <a:p>
            <a:pPr lvl="1"/>
            <a:r>
              <a:rPr lang="fr-FR" sz="1600" dirty="0">
                <a:solidFill>
                  <a:schemeClr val="tx2"/>
                </a:solidFill>
              </a:rPr>
              <a:t>Surreprésentation dans le travail peu qualifié sur </a:t>
            </a:r>
            <a:r>
              <a:rPr lang="fr-FR" sz="1600" dirty="0" err="1">
                <a:solidFill>
                  <a:schemeClr val="tx2"/>
                </a:solidFill>
              </a:rPr>
              <a:t>plateformes</a:t>
            </a:r>
            <a:r>
              <a:rPr lang="fr-FR" sz="1600" dirty="0">
                <a:solidFill>
                  <a:schemeClr val="tx2"/>
                </a:solidFill>
              </a:rPr>
              <a:t> numériques en ligne et sur site</a:t>
            </a:r>
          </a:p>
          <a:p>
            <a:pPr lvl="1"/>
            <a:r>
              <a:rPr lang="fr-FR" sz="1600" dirty="0">
                <a:solidFill>
                  <a:schemeClr val="tx2"/>
                </a:solidFill>
              </a:rPr>
              <a:t>Motivations: percevoir un revenu, échapper au travail non déclaré, s’insérer dans le «parcours migratoire»</a:t>
            </a:r>
          </a:p>
          <a:p>
            <a:pPr marL="0" indent="0">
              <a:buNone/>
            </a:pPr>
            <a:endParaRPr lang="en-US" sz="1600" b="1" dirty="0"/>
          </a:p>
          <a:p>
            <a:pPr marL="0" indent="0">
              <a:buNone/>
            </a:pPr>
            <a:r>
              <a:rPr lang="fr-FR" sz="1600" b="1" dirty="0">
                <a:solidFill>
                  <a:schemeClr val="accent2"/>
                </a:solidFill>
              </a:rPr>
              <a:t>Femmes</a:t>
            </a:r>
          </a:p>
          <a:p>
            <a:pPr lvl="1"/>
            <a:r>
              <a:rPr lang="fr-FR" sz="1600" dirty="0">
                <a:solidFill>
                  <a:schemeClr val="tx2"/>
                </a:solidFill>
              </a:rPr>
              <a:t>Le travail sur </a:t>
            </a:r>
            <a:r>
              <a:rPr lang="fr-FR" sz="1600" dirty="0" err="1">
                <a:solidFill>
                  <a:schemeClr val="tx2"/>
                </a:solidFill>
              </a:rPr>
              <a:t>plateformes</a:t>
            </a:r>
            <a:r>
              <a:rPr lang="fr-FR" sz="1600" dirty="0">
                <a:solidFill>
                  <a:schemeClr val="tx2"/>
                </a:solidFill>
              </a:rPr>
              <a:t> numériques présente de moins </a:t>
            </a:r>
            <a:br>
              <a:rPr lang="fr-FR" sz="1600" dirty="0">
                <a:solidFill>
                  <a:schemeClr val="tx2"/>
                </a:solidFill>
              </a:rPr>
            </a:br>
            <a:r>
              <a:rPr lang="fr-FR" sz="1600" dirty="0">
                <a:solidFill>
                  <a:schemeClr val="tx2"/>
                </a:solidFill>
              </a:rPr>
              <a:t>en moins de disparités selon le genre</a:t>
            </a:r>
          </a:p>
          <a:p>
            <a:pPr marL="0" indent="0">
              <a:buNone/>
            </a:pPr>
            <a:endParaRPr lang="en-US" sz="1600" b="1" dirty="0">
              <a:solidFill>
                <a:schemeClr val="accent2"/>
              </a:solidFill>
            </a:endParaRPr>
          </a:p>
          <a:p>
            <a:pPr marL="0" indent="0">
              <a:buNone/>
            </a:pPr>
            <a:r>
              <a:rPr lang="fr-FR" sz="1600" b="1" dirty="0">
                <a:solidFill>
                  <a:schemeClr val="accent2"/>
                </a:solidFill>
              </a:rPr>
              <a:t>Personnes souffrant d’un handicap, d’une maladie ou d’une affection chronique</a:t>
            </a:r>
          </a:p>
          <a:p>
            <a:pPr lvl="1"/>
            <a:r>
              <a:rPr lang="fr-FR" sz="1600" dirty="0">
                <a:solidFill>
                  <a:schemeClr val="tx2"/>
                </a:solidFill>
              </a:rPr>
              <a:t>L’implication dépend de la nature de l’affection et de la tâche</a:t>
            </a:r>
          </a:p>
        </p:txBody>
      </p:sp>
    </p:spTree>
    <p:extLst>
      <p:ext uri="{BB962C8B-B14F-4D97-AF65-F5344CB8AC3E}">
        <p14:creationId xmlns:p14="http://schemas.microsoft.com/office/powerpoint/2010/main" val="2914308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0EC7-DEEB-472F-A870-8C7627B07CBF}"/>
              </a:ext>
            </a:extLst>
          </p:cNvPr>
          <p:cNvSpPr>
            <a:spLocks noGrp="1"/>
          </p:cNvSpPr>
          <p:nvPr>
            <p:ph type="title"/>
          </p:nvPr>
        </p:nvSpPr>
        <p:spPr>
          <a:noFill/>
        </p:spPr>
        <p:txBody>
          <a:bodyPr lIns="0"/>
          <a:lstStyle/>
          <a:p>
            <a:r>
              <a:rPr lang="fr-FR" sz="2400" b="1">
                <a:solidFill>
                  <a:srgbClr val="003399"/>
                </a:solidFill>
                <a:effectLst/>
                <a:latin typeface="Arial" panose="020B0604020202020204" pitchFamily="34" charset="0"/>
                <a:ea typeface="Times New Roman" panose="02020603050405020304" pitchFamily="18" charset="0"/>
                <a:cs typeface="ArialMT"/>
              </a:rPr>
              <a:t>Opportunités</a:t>
            </a:r>
          </a:p>
        </p:txBody>
      </p:sp>
      <p:sp>
        <p:nvSpPr>
          <p:cNvPr id="3" name="Content Placeholder 2">
            <a:extLst>
              <a:ext uri="{FF2B5EF4-FFF2-40B4-BE49-F238E27FC236}">
                <a16:creationId xmlns:a16="http://schemas.microsoft.com/office/drawing/2014/main" id="{6FF9A26E-3D77-4FDD-AD59-69C1BA233CEC}"/>
              </a:ext>
            </a:extLst>
          </p:cNvPr>
          <p:cNvSpPr>
            <a:spLocks noGrp="1"/>
          </p:cNvSpPr>
          <p:nvPr>
            <p:ph sz="half" idx="1"/>
          </p:nvPr>
        </p:nvSpPr>
        <p:spPr>
          <a:xfrm>
            <a:off x="450002" y="1158240"/>
            <a:ext cx="5718042" cy="3200469"/>
          </a:xfrm>
        </p:spPr>
        <p:txBody>
          <a:bodyPr lIns="0" tIns="0" rIns="0" bIns="0">
            <a:noAutofit/>
          </a:bodyPr>
          <a:lstStyle/>
          <a:p>
            <a:pPr>
              <a:spcAft>
                <a:spcPts val="600"/>
              </a:spcAft>
              <a:buFont typeface="Wingdings" panose="05000000000000000000" pitchFamily="2" charset="2"/>
              <a:buChar char="ü"/>
            </a:pPr>
            <a:r>
              <a:rPr lang="fr-FR" sz="1600" b="0" dirty="0"/>
              <a:t>Favorise l’entrée/le retour sur le marché du travail et la participation</a:t>
            </a:r>
          </a:p>
          <a:p>
            <a:pPr>
              <a:spcAft>
                <a:spcPts val="600"/>
              </a:spcAft>
              <a:buFont typeface="Wingdings" panose="05000000000000000000" pitchFamily="2" charset="2"/>
              <a:buChar char="ü"/>
            </a:pPr>
            <a:r>
              <a:rPr lang="fr-FR" sz="1600" b="0" dirty="0"/>
              <a:t>Inclut les groupes vulnérables et marginalisés</a:t>
            </a:r>
          </a:p>
          <a:p>
            <a:pPr>
              <a:spcAft>
                <a:spcPts val="600"/>
              </a:spcAft>
              <a:buFont typeface="Wingdings" panose="05000000000000000000" pitchFamily="2" charset="2"/>
              <a:buChar char="ü"/>
            </a:pPr>
            <a:r>
              <a:rPr lang="fr-FR" sz="1600" b="0" dirty="0"/>
              <a:t>Source de revenus attrayante</a:t>
            </a:r>
          </a:p>
          <a:p>
            <a:pPr>
              <a:spcAft>
                <a:spcPts val="600"/>
              </a:spcAft>
              <a:buFont typeface="Wingdings" panose="05000000000000000000" pitchFamily="2" charset="2"/>
              <a:buChar char="ü"/>
            </a:pPr>
            <a:r>
              <a:rPr lang="fr-FR" sz="1600" b="0" dirty="0"/>
              <a:t>Développe les compétences </a:t>
            </a:r>
          </a:p>
          <a:p>
            <a:pPr>
              <a:spcAft>
                <a:spcPts val="600"/>
              </a:spcAft>
              <a:buFont typeface="Wingdings" panose="05000000000000000000" pitchFamily="2" charset="2"/>
              <a:buChar char="ü"/>
            </a:pPr>
            <a:r>
              <a:rPr lang="fr-FR" sz="1600" b="0" dirty="0"/>
              <a:t>Permet d’acquérir de l’expérience afin de trouver un meilleur emploi</a:t>
            </a:r>
          </a:p>
          <a:p>
            <a:pPr>
              <a:spcAft>
                <a:spcPts val="600"/>
              </a:spcAft>
              <a:buFont typeface="Wingdings" panose="05000000000000000000" pitchFamily="2" charset="2"/>
              <a:buChar char="ü"/>
            </a:pPr>
            <a:r>
              <a:rPr lang="fr-FR" sz="1600" b="0" dirty="0"/>
              <a:t>Permet de choisir son environnement de travail</a:t>
            </a:r>
          </a:p>
          <a:p>
            <a:pPr>
              <a:spcAft>
                <a:spcPts val="600"/>
              </a:spcAft>
              <a:buFont typeface="Wingdings" panose="05000000000000000000" pitchFamily="2" charset="2"/>
              <a:buChar char="ü"/>
            </a:pPr>
            <a:r>
              <a:rPr lang="fr-FR" sz="1600" b="0" dirty="0"/>
              <a:t>Réduit les risques de violence et de harcèlement</a:t>
            </a:r>
          </a:p>
          <a:p>
            <a:pPr lvl="1">
              <a:spcAft>
                <a:spcPts val="600"/>
              </a:spcAft>
              <a:buFont typeface="Wingdings" panose="05000000000000000000" pitchFamily="2" charset="2"/>
              <a:buChar char="ü"/>
            </a:pPr>
            <a:endParaRPr lang="en-GB" sz="1600" b="1" dirty="0">
              <a:solidFill>
                <a:schemeClr val="accent2"/>
              </a:solidFill>
            </a:endParaRPr>
          </a:p>
          <a:p>
            <a:pPr lvl="1">
              <a:spcAft>
                <a:spcPts val="600"/>
              </a:spcAft>
              <a:buFont typeface="Wingdings" panose="05000000000000000000" pitchFamily="2" charset="2"/>
              <a:buChar char="ü"/>
            </a:pPr>
            <a:endParaRPr lang="en-GB" sz="1600" b="1" dirty="0">
              <a:solidFill>
                <a:schemeClr val="accent2"/>
              </a:solidFill>
            </a:endParaRPr>
          </a:p>
          <a:p>
            <a:pPr lvl="1">
              <a:spcAft>
                <a:spcPts val="600"/>
              </a:spcAft>
              <a:buFont typeface="Wingdings" panose="05000000000000000000" pitchFamily="2" charset="2"/>
              <a:buChar char="ü"/>
            </a:pPr>
            <a:endParaRPr lang="en-GB" sz="1600" dirty="0"/>
          </a:p>
        </p:txBody>
      </p:sp>
      <p:pic>
        <p:nvPicPr>
          <p:cNvPr id="5" name="Picture 4" descr="A hand with keys on it&#10;&#10;Description automatically generated">
            <a:extLst>
              <a:ext uri="{FF2B5EF4-FFF2-40B4-BE49-F238E27FC236}">
                <a16:creationId xmlns:a16="http://schemas.microsoft.com/office/drawing/2014/main" id="{8D7E2D75-0878-4FE1-A15D-CCD732A0885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30633" y="2045233"/>
            <a:ext cx="1695335" cy="1695335"/>
          </a:xfrm>
          <a:prstGeom prst="rect">
            <a:avLst/>
          </a:prstGeom>
        </p:spPr>
      </p:pic>
    </p:spTree>
    <p:extLst>
      <p:ext uri="{BB962C8B-B14F-4D97-AF65-F5344CB8AC3E}">
        <p14:creationId xmlns:p14="http://schemas.microsoft.com/office/powerpoint/2010/main" val="3116400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6D0C4-5A59-4C33-B430-801181F1F8B6}"/>
              </a:ext>
            </a:extLst>
          </p:cNvPr>
          <p:cNvSpPr>
            <a:spLocks noGrp="1"/>
          </p:cNvSpPr>
          <p:nvPr>
            <p:ph type="title"/>
          </p:nvPr>
        </p:nvSpPr>
        <p:spPr>
          <a:noFill/>
        </p:spPr>
        <p:txBody>
          <a:bodyPr lIns="0"/>
          <a:lstStyle/>
          <a:p>
            <a:r>
              <a:rPr lang="fr-FR" sz="2400"/>
              <a:t>Risques et défis en matière de SST</a:t>
            </a:r>
          </a:p>
        </p:txBody>
      </p:sp>
      <p:sp>
        <p:nvSpPr>
          <p:cNvPr id="3" name="Content Placeholder 2">
            <a:extLst>
              <a:ext uri="{FF2B5EF4-FFF2-40B4-BE49-F238E27FC236}">
                <a16:creationId xmlns:a16="http://schemas.microsoft.com/office/drawing/2014/main" id="{6BB865DC-A9AC-4412-BD7E-266B5FA8A736}"/>
              </a:ext>
            </a:extLst>
          </p:cNvPr>
          <p:cNvSpPr>
            <a:spLocks noGrp="1"/>
          </p:cNvSpPr>
          <p:nvPr>
            <p:ph sz="half" idx="1"/>
          </p:nvPr>
        </p:nvSpPr>
        <p:spPr>
          <a:xfrm>
            <a:off x="450000" y="1405370"/>
            <a:ext cx="5764525" cy="2187938"/>
          </a:xfrm>
        </p:spPr>
        <p:txBody>
          <a:bodyPr lIns="0" tIns="0" rIns="0" bIns="0">
            <a:noAutofit/>
          </a:bodyPr>
          <a:lstStyle/>
          <a:p>
            <a:pPr>
              <a:spcAft>
                <a:spcPts val="600"/>
              </a:spcAft>
              <a:buFont typeface="Wingdings" panose="05000000000000000000" pitchFamily="2" charset="2"/>
              <a:buChar char="ü"/>
            </a:pPr>
            <a:r>
              <a:rPr lang="fr-FR" sz="1600" b="0">
                <a:effectLst/>
                <a:latin typeface="Arial" panose="020B0604020202020204" pitchFamily="34" charset="0"/>
                <a:ea typeface="Yu Mincho" panose="02020400000000000000" pitchFamily="18" charset="-128"/>
                <a:cs typeface="Arial" panose="020B0604020202020204" pitchFamily="34" charset="0"/>
              </a:rPr>
              <a:t>Concentré dans les métiers plus dangereux</a:t>
            </a:r>
          </a:p>
          <a:p>
            <a:pPr>
              <a:spcAft>
                <a:spcPts val="600"/>
              </a:spcAft>
              <a:buFont typeface="Wingdings" panose="05000000000000000000" pitchFamily="2" charset="2"/>
              <a:buChar char="ü"/>
            </a:pPr>
            <a:r>
              <a:rPr lang="fr-FR" sz="1600" b="0">
                <a:effectLst/>
                <a:latin typeface="Arial" panose="020B0604020202020204" pitchFamily="34" charset="0"/>
                <a:ea typeface="Yu Mincho" panose="02020400000000000000" pitchFamily="18" charset="-128"/>
                <a:cs typeface="Arial" panose="020B0604020202020204" pitchFamily="34" charset="0"/>
              </a:rPr>
              <a:t>Implique souvent un travail supplémentaire</a:t>
            </a:r>
          </a:p>
          <a:p>
            <a:pPr>
              <a:spcAft>
                <a:spcPts val="600"/>
              </a:spcAft>
              <a:buFont typeface="Wingdings" panose="05000000000000000000" pitchFamily="2" charset="2"/>
              <a:buChar char="ü"/>
            </a:pPr>
            <a:r>
              <a:rPr lang="fr-FR" sz="1600" b="0">
                <a:latin typeface="Arial" panose="020B0604020202020204" pitchFamily="34" charset="0"/>
                <a:cs typeface="Arial" panose="020B0604020202020204" pitchFamily="34" charset="0"/>
              </a:rPr>
              <a:t>Sa nature et ses conditions de travail aggravent les défis et les risques en matière de SST</a:t>
            </a:r>
          </a:p>
          <a:p>
            <a:pPr marL="227013" lvl="2" indent="-227013">
              <a:spcBef>
                <a:spcPts val="450"/>
              </a:spcBef>
              <a:spcAft>
                <a:spcPts val="600"/>
              </a:spcAft>
              <a:buClr>
                <a:schemeClr val="tx2"/>
              </a:buClr>
              <a:buFont typeface="Wingdings" panose="05000000000000000000" pitchFamily="2" charset="2"/>
              <a:buChar char="ü"/>
            </a:pPr>
            <a:r>
              <a:rPr lang="fr-FR" sz="1600">
                <a:solidFill>
                  <a:schemeClr val="tx2"/>
                </a:solidFill>
                <a:latin typeface="Arial" panose="020B0604020202020204" pitchFamily="34" charset="0"/>
                <a:cs typeface="Arial" panose="020B0604020202020204" pitchFamily="34" charset="0"/>
              </a:rPr>
              <a:t>Prévention et gestion insuffisantes des risques physiques et psychologiques auxquels sont confrontés les travailleurs</a:t>
            </a:r>
          </a:p>
        </p:txBody>
      </p:sp>
      <p:pic>
        <p:nvPicPr>
          <p:cNvPr id="5" name="Picture 4" descr="A hand with a triangle and exclamation mark&#10;&#10;Description automatically generated">
            <a:extLst>
              <a:ext uri="{FF2B5EF4-FFF2-40B4-BE49-F238E27FC236}">
                <a16:creationId xmlns:a16="http://schemas.microsoft.com/office/drawing/2014/main" id="{C8A6ED81-D93D-4F1F-B6A8-BE216034A39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14538" y="1544796"/>
            <a:ext cx="1695336" cy="1695336"/>
          </a:xfrm>
          <a:prstGeom prst="rect">
            <a:avLst/>
          </a:prstGeom>
        </p:spPr>
      </p:pic>
    </p:spTree>
    <p:extLst>
      <p:ext uri="{BB962C8B-B14F-4D97-AF65-F5344CB8AC3E}">
        <p14:creationId xmlns:p14="http://schemas.microsoft.com/office/powerpoint/2010/main" val="2130031619"/>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976e29a-8670-4f9c-afee-c255a09d55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9DEDF6EB9C8443AA1E9BF77FC79F68" ma:contentTypeVersion="17" ma:contentTypeDescription="Create a new document." ma:contentTypeScope="" ma:versionID="50cb3c65b15afc21b61de972b41eba9d">
  <xsd:schema xmlns:xsd="http://www.w3.org/2001/XMLSchema" xmlns:xs="http://www.w3.org/2001/XMLSchema" xmlns:p="http://schemas.microsoft.com/office/2006/metadata/properties" xmlns:ns2="80b70bcf-9351-4e71-b19f-1201847c9328" xmlns:ns3="6976e29a-8670-4f9c-afee-c255a09d55c2" targetNamespace="http://schemas.microsoft.com/office/2006/metadata/properties" ma:root="true" ma:fieldsID="34ff1695753c722564b7e305d14507f4" ns2:_="" ns3:_="">
    <xsd:import namespace="80b70bcf-9351-4e71-b19f-1201847c9328"/>
    <xsd:import namespace="6976e29a-8670-4f9c-afee-c255a09d55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b70bcf-9351-4e71-b19f-1201847c9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76e29a-8670-4f9c-afee-c255a09d55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8c66782-86c3-4f9c-b0ff-d3e6d9a322a8}" ma:internalName="TaxCatchAll" ma:showField="CatchAllData" ma:web="6976e29a-8670-4f9c-afee-c255a09d5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10E8BC-D643-4C89-8C4A-F9B5A3F17C33}">
  <ds:schemaRefs>
    <ds:schemaRef ds:uri="http://schemas.microsoft.com/sharepoint/v3/contenttype/forms"/>
  </ds:schemaRefs>
</ds:datastoreItem>
</file>

<file path=customXml/itemProps2.xml><?xml version="1.0" encoding="utf-8"?>
<ds:datastoreItem xmlns:ds="http://schemas.openxmlformats.org/officeDocument/2006/customXml" ds:itemID="{B217C33B-F903-45C5-BD73-FE9C6B7A99AB}">
  <ds:schemaRefs>
    <ds:schemaRef ds:uri="http://purl.org/dc/elements/1.1/"/>
    <ds:schemaRef ds:uri="http://schemas.microsoft.com/office/2006/metadata/properties"/>
    <ds:schemaRef ds:uri="6976e29a-8670-4f9c-afee-c255a09d55c2"/>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80b70bcf-9351-4e71-b19f-1201847c9328"/>
    <ds:schemaRef ds:uri="http://www.w3.org/XML/1998/namespace"/>
  </ds:schemaRefs>
</ds:datastoreItem>
</file>

<file path=customXml/itemProps3.xml><?xml version="1.0" encoding="utf-8"?>
<ds:datastoreItem xmlns:ds="http://schemas.openxmlformats.org/officeDocument/2006/customXml" ds:itemID="{75B17CEF-D991-44AC-BCA0-8510DE21D7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b70bcf-9351-4e71-b19f-1201847c9328"/>
    <ds:schemaRef ds:uri="6976e29a-8670-4f9c-afee-c255a09d5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0</TotalTime>
  <Words>2723</Words>
  <Application>Microsoft Office PowerPoint</Application>
  <PresentationFormat>On-screen Show (16:9)</PresentationFormat>
  <Paragraphs>268</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Courier New</vt:lpstr>
      <vt:lpstr>Helvetica Neue</vt:lpstr>
      <vt:lpstr>Segoe UI</vt:lpstr>
      <vt:lpstr>Times New Roman</vt:lpstr>
      <vt:lpstr>Wingdings</vt:lpstr>
      <vt:lpstr>Theme1</vt:lpstr>
      <vt:lpstr>LA SÉCURITÉ ET LA SANTÉ AU TRAVAIL À L’ÈRE NUMÉRIQUE  Campagne «Lieux de travail sains» 2023-2025 </vt:lpstr>
      <vt:lpstr>Vue d’ensemble</vt:lpstr>
      <vt:lpstr>Définition du travail via une plateforme numérique</vt:lpstr>
      <vt:lpstr>Taxonomie</vt:lpstr>
      <vt:lpstr>Faits et chiffres: travailleurs par type de travail et par secteur</vt:lpstr>
      <vt:lpstr>Faits et chiffres: travailleurs par type de travail et caractéristiques des travailleurs</vt:lpstr>
      <vt:lpstr>Faits et chiffres: diversité de la main-d’œuvre</vt:lpstr>
      <vt:lpstr>Opportunités</vt:lpstr>
      <vt:lpstr>Risques et défis en matière de SST</vt:lpstr>
      <vt:lpstr>Facteurs d’aggravation des risques et défis en matière de SST</vt:lpstr>
      <vt:lpstr>Facteurs d’aggravation des risques et défis en matière de SST</vt:lpstr>
      <vt:lpstr>Défis pour certains groupes spécifiques de travailleurs</vt:lpstr>
      <vt:lpstr>Défis pour certains groupes spécifiques de travailleurs</vt:lpstr>
      <vt:lpstr>PowerPoint Presentation</vt:lpstr>
      <vt:lpstr>PowerPoint Presentation</vt:lpstr>
      <vt:lpstr>PowerPoint Presentation</vt:lpstr>
      <vt:lpstr>Politiques et pratiques</vt:lpstr>
      <vt:lpstr>Exemples de politiques nationales </vt:lpstr>
      <vt:lpstr>Conclusions en matière de travail via des plateformes numériques</vt:lpstr>
      <vt:lpstr>Informations complémentaires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SÉCURITÉ ET LA SANTÉ AU TRAVAIL À L’ÈRE NUMÉRIQUE  Campagne «Lieux de travail sains» 2023-2025</dc:title>
  <dc:subject/>
  <dc:creator/>
  <cp:keywords/>
  <dc:description/>
  <cp:lastModifiedBy/>
  <cp:revision>22</cp:revision>
  <dcterms:created xsi:type="dcterms:W3CDTF">2023-07-28T06:39:18Z</dcterms:created>
  <dcterms:modified xsi:type="dcterms:W3CDTF">2024-01-26T14:41:32Z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0x010100A19DEDF6EB9C8443AA1E9BF77FC79F68</vt:lpwstr>
  </property>
</Properties>
</file>