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1"/>
  </p:sldMasterIdLst>
  <p:notesMasterIdLst>
    <p:notesMasterId r:id="rId23"/>
  </p:notesMasterIdLst>
  <p:handoutMasterIdLst>
    <p:handoutMasterId r:id="rId24"/>
  </p:handoutMasterIdLst>
  <p:sldIdLst>
    <p:sldId id="348" r:id="rId2"/>
    <p:sldId id="351" r:id="rId3"/>
    <p:sldId id="290" r:id="rId4"/>
    <p:sldId id="259" r:id="rId5"/>
    <p:sldId id="353" r:id="rId6"/>
    <p:sldId id="349" r:id="rId7"/>
    <p:sldId id="334" r:id="rId8"/>
    <p:sldId id="277" r:id="rId9"/>
    <p:sldId id="274" r:id="rId10"/>
    <p:sldId id="265" r:id="rId11"/>
    <p:sldId id="276" r:id="rId12"/>
    <p:sldId id="286" r:id="rId13"/>
    <p:sldId id="339" r:id="rId14"/>
    <p:sldId id="346" r:id="rId15"/>
    <p:sldId id="343" r:id="rId16"/>
    <p:sldId id="347" r:id="rId17"/>
    <p:sldId id="280" r:id="rId18"/>
    <p:sldId id="345" r:id="rId19"/>
    <p:sldId id="288" r:id="rId20"/>
    <p:sldId id="352" r:id="rId21"/>
    <p:sldId id="354" r:id="rId22"/>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pos="5193" userDrawn="1">
          <p15:clr>
            <a:srgbClr val="A4A3A4"/>
          </p15:clr>
        </p15:guide>
        <p15:guide id="3" pos="288"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1EBFF"/>
    <a:srgbClr val="FBE0D7"/>
    <a:srgbClr val="EAF8E8"/>
    <a:srgbClr val="FFFFFF"/>
    <a:srgbClr val="ACC700"/>
    <a:srgbClr val="89C140"/>
    <a:srgbClr val="CEEFC9"/>
    <a:srgbClr val="E64715"/>
    <a:srgbClr val="B1B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5" autoAdjust="0"/>
    <p:restoredTop sz="86811" autoAdjust="0"/>
  </p:normalViewPr>
  <p:slideViewPr>
    <p:cSldViewPr snapToGrid="0">
      <p:cViewPr varScale="1">
        <p:scale>
          <a:sx n="118" d="100"/>
          <a:sy n="118" d="100"/>
        </p:scale>
        <p:origin x="1446" y="108"/>
      </p:cViewPr>
      <p:guideLst>
        <p:guide orient="horz" pos="2796"/>
        <p:guide pos="5193"/>
        <p:guide pos="288"/>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curtama\Documents\02.%20DIGITALISATION\PRESENTATION%20FOR%20SEPTEMBER%2022\Presentations%20for%20WOS\Platform%20work.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C-4E6F-A605-56D8C92C2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C-4E6F-A605-56D8C92C2C57}"/>
              </c:ext>
            </c:extLst>
          </c:dPt>
          <c:dLbls>
            <c:dLbl>
              <c:idx val="0"/>
              <c:layout>
                <c:manualLayout>
                  <c:x val="7.6230079897415412E-2"/>
                  <c:y val="2.135667163226217E-2"/>
                </c:manualLayout>
              </c:layout>
              <c:tx>
                <c:rich>
                  <a:bodyPr/>
                  <a:lstStyle/>
                  <a:p>
                    <a:fld id="{7828059B-6815-4C28-B104-AB5EDDA9743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1260832484557296"/>
                      <c:h val="0.14128823510567345"/>
                    </c:manualLayout>
                  </c15:layout>
                  <c15:dlblFieldTable/>
                  <c15:showDataLabelsRange val="1"/>
                </c:ext>
                <c:ext xmlns:c16="http://schemas.microsoft.com/office/drawing/2014/chart" uri="{C3380CC4-5D6E-409C-BE32-E72D297353CC}">
                  <c16:uniqueId val="{00000001-8FBC-4E6F-A605-56D8C92C2C57}"/>
                </c:ext>
              </c:extLst>
            </c:dLbl>
            <c:dLbl>
              <c:idx val="1"/>
              <c:layout>
                <c:manualLayout>
                  <c:x val="-0.11823754558445054"/>
                  <c:y val="-5.4656360941144948E-2"/>
                </c:manualLayout>
              </c:layout>
              <c:tx>
                <c:rich>
                  <a:bodyPr/>
                  <a:lstStyle/>
                  <a:p>
                    <a:fld id="{B97FB76C-6E19-415A-A52A-0A50A814004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2592642100170002"/>
                      <c:h val="0.14128823510567345"/>
                    </c:manualLayout>
                  </c15:layout>
                  <c15:dlblFieldTable/>
                  <c15:showDataLabelsRange val="1"/>
                </c:ext>
                <c:ext xmlns:c16="http://schemas.microsoft.com/office/drawing/2014/chart" uri="{C3380CC4-5D6E-409C-BE32-E72D297353CC}">
                  <c16:uniqueId val="{00000003-8FBC-4E6F-A605-56D8C92C2C5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Sheet2!$B$3:$B$4</c:f>
              <c:strCache>
                <c:ptCount val="2"/>
                <c:pt idx="0">
                  <c:v>Platform work</c:v>
                </c:pt>
                <c:pt idx="1">
                  <c:v>No platform work</c:v>
                </c:pt>
              </c:strCache>
            </c:strRef>
          </c:cat>
          <c:val>
            <c:numRef>
              <c:f>Sheet2!$C$3:$C$4</c:f>
              <c:numCache>
                <c:formatCode>###0.0</c:formatCode>
                <c:ptCount val="2"/>
                <c:pt idx="0">
                  <c:v>6.0980759675403577</c:v>
                </c:pt>
                <c:pt idx="1">
                  <c:v>93.901924032459632</c:v>
                </c:pt>
              </c:numCache>
            </c:numRef>
          </c:val>
          <c:extLst>
            <c:ext xmlns:c16="http://schemas.microsoft.com/office/drawing/2014/chart" uri="{C3380CC4-5D6E-409C-BE32-E72D297353CC}">
              <c16:uniqueId val="{00000004-8FBC-4E6F-A605-56D8C92C2C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57939474230324"/>
          <c:y val="0.80168761094382923"/>
          <c:w val="0.75011817345242571"/>
          <c:h val="0.10382879274762762"/>
        </c:manualLayout>
      </c:layout>
      <c:overlay val="0"/>
      <c:spPr>
        <a:noFill/>
        <a:ln>
          <a:noFill/>
        </a:ln>
        <a:effectLst/>
      </c:spPr>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Platform work</c:v>
                </c:pt>
              </c:strCache>
            </c:strRef>
          </c:tx>
          <c:spPr>
            <a:solidFill>
              <a:schemeClr val="accent1"/>
            </a:solidFill>
            <a:ln>
              <a:noFill/>
            </a:ln>
            <a:effectLst/>
          </c:spPr>
          <c:invertIfNegative val="0"/>
          <c:dLbls>
            <c:dLbl>
              <c:idx val="3"/>
              <c:layout>
                <c:manualLayout>
                  <c:x val="-2.3071242604410239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8-4CE9-88E9-4981394B000E}"/>
                </c:ext>
              </c:extLst>
            </c:dLbl>
            <c:dLbl>
              <c:idx val="9"/>
              <c:layout>
                <c:manualLayout>
                  <c:x val="-9.6130177518376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Sheet1!$B$2:$K$2</c:f>
              <c:numCache>
                <c:formatCode>###0.0%</c:formatCode>
                <c:ptCount val="10"/>
                <c:pt idx="0">
                  <c:v>0.19208679004467136</c:v>
                </c:pt>
                <c:pt idx="1">
                  <c:v>0.18315252074026803</c:v>
                </c:pt>
                <c:pt idx="2">
                  <c:v>0.15762603701340142</c:v>
                </c:pt>
                <c:pt idx="3">
                  <c:v>0.10848755583918315</c:v>
                </c:pt>
                <c:pt idx="4">
                  <c:v>8.2322910019144865E-2</c:v>
                </c:pt>
                <c:pt idx="5">
                  <c:v>6.8921506062539883E-2</c:v>
                </c:pt>
                <c:pt idx="6">
                  <c:v>6.8283343969368221E-2</c:v>
                </c:pt>
                <c:pt idx="7">
                  <c:v>5.0414805360561574E-2</c:v>
                </c:pt>
                <c:pt idx="8">
                  <c:v>3.5737077217613274E-2</c:v>
                </c:pt>
                <c:pt idx="9">
                  <c:v>2.1697511167836629E-2</c:v>
                </c:pt>
              </c:numCache>
            </c:numRef>
          </c:val>
          <c:extLst>
            <c:ext xmlns:c16="http://schemas.microsoft.com/office/drawing/2014/chart" uri="{C3380CC4-5D6E-409C-BE32-E72D297353CC}">
              <c16:uniqueId val="{00000000-54A8-4CE9-88E9-4981394B000E}"/>
            </c:ext>
          </c:extLst>
        </c:ser>
        <c:ser>
          <c:idx val="1"/>
          <c:order val="1"/>
          <c:tx>
            <c:strRef>
              <c:f>Sheet1!$A$3</c:f>
              <c:strCache>
                <c:ptCount val="1"/>
                <c:pt idx="0">
                  <c:v>No platform work</c:v>
                </c:pt>
              </c:strCache>
            </c:strRef>
          </c:tx>
          <c:spPr>
            <a:solidFill>
              <a:schemeClr val="accent2"/>
            </a:solidFill>
            <a:ln>
              <a:noFill/>
            </a:ln>
            <a:effectLst/>
          </c:spPr>
          <c:invertIfNegative val="0"/>
          <c:dLbls>
            <c:dLbl>
              <c:idx val="0"/>
              <c:layout>
                <c:manualLayout>
                  <c:x val="1.9226035503675191E-2"/>
                  <c:y val="-7.817790089258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8-4CE9-88E9-4981394B000E}"/>
                </c:ext>
              </c:extLst>
            </c:dLbl>
            <c:dLbl>
              <c:idx val="1"/>
              <c:layout>
                <c:manualLayout>
                  <c:x val="1.345822485257264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8-4CE9-88E9-4981394B000E}"/>
                </c:ext>
              </c:extLst>
            </c:dLbl>
            <c:dLbl>
              <c:idx val="2"/>
              <c:layout>
                <c:manualLayout>
                  <c:x val="2.1148639054042722E-2"/>
                  <c:y val="-4.77748319798644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8-4CE9-88E9-4981394B000E}"/>
                </c:ext>
              </c:extLst>
            </c:dLbl>
            <c:dLbl>
              <c:idx val="8"/>
              <c:layout>
                <c:manualLayout>
                  <c:x val="1.730343195330768E-2"/>
                  <c:y val="-5.2118600595054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8-4CE9-88E9-4981394B000E}"/>
                </c:ext>
              </c:extLst>
            </c:dLbl>
            <c:dLbl>
              <c:idx val="9"/>
              <c:layout>
                <c:manualLayout>
                  <c:x val="3.8452071007350399E-3"/>
                  <c:y val="-1.3029650148763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Sheet1!$B$3:$K$3</c:f>
              <c:numCache>
                <c:formatCode>###0.0%</c:formatCode>
                <c:ptCount val="10"/>
                <c:pt idx="0">
                  <c:v>0.13821273066556086</c:v>
                </c:pt>
                <c:pt idx="1">
                  <c:v>0.15836616213974705</c:v>
                </c:pt>
                <c:pt idx="2">
                  <c:v>0.13642960812772134</c:v>
                </c:pt>
                <c:pt idx="3">
                  <c:v>0.12270371138295666</c:v>
                </c:pt>
                <c:pt idx="4">
                  <c:v>9.1934480613725902E-2</c:v>
                </c:pt>
                <c:pt idx="5">
                  <c:v>7.7959776072983614E-2</c:v>
                </c:pt>
                <c:pt idx="6">
                  <c:v>9.6537424839311631E-2</c:v>
                </c:pt>
                <c:pt idx="7">
                  <c:v>8.4345842836408877E-2</c:v>
                </c:pt>
                <c:pt idx="8">
                  <c:v>3.7652913124611241E-2</c:v>
                </c:pt>
                <c:pt idx="9">
                  <c:v>2.2600041467965997E-2</c:v>
                </c:pt>
              </c:numCache>
            </c:numRef>
          </c:val>
          <c:extLst>
            <c:ext xmlns:c16="http://schemas.microsoft.com/office/drawing/2014/chart" uri="{C3380CC4-5D6E-409C-BE32-E72D297353CC}">
              <c16:uniqueId val="{00000001-54A8-4CE9-88E9-4981394B000E}"/>
            </c:ext>
          </c:extLst>
        </c:ser>
        <c:dLbls>
          <c:showLegendKey val="0"/>
          <c:showVal val="0"/>
          <c:showCatName val="0"/>
          <c:showSerName val="0"/>
          <c:showPercent val="0"/>
          <c:showBubbleSize val="0"/>
        </c:dLbls>
        <c:gapWidth val="219"/>
        <c:overlap val="-27"/>
        <c:axId val="930071808"/>
        <c:axId val="930070976"/>
      </c:barChart>
      <c:catAx>
        <c:axId val="930071808"/>
        <c:scaling>
          <c:orientation val="minMax"/>
        </c:scaling>
        <c:delete val="1"/>
        <c:axPos val="b"/>
        <c:numFmt formatCode="General" sourceLinked="1"/>
        <c:majorTickMark val="none"/>
        <c:minorTickMark val="none"/>
        <c:tickLblPos val="nextTo"/>
        <c:crossAx val="930070976"/>
        <c:crosses val="autoZero"/>
        <c:auto val="1"/>
        <c:lblAlgn val="ctr"/>
        <c:lblOffset val="100"/>
        <c:tickLblSkip val="1"/>
        <c:noMultiLvlLbl val="0"/>
      </c:catAx>
      <c:valAx>
        <c:axId val="930070976"/>
        <c:scaling>
          <c:orientation val="minMax"/>
        </c:scaling>
        <c:delete val="1"/>
        <c:axPos val="l"/>
        <c:numFmt formatCode="###0.0%" sourceLinked="1"/>
        <c:majorTickMark val="none"/>
        <c:minorTickMark val="none"/>
        <c:tickLblPos val="nextTo"/>
        <c:crossAx val="93007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109330239356"/>
          <c:y val="2.1026818299434192E-2"/>
          <c:w val="0.83755260657051867"/>
          <c:h val="0.86798303852425318"/>
        </c:manualLayout>
      </c:layout>
      <c:barChart>
        <c:barDir val="bar"/>
        <c:grouping val="clustered"/>
        <c:varyColors val="0"/>
        <c:ser>
          <c:idx val="0"/>
          <c:order val="0"/>
          <c:tx>
            <c:strRef>
              <c:f>'age gender migr'!$A$3</c:f>
              <c:strCache>
                <c:ptCount val="1"/>
                <c:pt idx="0">
                  <c:v>Platform work</c:v>
                </c:pt>
              </c:strCache>
            </c:strRef>
          </c:tx>
          <c:spPr>
            <a:solidFill>
              <a:schemeClr val="accent1"/>
            </a:solidFill>
            <a:ln>
              <a:noFill/>
            </a:ln>
            <a:effectLst/>
          </c:spPr>
          <c:invertIfNegative val="0"/>
          <c:dLbls>
            <c:dLbl>
              <c:idx val="1"/>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53-440C-813F-8BDF77392C89}"/>
                </c:ext>
              </c:extLst>
            </c:dLbl>
            <c:dLbl>
              <c:idx val="2"/>
              <c:layout>
                <c:manualLayout>
                  <c:x val="-3.1681500635438601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40C-813F-8BDF77392C89}"/>
                </c:ext>
              </c:extLst>
            </c:dLbl>
            <c:dLbl>
              <c:idx val="3"/>
              <c:layout>
                <c:manualLayout>
                  <c:x val="-1.5840750317720463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40C-813F-8BDF77392C89}"/>
                </c:ext>
              </c:extLst>
            </c:dLbl>
            <c:dLbl>
              <c:idx val="4"/>
              <c:layout>
                <c:manualLayout>
                  <c:x val="-1.584075031771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53-440C-813F-8BDF77392C89}"/>
                </c:ext>
              </c:extLst>
            </c:dLbl>
            <c:dLbl>
              <c:idx val="5"/>
              <c:layout>
                <c:manualLayout>
                  <c:x val="-3.1681500635438601E-3"/>
                  <c:y val="3.0038311856334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40C-813F-8BDF77392C89}"/>
                </c:ext>
              </c:extLst>
            </c:dLbl>
            <c:dLbl>
              <c:idx val="6"/>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40C-813F-8BDF77392C89}"/>
                </c:ext>
              </c:extLst>
            </c:dLbl>
            <c:dLbl>
              <c:idx val="7"/>
              <c:layout>
                <c:manualLayout>
                  <c:x val="-4.7522250953157905E-3"/>
                  <c:y val="9.0114935569003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40C-813F-8BDF77392C89}"/>
                </c:ext>
              </c:extLst>
            </c:dLbl>
            <c:dLbl>
              <c:idx val="8"/>
              <c:layout>
                <c:manualLayout>
                  <c:x val="-4.7522250953157905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40C-813F-8BDF77392C89}"/>
                </c:ext>
              </c:extLst>
            </c:dLbl>
            <c:dLbl>
              <c:idx val="9"/>
              <c:layout>
                <c:manualLayout>
                  <c:x val="0"/>
                  <c:y val="3.0038311856334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migr'!$B$3:$K$3</c:f>
              <c:numCache>
                <c:formatCode>###0.0%</c:formatCode>
                <c:ptCount val="10"/>
                <c:pt idx="0">
                  <c:v>6.449553001277139E-2</c:v>
                </c:pt>
                <c:pt idx="1">
                  <c:v>0.93550446998722858</c:v>
                </c:pt>
                <c:pt idx="2">
                  <c:v>0.5559125964010283</c:v>
                </c:pt>
                <c:pt idx="3">
                  <c:v>0.44408740359897164</c:v>
                </c:pt>
                <c:pt idx="4">
                  <c:v>0.10919540229885058</c:v>
                </c:pt>
                <c:pt idx="5">
                  <c:v>0.24010217113665389</c:v>
                </c:pt>
                <c:pt idx="6">
                  <c:v>0.19412515964240101</c:v>
                </c:pt>
                <c:pt idx="7">
                  <c:v>0.22924648786717752</c:v>
                </c:pt>
                <c:pt idx="8">
                  <c:v>0.1909323116219668</c:v>
                </c:pt>
                <c:pt idx="9">
                  <c:v>3.6398467432950193E-2</c:v>
                </c:pt>
              </c:numCache>
            </c:numRef>
          </c:val>
          <c:extLst>
            <c:ext xmlns:c16="http://schemas.microsoft.com/office/drawing/2014/chart" uri="{C3380CC4-5D6E-409C-BE32-E72D297353CC}">
              <c16:uniqueId val="{00000000-953A-4D3A-8EEF-230B79DC2069}"/>
            </c:ext>
          </c:extLst>
        </c:ser>
        <c:ser>
          <c:idx val="1"/>
          <c:order val="1"/>
          <c:tx>
            <c:strRef>
              <c:f>'age gender migr'!$A$4</c:f>
              <c:strCache>
                <c:ptCount val="1"/>
                <c:pt idx="0">
                  <c:v>No platform work</c:v>
                </c:pt>
              </c:strCache>
            </c:strRef>
          </c:tx>
          <c:spPr>
            <a:solidFill>
              <a:schemeClr val="accent2"/>
            </a:solidFill>
            <a:ln>
              <a:noFill/>
            </a:ln>
            <a:effectLst/>
          </c:spPr>
          <c:invertIfNegative val="0"/>
          <c:dLbls>
            <c:dLbl>
              <c:idx val="0"/>
              <c:layout>
                <c:manualLayout>
                  <c:x val="-6.3363001270877201E-3"/>
                  <c:y val="-1.201532474253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53-440C-813F-8BDF77392C89}"/>
                </c:ext>
              </c:extLst>
            </c:dLbl>
            <c:dLbl>
              <c:idx val="1"/>
              <c:layout>
                <c:manualLayout>
                  <c:x val="-6.3363001270878364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53-440C-813F-8BDF77392C89}"/>
                </c:ext>
              </c:extLst>
            </c:dLbl>
            <c:dLbl>
              <c:idx val="2"/>
              <c:layout>
                <c:manualLayout>
                  <c:x val="-4.7522250953157905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40C-813F-8BDF77392C89}"/>
                </c:ext>
              </c:extLst>
            </c:dLbl>
            <c:dLbl>
              <c:idx val="4"/>
              <c:layout>
                <c:manualLayout>
                  <c:x val="1.58407503177193E-3"/>
                  <c:y val="-6.0076623712669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40C-813F-8BDF77392C89}"/>
                </c:ext>
              </c:extLst>
            </c:dLbl>
            <c:dLbl>
              <c:idx val="5"/>
              <c:layout>
                <c:manualLayout>
                  <c:x val="-1.58407503177193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40C-813F-8BDF77392C89}"/>
                </c:ext>
              </c:extLst>
            </c:dLbl>
            <c:dLbl>
              <c:idx val="6"/>
              <c:layout>
                <c:manualLayout>
                  <c:x val="-6.3363001270877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53-440C-813F-8BDF77392C89}"/>
                </c:ext>
              </c:extLst>
            </c:dLbl>
            <c:dLbl>
              <c:idx val="7"/>
              <c:layout>
                <c:manualLayout>
                  <c:x val="1.58407503177193E-3"/>
                  <c:y val="-6.007662371266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40C-813F-8BDF77392C89}"/>
                </c:ext>
              </c:extLst>
            </c:dLbl>
            <c:dLbl>
              <c:idx val="8"/>
              <c:layout>
                <c:manualLayout>
                  <c:x val="-5.8082080195824015E-17"/>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40C-813F-8BDF77392C89}"/>
                </c:ext>
              </c:extLst>
            </c:dLbl>
            <c:dLbl>
              <c:idx val="9"/>
              <c:layout>
                <c:manualLayout>
                  <c:x val="-2.9041040097912008E-17"/>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migr'!$B$4:$K$4</c:f>
              <c:numCache>
                <c:formatCode>###0.0%</c:formatCode>
                <c:ptCount val="10"/>
                <c:pt idx="0">
                  <c:v>5.7428370029439811E-2</c:v>
                </c:pt>
                <c:pt idx="1">
                  <c:v>0.9425716299705601</c:v>
                </c:pt>
                <c:pt idx="2">
                  <c:v>0.53472164260078459</c:v>
                </c:pt>
                <c:pt idx="3">
                  <c:v>0.46527835739921541</c:v>
                </c:pt>
                <c:pt idx="4">
                  <c:v>7.3931251814073062E-2</c:v>
                </c:pt>
                <c:pt idx="5">
                  <c:v>0.20450304764274166</c:v>
                </c:pt>
                <c:pt idx="6">
                  <c:v>0.25073599535597296</c:v>
                </c:pt>
                <c:pt idx="7">
                  <c:v>0.26155823692830782</c:v>
                </c:pt>
                <c:pt idx="8">
                  <c:v>0.18368785504001328</c:v>
                </c:pt>
                <c:pt idx="9">
                  <c:v>2.558361321889124E-2</c:v>
                </c:pt>
              </c:numCache>
            </c:numRef>
          </c:val>
          <c:extLst>
            <c:ext xmlns:c16="http://schemas.microsoft.com/office/drawing/2014/chart" uri="{C3380CC4-5D6E-409C-BE32-E72D297353CC}">
              <c16:uniqueId val="{00000001-953A-4D3A-8EEF-230B79DC2069}"/>
            </c:ext>
          </c:extLst>
        </c:ser>
        <c:dLbls>
          <c:showLegendKey val="0"/>
          <c:showVal val="0"/>
          <c:showCatName val="0"/>
          <c:showSerName val="0"/>
          <c:showPercent val="0"/>
          <c:showBubbleSize val="0"/>
        </c:dLbls>
        <c:gapWidth val="219"/>
        <c:axId val="474422408"/>
        <c:axId val="474424048"/>
      </c:barChart>
      <c:catAx>
        <c:axId val="47442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24048"/>
        <c:crosses val="autoZero"/>
        <c:auto val="1"/>
        <c:lblAlgn val="ctr"/>
        <c:lblOffset val="100"/>
        <c:noMultiLvlLbl val="0"/>
      </c:catAx>
      <c:valAx>
        <c:axId val="47442404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74422408"/>
        <c:crosses val="autoZero"/>
        <c:crossBetween val="between"/>
      </c:valAx>
      <c:spPr>
        <a:noFill/>
        <a:ln>
          <a:noFill/>
        </a:ln>
        <a:effectLst/>
      </c:spPr>
    </c:plotArea>
    <c:legend>
      <c:legendPos val="b"/>
      <c:layout>
        <c:manualLayout>
          <c:xMode val="edge"/>
          <c:yMode val="edge"/>
          <c:x val="0.34370973159657175"/>
          <c:y val="0.91604433749438841"/>
          <c:w val="0.26822631118692497"/>
          <c:h val="4.79096882780100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0.41315</cdr:x>
      <cdr:y>0.39172</cdr:y>
    </cdr:from>
    <cdr:to>
      <cdr:x>0.47232</cdr:x>
      <cdr:y>0.45985</cdr:y>
    </cdr:to>
    <cdr:sp macro="" textlink="">
      <cdr:nvSpPr>
        <cdr:cNvPr id="3" name="Right Arrow 2"/>
        <cdr:cNvSpPr/>
      </cdr:nvSpPr>
      <cdr:spPr>
        <a:xfrm xmlns:a="http://schemas.openxmlformats.org/drawingml/2006/main" rot="10800000">
          <a:off x="3312368" y="1656184"/>
          <a:ext cx="474352" cy="288032"/>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24/01/2024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24/01/2024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gc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42117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C0CF14-AAEB-4899-9958-D5E04EFDC312}"/>
              </a:ext>
            </a:extLst>
          </p:cNvPr>
          <p:cNvSpPr>
            <a:spLocks noGrp="1"/>
          </p:cNvSpPr>
          <p:nvPr>
            <p:ph type="body" idx="1"/>
          </p:nvPr>
        </p:nvSpPr>
        <p:spPr/>
        <p:txBody>
          <a:bodyPr/>
          <a:lstStyle/>
          <a:p>
            <a:r>
              <a:rPr lang="en-US" sz="1800" b="0" kern="100" dirty="0">
                <a:effectLst/>
                <a:latin typeface="Calibri" panose="020F0502020204030204" pitchFamily="34" charset="0"/>
                <a:ea typeface="Yu Mincho" panose="02020400000000000000" pitchFamily="18" charset="-128"/>
                <a:cs typeface="Times New Roman" panose="02020603050405020304" pitchFamily="18" charset="0"/>
              </a:rPr>
              <a:t>Digital </a:t>
            </a:r>
            <a:r>
              <a:rPr lang="en-US" sz="1800" b="0" kern="100" dirty="0" err="1">
                <a:effectLst/>
                <a:latin typeface="Calibri" panose="020F0502020204030204" pitchFamily="34" charset="0"/>
                <a:ea typeface="Yu Mincho" panose="02020400000000000000" pitchFamily="18" charset="-128"/>
                <a:cs typeface="Times New Roman" panose="02020603050405020304" pitchFamily="18" charset="0"/>
              </a:rPr>
              <a:t>labour</a:t>
            </a:r>
            <a:r>
              <a:rPr lang="en-US" sz="1800" b="0" kern="100" dirty="0">
                <a:effectLst/>
                <a:latin typeface="Calibri" panose="020F0502020204030204" pitchFamily="34" charset="0"/>
                <a:ea typeface="Yu Mincho" panose="02020400000000000000" pitchFamily="18" charset="-128"/>
                <a:cs typeface="Times New Roman" panose="02020603050405020304" pitchFamily="18" charset="0"/>
              </a:rPr>
              <a:t> platforms tend to qualify digital platform workers as self-employed, which may not be in accordance with the factual conditions under which they work.</a:t>
            </a:r>
            <a:endParaRPr lang="en-IT" sz="1800" b="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sz="1800" b="0" kern="100" dirty="0">
                <a:effectLst/>
                <a:latin typeface="Calibri" panose="020F0502020204030204" pitchFamily="34" charset="0"/>
                <a:ea typeface="Yu Mincho" panose="02020400000000000000" pitchFamily="18" charset="-128"/>
                <a:cs typeface="Times New Roman" panose="02020603050405020304" pitchFamily="18" charset="0"/>
              </a:rPr>
              <a:t>Self-employed are generally responsible for their own safety and health and the OSH legislation applicability is limited.</a:t>
            </a:r>
            <a:endParaRPr lang="en-IT" sz="1800" b="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lvl="2" indent="0">
              <a:spcBef>
                <a:spcPts val="450"/>
              </a:spcBef>
              <a:buClr>
                <a:schemeClr val="tx2"/>
              </a:buClr>
              <a:buNone/>
            </a:pPr>
            <a:endParaRPr lang="en-US" sz="1500" b="0" dirty="0">
              <a:solidFill>
                <a:schemeClr val="tx1"/>
              </a:solidFill>
            </a:endParaRPr>
          </a:p>
          <a:p>
            <a:pPr marL="0" lvl="2" indent="0">
              <a:spcBef>
                <a:spcPts val="450"/>
              </a:spcBef>
              <a:buClr>
                <a:schemeClr val="tx2"/>
              </a:buClr>
              <a:buNone/>
            </a:pPr>
            <a:r>
              <a:rPr lang="en-US" sz="1500" b="0" dirty="0">
                <a:solidFill>
                  <a:schemeClr val="tx2"/>
                </a:solidFill>
              </a:rPr>
              <a:t>Algorithmic management uses</a:t>
            </a:r>
            <a:r>
              <a:rPr lang="en-GB" sz="1500" dirty="0"/>
              <a:t> algorithms to allocate work, monitor and evaluate workers’ performance and behaviour (e.g. tracking, rating mechanisms, automated decision-making).</a:t>
            </a:r>
          </a:p>
          <a:p>
            <a:endParaRPr lang="en-GB" dirty="0"/>
          </a:p>
        </p:txBody>
      </p:sp>
    </p:spTree>
    <p:extLst>
      <p:ext uri="{BB962C8B-B14F-4D97-AF65-F5344CB8AC3E}">
        <p14:creationId xmlns:p14="http://schemas.microsoft.com/office/powerpoint/2010/main" val="205929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DB33A4-F252-659B-012D-3C6A626593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43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GB" sz="1500" b="1" dirty="0">
              <a:highlight>
                <a:srgbClr val="FFFF00"/>
              </a:highlight>
            </a:endParaRPr>
          </a:p>
          <a:p>
            <a:r>
              <a:rPr lang="en-GB" sz="1800" dirty="0">
                <a:effectLst/>
                <a:latin typeface="Calibri" panose="020F0502020204030204" pitchFamily="34" charset="0"/>
                <a:ea typeface="Yu Mincho" panose="02020400000000000000" pitchFamily="18" charset="-128"/>
                <a:cs typeface="Times New Roman" panose="02020603050405020304" pitchFamily="18" charset="0"/>
              </a:rPr>
              <a:t>Example of tool that helps platform workers download own reputation and transaction data as proof of work experience and skills: </a:t>
            </a:r>
            <a:r>
              <a:rPr lang="en-GB" sz="1800" dirty="0" err="1">
                <a:effectLst/>
                <a:latin typeface="Calibri" panose="020F0502020204030204" pitchFamily="34" charset="0"/>
                <a:ea typeface="Yu Mincho" panose="02020400000000000000" pitchFamily="18" charset="-128"/>
                <a:cs typeface="Times New Roman" panose="02020603050405020304" pitchFamily="18" charset="0"/>
              </a:rPr>
              <a:t>GigCV</a:t>
            </a:r>
            <a:r>
              <a:rPr lang="en-GB" sz="1800" dirty="0">
                <a:effectLst/>
                <a:latin typeface="Calibri" panose="020F0502020204030204" pitchFamily="34" charset="0"/>
                <a:ea typeface="Yu Mincho" panose="02020400000000000000" pitchFamily="18" charset="-128"/>
                <a:cs typeface="Times New Roman" panose="02020603050405020304" pitchFamily="18" charset="0"/>
              </a:rPr>
              <a:t> </a:t>
            </a:r>
            <a:r>
              <a:rPr lang="en-GB" sz="1800" u="sng" dirty="0">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https://gigcv.org/</a:t>
            </a:r>
            <a:r>
              <a:rPr lang="en-IT" sz="1800" dirty="0">
                <a:effectLst/>
                <a:latin typeface="Calibri" panose="020F0502020204030204" pitchFamily="34" charset="0"/>
                <a:ea typeface="Yu Mincho" panose="02020400000000000000" pitchFamily="18" charset="-128"/>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410568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230110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14</a:t>
            </a:fld>
            <a:endParaRPr lang="en-GB" altLang="en-US"/>
          </a:p>
        </p:txBody>
      </p:sp>
    </p:spTree>
    <p:extLst>
      <p:ext uri="{BB962C8B-B14F-4D97-AF65-F5344CB8AC3E}">
        <p14:creationId xmlns:p14="http://schemas.microsoft.com/office/powerpoint/2010/main" val="4160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15</a:t>
            </a:fld>
            <a:endParaRPr lang="en-GB" altLang="en-US"/>
          </a:p>
        </p:txBody>
      </p:sp>
    </p:spTree>
    <p:extLst>
      <p:ext uri="{BB962C8B-B14F-4D97-AF65-F5344CB8AC3E}">
        <p14:creationId xmlns:p14="http://schemas.microsoft.com/office/powerpoint/2010/main" val="294408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16</a:t>
            </a:fld>
            <a:endParaRPr lang="en-GB" altLang="en-US"/>
          </a:p>
        </p:txBody>
      </p:sp>
    </p:spTree>
    <p:extLst>
      <p:ext uri="{BB962C8B-B14F-4D97-AF65-F5344CB8AC3E}">
        <p14:creationId xmlns:p14="http://schemas.microsoft.com/office/powerpoint/2010/main" val="423859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Proposal published on 9 December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Along with the proposed directive, </a:t>
            </a:r>
            <a:r>
              <a:rPr lang="en-US" sz="1200" dirty="0"/>
              <a:t>draft guidelines on the application of EU competition law to collective agreements of solo self-employed individuals were published.</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36037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Despite uncertainty about digital platform work falling within the remit of labour and social security inspectorates, some actions by inspectorates have been identified in Poland, Belgium and Spain.</a:t>
            </a:r>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3564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224821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3383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effectLst/>
                <a:latin typeface="Helvetica Neue" panose="02000503000000020004" pitchFamily="2" charset="0"/>
              </a:rPr>
              <a:t>Algorithmic management is used to allocate, monitor and evaluate the workers’ behaviour and performance.</a:t>
            </a:r>
          </a:p>
          <a:p>
            <a:r>
              <a:rPr lang="en-GB" sz="2800" b="0" dirty="0">
                <a:effectLst/>
                <a:latin typeface="Helvetica Neue" panose="02000503000000020004" pitchFamily="2" charset="0"/>
              </a:rPr>
              <a:t>With a prevalence of non-standard working arrangements, digital labour platforms tend to classify workers as self-employed in their terms and conditions, which results in the shifting of risks, liabilities and responsibilities, including the area of health and safety, onto digital platform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90BBB5-C5E5-4866-99B0-DD5088A1DAA3}" type="slidenum">
              <a:rPr lang="nl-BE" smtClean="0"/>
              <a:t>3</a:t>
            </a:fld>
            <a:endParaRPr lang="nl-BE"/>
          </a:p>
        </p:txBody>
      </p:sp>
    </p:spTree>
    <p:extLst>
      <p:ext uri="{BB962C8B-B14F-4D97-AF65-F5344CB8AC3E}">
        <p14:creationId xmlns:p14="http://schemas.microsoft.com/office/powerpoint/2010/main" val="153462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6000"/>
              </a:lnSpc>
              <a:spcBef>
                <a:spcPts val="600"/>
              </a:spcBef>
              <a:spcAft>
                <a:spcPts val="6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Based on a review of the existing literature, a taxonomy was developed that relies on three dimensions and results in four types of digital platform work as shown in the table. The three dimensions are:</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Dimension 1: The format of labour provision </a:t>
            </a:r>
            <a:r>
              <a:rPr lang="en-GB" sz="1800" b="1" i="0" dirty="0">
                <a:effectLst/>
                <a:latin typeface="Calibri" panose="020F0502020204030204" pitchFamily="34" charset="0"/>
                <a:ea typeface="Times New Roman" panose="02020603050405020304" pitchFamily="18" charset="0"/>
                <a:cs typeface="Times New Roman" panose="02020603050405020304" pitchFamily="18" charset="0"/>
              </a:rPr>
              <a:t>(online or on-location)</a:t>
            </a:r>
            <a:r>
              <a:rPr lang="en-GB" sz="18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i="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200"/>
              </a:lnSpc>
              <a:spcBef>
                <a:spcPts val="600"/>
              </a:spcBef>
              <a:spcAft>
                <a:spcPts val="600"/>
              </a:spcAft>
            </a:pPr>
            <a:r>
              <a:rPr lang="en-GB" sz="1800" u="sng" dirty="0">
                <a:effectLst/>
                <a:latin typeface="Calibri" panose="020F0502020204030204" pitchFamily="34" charset="0"/>
                <a:ea typeface="Times New Roman" panose="02020603050405020304" pitchFamily="18" charset="0"/>
                <a:cs typeface="Times New Roman" panose="02020603050405020304" pitchFamily="18" charset="0"/>
              </a:rPr>
              <a:t>Online platform work</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refers to tasks that are matched with workers online and are performed only or mostly virtually on an electronic device at any location, although the most common location is the worker’s home. </a:t>
            </a:r>
            <a:r>
              <a:rPr lang="en-GB" sz="1800" u="sng" dirty="0">
                <a:effectLst/>
                <a:latin typeface="Calibri" panose="020F0502020204030204" pitchFamily="34" charset="0"/>
                <a:ea typeface="Times New Roman" panose="02020603050405020304" pitchFamily="18" charset="0"/>
                <a:cs typeface="Times New Roman" panose="02020603050405020304" pitchFamily="18" charset="0"/>
              </a:rPr>
              <a:t>On-location platform work</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refers to tasks that are carried out only or mostly in the physical world, either in public areas, on the road or at the client’s premises, even though the matching process of tasks with workers still happens online. This dimension is relevant since, from an OSH perspective, the physical environment determines to a large extent (but not exhaustively) which OSH risks digital platform workers are exposed to, as well as particular difficulties in how these risks are managed in practice.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Dimension 2: The skills level required </a:t>
            </a:r>
            <a:r>
              <a:rPr lang="en-GB" sz="1800" b="1" i="0" dirty="0">
                <a:effectLst/>
                <a:latin typeface="Calibri" panose="020F0502020204030204" pitchFamily="34" charset="0"/>
                <a:ea typeface="Times New Roman" panose="02020603050405020304" pitchFamily="18" charset="0"/>
                <a:cs typeface="Times New Roman" panose="02020603050405020304" pitchFamily="18" charset="0"/>
              </a:rPr>
              <a:t>(lower-skilled vs higher-skilled)</a:t>
            </a:r>
            <a:endParaRPr lang="nl-BE" sz="1800" i="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200"/>
              </a:lnSpc>
              <a:spcBef>
                <a:spcPts val="600"/>
              </a:spcBef>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GB" sz="1800" u="sng" dirty="0">
                <a:effectLst/>
                <a:latin typeface="Calibri" panose="020F0502020204030204" pitchFamily="34" charset="0"/>
                <a:ea typeface="Times New Roman" panose="02020603050405020304" pitchFamily="18" charset="0"/>
                <a:cs typeface="Times New Roman" panose="02020603050405020304" pitchFamily="18" charset="0"/>
              </a:rPr>
              <a:t>skills level</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serves as a proxy for the nature, scale and complexity of the task. It determines whether a task can be allocated to anyone active on the platform or a selected individual. The level of skills required to execute a task does not reveal anything about the general skills a digital platform worker needs (e.g. strategies to find work) or has (e.g. education level). The scale of tasks ranges from micro tasks, e.g. click work, in which a single task takes only a few seconds, and medium tasks, e.g. parcel delivery, which takes a few minutes or hours of work, to larger tasks, e.g. fully-fledged projects that could take several weeks or months to complete, e.g. website design.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Dimension 3: The level of control exercised by the platform (</a:t>
            </a:r>
            <a:r>
              <a:rPr lang="en-GB" sz="1800" b="1" i="0" dirty="0">
                <a:effectLst/>
                <a:latin typeface="Calibri" panose="020F0502020204030204" pitchFamily="34" charset="0"/>
                <a:ea typeface="Times New Roman" panose="02020603050405020304" pitchFamily="18" charset="0"/>
                <a:cs typeface="Times New Roman" panose="02020603050405020304" pitchFamily="18" charset="0"/>
              </a:rPr>
              <a:t>cf.</a:t>
            </a:r>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i="0" dirty="0">
                <a:effectLst/>
                <a:latin typeface="Calibri" panose="020F0502020204030204" pitchFamily="34" charset="0"/>
                <a:ea typeface="Times New Roman" panose="02020603050405020304" pitchFamily="18" charset="0"/>
                <a:cs typeface="Times New Roman" panose="02020603050405020304" pitchFamily="18" charset="0"/>
              </a:rPr>
              <a:t>algorithmic management)</a:t>
            </a:r>
            <a:endParaRPr lang="nl-BE" sz="1800" i="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200"/>
              </a:lnSpc>
              <a:spcBef>
                <a:spcPts val="600"/>
              </a:spcBef>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GB" sz="1800" u="sng" dirty="0">
                <a:effectLst/>
                <a:latin typeface="Calibri" panose="020F0502020204030204" pitchFamily="34" charset="0"/>
                <a:ea typeface="Times New Roman" panose="02020603050405020304" pitchFamily="18" charset="0"/>
                <a:cs typeface="Times New Roman" panose="02020603050405020304" pitchFamily="18" charset="0"/>
              </a:rPr>
              <a:t>‘level of control’</a:t>
            </a:r>
            <a:r>
              <a:rPr lang="en-GB" sz="18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is an umbrella term encapsulating several dimensions that classify digital platforms. It serves as an indicator of the extent of </a:t>
            </a:r>
            <a:r>
              <a:rPr lang="en-GB" sz="1800" u="sng" dirty="0">
                <a:effectLst/>
                <a:latin typeface="Calibri" panose="020F0502020204030204" pitchFamily="34" charset="0"/>
                <a:ea typeface="Times New Roman" panose="02020603050405020304" pitchFamily="18" charset="0"/>
                <a:cs typeface="Times New Roman" panose="02020603050405020304" pitchFamily="18" charset="0"/>
              </a:rPr>
              <a:t>hierarchical power and managerial prerogatives a digital labour platform deploys in its relationship with workers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more specifically as it relates to (unilateral) decisions on work allocation, organisation and evaluation. Platforms’ intermediation can range from minimal to a very significant amount of control. This is important given that the level of control provides the notion of subordination, which in most Member States is the key legal criterion in the determination of employment status. In addition, at EU level and in most Member States, the OSH regulatory framework only applies to employees. This dimension is strongly linked to the reliance of most digital platforms on algorithmic management (and digital monitoring and surveillance) and the way it shapes working conditions and social protection in digital platform work. There is no uniform practice among platforms in the pervasiveness in which they deploy such techniques. </a:t>
            </a: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90BBB5-C5E5-4866-99B0-DD5088A1DAA3}" type="slidenum">
              <a:rPr lang="nl-BE" smtClean="0"/>
              <a:t>4</a:t>
            </a:fld>
            <a:endParaRPr lang="nl-BE"/>
          </a:p>
        </p:txBody>
      </p:sp>
    </p:spTree>
    <p:extLst>
      <p:ext uri="{BB962C8B-B14F-4D97-AF65-F5344CB8AC3E}">
        <p14:creationId xmlns:p14="http://schemas.microsoft.com/office/powerpoint/2010/main" val="76542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in the 27 Member States + Iceland and Norway:</a:t>
            </a:r>
          </a:p>
          <a:p>
            <a:r>
              <a:rPr lang="en-US" dirty="0"/>
              <a:t>- About 6% of workers earned part of most of their income working for digital platforms. </a:t>
            </a:r>
          </a:p>
          <a:p>
            <a:r>
              <a:rPr lang="en-US" dirty="0">
                <a:highlight>
                  <a:srgbClr val="FFFF00"/>
                </a:highlight>
              </a:rPr>
              <a:t>- </a:t>
            </a:r>
            <a:r>
              <a:rPr lang="en-US" sz="1800" dirty="0">
                <a:effectLst/>
                <a:latin typeface="Segoe UI" panose="020B0502040204020203" pitchFamily="34" charset="0"/>
              </a:rPr>
              <a:t>6% of workers is more than 11.5 million people across the EU.</a:t>
            </a:r>
            <a:endParaRPr lang="en-US" dirty="0">
              <a:highlight>
                <a:srgbClr val="FFFF00"/>
              </a:highlight>
            </a:endParaRPr>
          </a:p>
          <a:p>
            <a:endParaRPr lang="en-US" dirty="0"/>
          </a:p>
          <a:p>
            <a:r>
              <a:rPr lang="en-US" dirty="0"/>
              <a:t>Digital platform work is more present in:</a:t>
            </a:r>
          </a:p>
          <a:p>
            <a:pPr marL="171450" indent="-171450">
              <a:buFontTx/>
              <a:buChar char="-"/>
            </a:pPr>
            <a:r>
              <a:rPr lang="en-US" dirty="0"/>
              <a:t>Information and communication technology, finance, professional, scientific or technical services (19,2%)</a:t>
            </a:r>
          </a:p>
          <a:p>
            <a:pPr marL="171450" indent="-171450">
              <a:buFontTx/>
              <a:buChar char="-"/>
            </a:pPr>
            <a:r>
              <a:rPr lang="en-US" dirty="0"/>
              <a:t>Commerce, transport, accommodation or food services (18,3%)</a:t>
            </a:r>
          </a:p>
          <a:p>
            <a:pPr marL="171450" indent="-171450">
              <a:buFontTx/>
              <a:buChar char="-"/>
            </a:pPr>
            <a:r>
              <a:rPr lang="en-US" dirty="0"/>
              <a:t>Administration and support services, including public administration and defence (15,8%)</a:t>
            </a:r>
          </a:p>
          <a:p>
            <a:pPr marL="171450" indent="-171450">
              <a:buFontTx/>
              <a:buChar char="-"/>
            </a:pPr>
            <a:endParaRPr lang="en-US" dirty="0"/>
          </a:p>
          <a:p>
            <a:r>
              <a:rPr lang="en-GB" dirty="0"/>
              <a:t>OSH Pulse 2022: https://</a:t>
            </a:r>
            <a:r>
              <a:rPr lang="en-GB" dirty="0" err="1"/>
              <a:t>osha.europa.eu</a:t>
            </a:r>
            <a:r>
              <a:rPr lang="en-GB" dirty="0"/>
              <a:t>/</a:t>
            </a:r>
            <a:r>
              <a:rPr lang="en-GB" dirty="0" err="1"/>
              <a:t>en</a:t>
            </a:r>
            <a:r>
              <a:rPr lang="en-GB" dirty="0"/>
              <a:t>/facts-and-figures/osh-pulse-occupational-safety-and-health-post-pandemic-workplaces </a:t>
            </a:r>
          </a:p>
        </p:txBody>
      </p:sp>
      <p:sp>
        <p:nvSpPr>
          <p:cNvPr id="4" name="Slide Number Placeholder 3"/>
          <p:cNvSpPr>
            <a:spLocks noGrp="1"/>
          </p:cNvSpPr>
          <p:nvPr>
            <p:ph type="sldNum" sz="quarter" idx="10"/>
          </p:nvPr>
        </p:nvSpPr>
        <p:spPr/>
        <p:txBody>
          <a:bodyPr/>
          <a:lstStyle/>
          <a:p>
            <a:fld id="{141B3B6C-C8BA-4258-9024-20BC91C907AF}" type="slidenum">
              <a:rPr lang="nl-BE" smtClean="0"/>
              <a:t>5</a:t>
            </a:fld>
            <a:endParaRPr lang="nl-BE"/>
          </a:p>
        </p:txBody>
      </p:sp>
    </p:spTree>
    <p:extLst>
      <p:ext uri="{BB962C8B-B14F-4D97-AF65-F5344CB8AC3E}">
        <p14:creationId xmlns:p14="http://schemas.microsoft.com/office/powerpoint/2010/main" val="56708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OSH Pulse 2022: https://</a:t>
            </a:r>
            <a:r>
              <a:rPr lang="en-GB" dirty="0" err="1"/>
              <a:t>osha.europa.eu</a:t>
            </a:r>
            <a:r>
              <a:rPr lang="en-GB" dirty="0"/>
              <a:t>/</a:t>
            </a:r>
            <a:r>
              <a:rPr lang="en-GB" dirty="0" err="1"/>
              <a:t>en</a:t>
            </a:r>
            <a:r>
              <a:rPr lang="en-GB" dirty="0"/>
              <a:t>/facts-and-figures/osh-pulse-occupational-safety-and-health-post-pandemic-workplaces </a:t>
            </a:r>
          </a:p>
          <a:p>
            <a:endParaRPr lang="en-GB" dirty="0"/>
          </a:p>
        </p:txBody>
      </p:sp>
      <p:sp>
        <p:nvSpPr>
          <p:cNvPr id="4" name="Slide Number Placeholder 3"/>
          <p:cNvSpPr>
            <a:spLocks noGrp="1"/>
          </p:cNvSpPr>
          <p:nvPr>
            <p:ph type="sldNum" sz="quarter" idx="10"/>
          </p:nvPr>
        </p:nvSpPr>
        <p:spPr/>
        <p:txBody>
          <a:bodyPr/>
          <a:lstStyle/>
          <a:p>
            <a:fld id="{141B3B6C-C8BA-4258-9024-20BC91C907AF}" type="slidenum">
              <a:rPr lang="nl-BE" smtClean="0"/>
              <a:t>6</a:t>
            </a:fld>
            <a:endParaRPr lang="nl-BE"/>
          </a:p>
        </p:txBody>
      </p:sp>
    </p:spTree>
    <p:extLst>
      <p:ext uri="{BB962C8B-B14F-4D97-AF65-F5344CB8AC3E}">
        <p14:creationId xmlns:p14="http://schemas.microsoft.com/office/powerpoint/2010/main" val="26687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4162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The reduction of risks related to violence and harassment is due to the limited contact with platform, colleagues and clients.</a:t>
            </a:r>
          </a:p>
          <a:p>
            <a:r>
              <a:rPr lang="en-GB" sz="1800" kern="100" dirty="0">
                <a:effectLst/>
                <a:latin typeface="Calibri" panose="020F0502020204030204" pitchFamily="34" charset="0"/>
                <a:ea typeface="Yu Mincho" panose="02020400000000000000" pitchFamily="18" charset="-128"/>
                <a:cs typeface="Times New Roman" panose="02020603050405020304" pitchFamily="18" charset="0"/>
              </a:rPr>
              <a:t>Digital platform work can also help overcome </a:t>
            </a:r>
            <a:r>
              <a:rPr lang="en-US" sz="1800" kern="100" dirty="0">
                <a:effectLst/>
                <a:latin typeface="Calibri" panose="020F0502020204030204" pitchFamily="34" charset="0"/>
                <a:ea typeface="Yu Mincho" panose="02020400000000000000" pitchFamily="18" charset="-128"/>
                <a:cs typeface="Times New Roman" panose="02020603050405020304" pitchFamily="18" charset="0"/>
              </a:rPr>
              <a:t>negative perceptions or prejudice and be beneficial for individuals who struggle with social interactions.</a:t>
            </a:r>
            <a:endParaRPr lang="en-IT" sz="1800" kern="1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83CD549-0E8E-405C-830E-9D1936A80B4D}" type="slidenum">
              <a:rPr lang="en-GB" smtClean="0"/>
              <a:t>8</a:t>
            </a:fld>
            <a:endParaRPr lang="en-GB"/>
          </a:p>
        </p:txBody>
      </p:sp>
    </p:spTree>
    <p:extLst>
      <p:ext uri="{BB962C8B-B14F-4D97-AF65-F5344CB8AC3E}">
        <p14:creationId xmlns:p14="http://schemas.microsoft.com/office/powerpoint/2010/main" val="41856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603F97-0472-CC85-12B8-2536C8DACB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Risks are similar to those related to the same tasks outside the platform economy, but digital platform work has some specific effects mentioned above.</a:t>
            </a:r>
          </a:p>
        </p:txBody>
      </p:sp>
    </p:spTree>
    <p:extLst>
      <p:ext uri="{BB962C8B-B14F-4D97-AF65-F5344CB8AC3E}">
        <p14:creationId xmlns:p14="http://schemas.microsoft.com/office/powerpoint/2010/main" val="1298454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16" name="Picture 15">
            <a:extLst>
              <a:ext uri="{FF2B5EF4-FFF2-40B4-BE49-F238E27FC236}">
                <a16:creationId xmlns:a16="http://schemas.microsoft.com/office/drawing/2014/main" id="{5A978CC8-6FBE-4675-9992-5A4A8F4C0FA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292" y="4401676"/>
            <a:ext cx="1309231" cy="334773"/>
          </a:xfrm>
          <a:prstGeom prst="rect">
            <a:avLst/>
          </a:prstGeom>
        </p:spPr>
      </p:pic>
      <p:pic>
        <p:nvPicPr>
          <p:cNvPr id="22" name="Picture 21" descr="A logo of a healthy workplace&#10;&#10;Description automatically generated">
            <a:extLst>
              <a:ext uri="{FF2B5EF4-FFF2-40B4-BE49-F238E27FC236}">
                <a16:creationId xmlns:a16="http://schemas.microsoft.com/office/drawing/2014/main" id="{A08762B3-CC22-4E73-89FA-5D72EF019F5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37166" y="4266054"/>
            <a:ext cx="500262" cy="470395"/>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3609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a:t>
            </a:r>
            <a:r>
              <a:rPr lang="en-IE" dirty="0" err="1">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sha.europa.eu/en/publications/occupational-safety-and-health-digital-platform-work-lessons-regulations-policies-actions-and-initiativ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osha.europa.eu/en/publications-priority-area/digital-labour-platforms" TargetMode="External"/><Relationship Id="rId4" Type="http://schemas.openxmlformats.org/officeDocument/2006/relationships/hyperlink" Target="https://healthy-workplaces.osha.europa.eu/en/about-topic/priority-area/digital-platform-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7200" y="3554691"/>
            <a:ext cx="8544232" cy="674409"/>
          </a:xfrm>
        </p:spPr>
        <p:txBody>
          <a:bodyPr vert="horz" lIns="0" tIns="0" rIns="0" bIns="0" rtlCol="0" anchor="t" anchorCtr="0">
            <a:normAutofit fontScale="90000"/>
          </a:bodyPr>
          <a:lstStyle/>
          <a:p>
            <a:pPr>
              <a:spcBef>
                <a:spcPts val="450"/>
              </a:spcBef>
              <a:buClr>
                <a:schemeClr val="tx2"/>
              </a:buClr>
              <a:buFont typeface="Wingdings" pitchFamily="2" charset="2"/>
            </a:pPr>
            <a:r>
              <a:rPr lang="en-GB" sz="2000" dirty="0">
                <a:solidFill>
                  <a:srgbClr val="89C140"/>
                </a:solidFill>
                <a:latin typeface="+mn-lt"/>
                <a:ea typeface="+mn-ea"/>
                <a:cs typeface="+mn-cs"/>
              </a:rPr>
              <a:t>SAFE AND HEALTHY WORK IN THE DIGITAL AGE </a:t>
            </a:r>
            <a:br>
              <a:rPr lang="en-GB" sz="2000" dirty="0">
                <a:solidFill>
                  <a:srgbClr val="89C140"/>
                </a:solidFill>
                <a:latin typeface="+mn-lt"/>
                <a:ea typeface="+mn-ea"/>
                <a:cs typeface="+mn-cs"/>
              </a:rPr>
            </a:br>
            <a:r>
              <a:rPr lang="en-GB" sz="2000" dirty="0">
                <a:solidFill>
                  <a:srgbClr val="89C140"/>
                </a:solidFill>
                <a:latin typeface="+mn-lt"/>
                <a:ea typeface="+mn-ea"/>
                <a:cs typeface="+mn-cs"/>
              </a:rPr>
              <a:t>Healthy Workplaces Campaign 2023-25</a:t>
            </a:r>
            <a:br>
              <a:rPr lang="en-GB" sz="2000" dirty="0">
                <a:solidFill>
                  <a:srgbClr val="89C140"/>
                </a:solidFill>
                <a:latin typeface="+mn-lt"/>
                <a:ea typeface="+mn-ea"/>
                <a:cs typeface="+mn-cs"/>
              </a:rPr>
            </a:br>
            <a:endParaRPr lang="en-GB" sz="2000" dirty="0">
              <a:solidFill>
                <a:srgbClr val="89C14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7200" y="2728245"/>
            <a:ext cx="8131810" cy="506406"/>
          </a:xfrm>
        </p:spPr>
        <p:txBody>
          <a:bodyPr vert="horz" lIns="0" tIns="0" rIns="0" bIns="0" rtlCol="0" anchor="t" anchorCtr="0">
            <a:noAutofit/>
          </a:bodyPr>
          <a:lstStyle/>
          <a:p>
            <a:pPr>
              <a:spcBef>
                <a:spcPct val="0"/>
              </a:spcBef>
            </a:pPr>
            <a:r>
              <a:rPr lang="en-GB" sz="2400" dirty="0">
                <a:latin typeface="+mj-lt"/>
                <a:ea typeface="+mj-ea"/>
              </a:rPr>
              <a:t>Digital platform work: implications for occupational safety and health</a:t>
            </a:r>
          </a:p>
        </p:txBody>
      </p:sp>
    </p:spTree>
    <p:extLst>
      <p:ext uri="{BB962C8B-B14F-4D97-AF65-F5344CB8AC3E}">
        <p14:creationId xmlns:p14="http://schemas.microsoft.com/office/powerpoint/2010/main" val="242963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en-US" sz="2400" dirty="0"/>
              <a:t>Factors aggravating OSH risks and challenges</a:t>
            </a:r>
            <a:endParaRPr lang="en-GB" sz="2400" dirty="0"/>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98914" cy="2903583"/>
          </a:xfrm>
        </p:spPr>
        <p:txBody>
          <a:bodyPr lIns="0" tIns="0" rIns="0" bIns="0">
            <a:noAutofit/>
          </a:bodyPr>
          <a:lstStyle/>
          <a:p>
            <a:pPr marL="0" indent="0">
              <a:buNone/>
            </a:pPr>
            <a:r>
              <a:rPr lang="en-US" sz="1600" dirty="0">
                <a:solidFill>
                  <a:schemeClr val="accent2"/>
                </a:solidFill>
              </a:rPr>
              <a:t>Unclear employment status and contract</a:t>
            </a:r>
          </a:p>
          <a:p>
            <a:pPr lvl="1"/>
            <a:r>
              <a:rPr lang="en-US" sz="1600" dirty="0">
                <a:solidFill>
                  <a:schemeClr val="tx2"/>
                </a:solidFill>
              </a:rPr>
              <a:t>Workers become responsible for their own safety and health</a:t>
            </a:r>
          </a:p>
          <a:p>
            <a:pPr marL="0" indent="0">
              <a:buNone/>
            </a:pPr>
            <a:endParaRPr lang="en-US" sz="2000" b="1" dirty="0">
              <a:solidFill>
                <a:schemeClr val="tx2"/>
              </a:solidFill>
            </a:endParaRPr>
          </a:p>
          <a:p>
            <a:pPr marL="0" lvl="2" indent="0">
              <a:spcBef>
                <a:spcPts val="450"/>
              </a:spcBef>
              <a:buClr>
                <a:schemeClr val="tx2"/>
              </a:buClr>
              <a:buNone/>
            </a:pPr>
            <a:r>
              <a:rPr lang="en-US" sz="1600" b="1" dirty="0">
                <a:solidFill>
                  <a:schemeClr val="accent2"/>
                </a:solidFill>
              </a:rPr>
              <a:t>Algorithmic management </a:t>
            </a:r>
          </a:p>
          <a:p>
            <a:pPr lvl="1">
              <a:spcAft>
                <a:spcPts val="600"/>
              </a:spcAft>
            </a:pPr>
            <a:r>
              <a:rPr lang="en-GB" sz="1600" dirty="0">
                <a:solidFill>
                  <a:schemeClr val="tx2"/>
                </a:solidFill>
              </a:rPr>
              <a:t>Concentrated power in the platform</a:t>
            </a:r>
          </a:p>
          <a:p>
            <a:pPr lvl="1">
              <a:spcAft>
                <a:spcPts val="600"/>
              </a:spcAft>
            </a:pPr>
            <a:r>
              <a:rPr lang="en-US" sz="1600" dirty="0">
                <a:solidFill>
                  <a:schemeClr val="tx2"/>
                </a:solidFill>
              </a:rPr>
              <a:t>Rewards or penalties based on workers’ performance</a:t>
            </a:r>
          </a:p>
          <a:p>
            <a:pPr lvl="1">
              <a:spcAft>
                <a:spcPts val="600"/>
              </a:spcAft>
            </a:pPr>
            <a:r>
              <a:rPr lang="en-US" sz="1600" dirty="0">
                <a:solidFill>
                  <a:schemeClr val="tx2"/>
                </a:solidFill>
              </a:rPr>
              <a:t>Lack of transparency of the algorithm </a:t>
            </a:r>
          </a:p>
          <a:p>
            <a:pPr lvl="1">
              <a:spcAft>
                <a:spcPts val="600"/>
              </a:spcAft>
            </a:pPr>
            <a:r>
              <a:rPr lang="en-US" sz="1600" dirty="0">
                <a:solidFill>
                  <a:schemeClr val="tx2"/>
                </a:solidFill>
              </a:rPr>
              <a:t>Reduced workers’ autonomy, job control and flexibility</a:t>
            </a:r>
          </a:p>
          <a:p>
            <a:pPr lvl="1">
              <a:spcAft>
                <a:spcPts val="600"/>
              </a:spcAft>
            </a:pPr>
            <a:r>
              <a:rPr lang="en-US" sz="1600" dirty="0">
                <a:solidFill>
                  <a:schemeClr val="tx2"/>
                </a:solidFill>
              </a:rPr>
              <a:t>Exhaustion, anxiety, stress</a:t>
            </a:r>
            <a:endParaRPr lang="nl-BE" sz="1600" dirty="0">
              <a:solidFill>
                <a:schemeClr val="tx2"/>
              </a:solidFill>
            </a:endParaRPr>
          </a:p>
        </p:txBody>
      </p:sp>
    </p:spTree>
    <p:extLst>
      <p:ext uri="{BB962C8B-B14F-4D97-AF65-F5344CB8AC3E}">
        <p14:creationId xmlns:p14="http://schemas.microsoft.com/office/powerpoint/2010/main" val="26829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en-US" sz="2400" dirty="0"/>
              <a:t>Factors aggravating OSH risks and challenges</a:t>
            </a:r>
            <a:endParaRPr lang="en-GB" sz="2400" dirty="0"/>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73215" cy="2820533"/>
          </a:xfrm>
        </p:spPr>
        <p:txBody>
          <a:bodyPr lIns="0" tIns="0" rIns="0" bIns="0">
            <a:noAutofit/>
          </a:bodyPr>
          <a:lstStyle/>
          <a:p>
            <a:pPr marL="0" indent="0">
              <a:buNone/>
            </a:pPr>
            <a:r>
              <a:rPr lang="en-US" sz="1600" dirty="0">
                <a:solidFill>
                  <a:schemeClr val="accent2"/>
                </a:solidFill>
              </a:rPr>
              <a:t>Isolation and lack of social support</a:t>
            </a:r>
          </a:p>
          <a:p>
            <a:pPr lvl="1">
              <a:spcAft>
                <a:spcPts val="600"/>
              </a:spcAft>
            </a:pPr>
            <a:r>
              <a:rPr lang="en-US" sz="1600" dirty="0">
                <a:solidFill>
                  <a:schemeClr val="tx2"/>
                </a:solidFill>
              </a:rPr>
              <a:t>Cause sleeping problems, exhaustion, stress, depression, etc.</a:t>
            </a:r>
          </a:p>
          <a:p>
            <a:pPr lvl="1">
              <a:spcAft>
                <a:spcPts val="600"/>
              </a:spcAft>
            </a:pPr>
            <a:r>
              <a:rPr lang="en-US" sz="1600" dirty="0">
                <a:solidFill>
                  <a:schemeClr val="tx2"/>
                </a:solidFill>
              </a:rPr>
              <a:t>Limit worker </a:t>
            </a:r>
            <a:r>
              <a:rPr lang="en-US" sz="1600" dirty="0" err="1">
                <a:solidFill>
                  <a:schemeClr val="tx2"/>
                </a:solidFill>
              </a:rPr>
              <a:t>organisation</a:t>
            </a:r>
            <a:r>
              <a:rPr lang="en-US" sz="1600" dirty="0">
                <a:solidFill>
                  <a:schemeClr val="tx2"/>
                </a:solidFill>
              </a:rPr>
              <a:t> and collective bargaining</a:t>
            </a:r>
          </a:p>
          <a:p>
            <a:pPr lvl="1">
              <a:spcAft>
                <a:spcPts val="600"/>
              </a:spcAft>
            </a:pPr>
            <a:r>
              <a:rPr lang="en-US" sz="1600" dirty="0">
                <a:solidFill>
                  <a:schemeClr val="tx2"/>
                </a:solidFill>
              </a:rPr>
              <a:t>Complicate implementation of preventive measures and access to OSH services</a:t>
            </a:r>
          </a:p>
          <a:p>
            <a:pPr marL="324000" lvl="2" indent="0">
              <a:buNone/>
            </a:pPr>
            <a:endParaRPr lang="en-US" sz="2000" dirty="0">
              <a:latin typeface="Arial" panose="020B0604020202020204" pitchFamily="34" charset="0"/>
              <a:cs typeface="Arial" panose="020B0604020202020204" pitchFamily="34" charset="0"/>
            </a:endParaRPr>
          </a:p>
          <a:p>
            <a:pPr marL="0" lvl="1" indent="0">
              <a:spcBef>
                <a:spcPts val="450"/>
              </a:spcBef>
              <a:buClr>
                <a:schemeClr val="tx2"/>
              </a:buClr>
              <a:buNone/>
            </a:pPr>
            <a:r>
              <a:rPr lang="en-GB" sz="1600" b="1" dirty="0">
                <a:solidFill>
                  <a:schemeClr val="accent2"/>
                </a:solidFill>
              </a:rPr>
              <a:t>Work transience and boundaryless careers</a:t>
            </a:r>
            <a:endParaRPr lang="nl-BE" sz="1600" b="1" dirty="0">
              <a:solidFill>
                <a:schemeClr val="accent2"/>
              </a:solidFill>
            </a:endParaRPr>
          </a:p>
          <a:p>
            <a:pPr marL="288925" lvl="1" indent="-114300">
              <a:spcAft>
                <a:spcPts val="600"/>
              </a:spcAft>
              <a:buClr>
                <a:schemeClr val="tx2"/>
              </a:buClr>
            </a:pPr>
            <a:r>
              <a:rPr lang="en-US" sz="1600" dirty="0">
                <a:solidFill>
                  <a:schemeClr val="tx2"/>
                </a:solidFill>
              </a:rPr>
              <a:t>Job and income insecurity</a:t>
            </a:r>
          </a:p>
          <a:p>
            <a:pPr marL="288925" lvl="1" indent="-114300">
              <a:spcAft>
                <a:spcPts val="600"/>
              </a:spcAft>
              <a:buClr>
                <a:schemeClr val="tx2"/>
              </a:buClr>
            </a:pPr>
            <a:r>
              <a:rPr lang="en-US" sz="1600" dirty="0">
                <a:solidFill>
                  <a:schemeClr val="tx2"/>
                </a:solidFill>
              </a:rPr>
              <a:t>Lead to mental and physical health issues</a:t>
            </a:r>
            <a:endParaRPr lang="nl-BE" sz="1600" dirty="0">
              <a:solidFill>
                <a:schemeClr val="tx2"/>
              </a:solidFill>
            </a:endParaRPr>
          </a:p>
        </p:txBody>
      </p:sp>
    </p:spTree>
    <p:extLst>
      <p:ext uri="{BB962C8B-B14F-4D97-AF65-F5344CB8AC3E}">
        <p14:creationId xmlns:p14="http://schemas.microsoft.com/office/powerpoint/2010/main" val="386603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en-GB" sz="2400" b="1" kern="0" dirty="0">
                <a:solidFill>
                  <a:srgbClr val="003399"/>
                </a:solidFill>
                <a:effectLst/>
                <a:latin typeface="Arial" panose="020B0604020202020204" pitchFamily="34" charset="0"/>
                <a:ea typeface="Times New Roman" panose="02020603050405020304" pitchFamily="18" charset="0"/>
                <a:cs typeface="ArialMT"/>
              </a:rPr>
              <a:t>Challenges for specific groups of workers</a:t>
            </a:r>
            <a:endParaRPr lang="en-GB" sz="2400" dirty="0"/>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7200" y="915988"/>
            <a:ext cx="7786688" cy="2523420"/>
          </a:xfrm>
        </p:spPr>
        <p:txBody>
          <a:bodyPr lIns="0" tIns="0" rIns="0" bIns="0">
            <a:noAutofit/>
          </a:bodyPr>
          <a:lstStyle/>
          <a:p>
            <a:pPr>
              <a:spcBef>
                <a:spcPts val="600"/>
              </a:spcBef>
              <a:spcAft>
                <a:spcPts val="600"/>
              </a:spcAft>
            </a:pPr>
            <a:r>
              <a:rPr lang="en-GB" sz="1600" b="0" dirty="0">
                <a:solidFill>
                  <a:schemeClr val="tx2"/>
                </a:solidFill>
              </a:rPr>
              <a:t>Difficulties in proving experience, since portfolios cannot be easily transferred between platforms or included in a CV</a:t>
            </a:r>
          </a:p>
          <a:p>
            <a:pPr>
              <a:spcBef>
                <a:spcPts val="600"/>
              </a:spcBef>
              <a:spcAft>
                <a:spcPts val="600"/>
              </a:spcAft>
            </a:pPr>
            <a:r>
              <a:rPr lang="en-GB" sz="1600" b="0" dirty="0">
                <a:solidFill>
                  <a:schemeClr val="tx2"/>
                </a:solidFill>
              </a:rPr>
              <a:t>Overqualified workers take up tasks not related to their education</a:t>
            </a:r>
          </a:p>
          <a:p>
            <a:pPr>
              <a:spcBef>
                <a:spcPts val="600"/>
              </a:spcBef>
              <a:spcAft>
                <a:spcPts val="600"/>
              </a:spcAft>
            </a:pPr>
            <a:r>
              <a:rPr lang="en-GB" sz="1600" b="0" dirty="0">
                <a:solidFill>
                  <a:schemeClr val="tx2"/>
                </a:solidFill>
              </a:rPr>
              <a:t>Digital platform work can become a trap for those with few alternative work options</a:t>
            </a:r>
          </a:p>
        </p:txBody>
      </p:sp>
      <p:pic>
        <p:nvPicPr>
          <p:cNvPr id="6" name="Picture 5" descr="A person pushing a gear&#10;&#10;Description automatically generated">
            <a:extLst>
              <a:ext uri="{FF2B5EF4-FFF2-40B4-BE49-F238E27FC236}">
                <a16:creationId xmlns:a16="http://schemas.microsoft.com/office/drawing/2014/main" id="{C0B31055-AA0D-48EC-B081-E38CEC31B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220" y="2571750"/>
            <a:ext cx="2020915" cy="2020915"/>
          </a:xfrm>
          <a:prstGeom prst="rect">
            <a:avLst/>
          </a:prstGeom>
        </p:spPr>
      </p:pic>
    </p:spTree>
    <p:extLst>
      <p:ext uri="{BB962C8B-B14F-4D97-AF65-F5344CB8AC3E}">
        <p14:creationId xmlns:p14="http://schemas.microsoft.com/office/powerpoint/2010/main" val="22162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54C8-C96E-488B-B0E8-F92C721258A2}"/>
              </a:ext>
            </a:extLst>
          </p:cNvPr>
          <p:cNvSpPr>
            <a:spLocks noGrp="1"/>
          </p:cNvSpPr>
          <p:nvPr>
            <p:ph type="title"/>
          </p:nvPr>
        </p:nvSpPr>
        <p:spPr/>
        <p:txBody>
          <a:bodyPr lIns="0"/>
          <a:lstStyle/>
          <a:p>
            <a:r>
              <a:rPr lang="en-GB" sz="2400" b="1" kern="0" dirty="0">
                <a:solidFill>
                  <a:srgbClr val="003399"/>
                </a:solidFill>
                <a:effectLst/>
                <a:latin typeface="Arial" panose="020B0604020202020204" pitchFamily="34" charset="0"/>
                <a:ea typeface="Times New Roman" panose="02020603050405020304" pitchFamily="18" charset="0"/>
                <a:cs typeface="ArialMT"/>
              </a:rPr>
              <a:t>Challenges for specific groups of workers</a:t>
            </a:r>
            <a:endParaRPr lang="en-GB" sz="2400" dirty="0"/>
          </a:p>
        </p:txBody>
      </p:sp>
      <p:sp>
        <p:nvSpPr>
          <p:cNvPr id="3" name="Content Placeholder 2">
            <a:extLst>
              <a:ext uri="{FF2B5EF4-FFF2-40B4-BE49-F238E27FC236}">
                <a16:creationId xmlns:a16="http://schemas.microsoft.com/office/drawing/2014/main" id="{6E1A3394-BE15-4D9D-B045-3A55A144CB22}"/>
              </a:ext>
            </a:extLst>
          </p:cNvPr>
          <p:cNvSpPr>
            <a:spLocks noGrp="1"/>
          </p:cNvSpPr>
          <p:nvPr>
            <p:ph sz="half" idx="1"/>
          </p:nvPr>
        </p:nvSpPr>
        <p:spPr>
          <a:xfrm>
            <a:off x="450001" y="915988"/>
            <a:ext cx="7704138" cy="2111940"/>
          </a:xfrm>
        </p:spPr>
        <p:txBody>
          <a:bodyPr lIns="0" tIns="0" rIns="0" bIns="0">
            <a:noAutofit/>
          </a:bodyPr>
          <a:lstStyle/>
          <a:p>
            <a:pPr marL="0" lvl="1" indent="0">
              <a:buNone/>
              <a:defRPr/>
            </a:pPr>
            <a:r>
              <a:rPr lang="en-GB" sz="1600" b="1" dirty="0">
                <a:solidFill>
                  <a:schemeClr val="accent2"/>
                </a:solidFill>
              </a:rPr>
              <a:t>Digital platform work can be a lever to escape from discrimination, harassment and unfair treatment</a:t>
            </a:r>
          </a:p>
          <a:p>
            <a:pPr marL="285750" lvl="1" indent="-171450">
              <a:defRPr/>
            </a:pPr>
            <a:r>
              <a:rPr lang="en-GB" sz="1600" dirty="0">
                <a:solidFill>
                  <a:schemeClr val="tx2"/>
                </a:solidFill>
              </a:rPr>
              <a:t>Anonymous profile, without sensitive information</a:t>
            </a:r>
          </a:p>
          <a:p>
            <a:pPr marL="342900" lvl="1" indent="-342900">
              <a:buFontTx/>
              <a:buChar char="-"/>
              <a:defRPr/>
            </a:pPr>
            <a:endParaRPr lang="en-GB" sz="2000" b="1" dirty="0">
              <a:solidFill>
                <a:schemeClr val="accent2"/>
              </a:solidFill>
              <a:latin typeface="Arial" panose="020B0604020202020204" pitchFamily="34" charset="0"/>
              <a:cs typeface="Arial" panose="020B0604020202020204" pitchFamily="34" charset="0"/>
            </a:endParaRPr>
          </a:p>
          <a:p>
            <a:pPr marL="0" lvl="1" indent="0">
              <a:buNone/>
              <a:defRPr/>
            </a:pPr>
            <a:r>
              <a:rPr lang="en-GB" sz="1600" b="1" dirty="0">
                <a:solidFill>
                  <a:schemeClr val="accent2"/>
                </a:solidFill>
              </a:rPr>
              <a:t>But these problems still happen…</a:t>
            </a:r>
          </a:p>
          <a:p>
            <a:pPr marL="285750" lvl="1" indent="-171450">
              <a:spcAft>
                <a:spcPts val="600"/>
              </a:spcAft>
              <a:defRPr/>
            </a:pPr>
            <a:r>
              <a:rPr lang="en-GB" sz="1600" dirty="0">
                <a:solidFill>
                  <a:schemeClr val="tx2"/>
                </a:solidFill>
              </a:rPr>
              <a:t>Existing inequalities and biases can be reinforced</a:t>
            </a:r>
          </a:p>
          <a:p>
            <a:pPr marL="285750" lvl="1" indent="-171450">
              <a:spcAft>
                <a:spcPts val="600"/>
              </a:spcAft>
              <a:defRPr/>
            </a:pPr>
            <a:r>
              <a:rPr lang="en-GB" sz="1600" dirty="0">
                <a:solidFill>
                  <a:schemeClr val="tx2"/>
                </a:solidFill>
              </a:rPr>
              <a:t>Algorithmic management based on biased data</a:t>
            </a:r>
          </a:p>
          <a:p>
            <a:pPr marL="285750" lvl="1" indent="-171450">
              <a:spcAft>
                <a:spcPts val="600"/>
              </a:spcAft>
              <a:defRPr/>
            </a:pPr>
            <a:r>
              <a:rPr lang="en-GB" sz="1600" dirty="0">
                <a:solidFill>
                  <a:schemeClr val="tx2"/>
                </a:solidFill>
              </a:rPr>
              <a:t>Workers underreport issues</a:t>
            </a:r>
          </a:p>
        </p:txBody>
      </p:sp>
    </p:spTree>
    <p:extLst>
      <p:ext uri="{BB962C8B-B14F-4D97-AF65-F5344CB8AC3E}">
        <p14:creationId xmlns:p14="http://schemas.microsoft.com/office/powerpoint/2010/main" val="21898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35609" y="112239"/>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altLang="en-US" kern="0" dirty="0">
                <a:latin typeface="+mn-lt"/>
              </a:rPr>
              <a:t>Mapping responses to OSH risks: examples of initiatives</a:t>
            </a:r>
            <a:endParaRPr lang="en-US" altLang="en-US" kern="0" dirty="0">
              <a:latin typeface="+mn-lt"/>
            </a:endParaRPr>
          </a:p>
        </p:txBody>
      </p:sp>
      <p:sp>
        <p:nvSpPr>
          <p:cNvPr id="9" name="Rectangle 8">
            <a:extLst>
              <a:ext uri="{FF2B5EF4-FFF2-40B4-BE49-F238E27FC236}">
                <a16:creationId xmlns:a16="http://schemas.microsoft.com/office/drawing/2014/main" id="{DD0B5BD9-2C74-4F71-A5CB-169F9CF4831E}"/>
              </a:ext>
            </a:extLst>
          </p:cNvPr>
          <p:cNvSpPr/>
          <p:nvPr/>
        </p:nvSpPr>
        <p:spPr>
          <a:xfrm>
            <a:off x="467832" y="915988"/>
            <a:ext cx="7704138" cy="2656771"/>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es-ES" sz="2000" b="1" dirty="0">
                <a:solidFill>
                  <a:schemeClr val="tx2"/>
                </a:solidFill>
              </a:rPr>
              <a:t>POLICY-MAKERS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en-GB" sz="1600" dirty="0">
                <a:solidFill>
                  <a:schemeClr val="tx2"/>
                </a:solidFill>
              </a:rPr>
              <a:t>Mandatory occupational accident insurance for on-location platform workers</a:t>
            </a:r>
          </a:p>
          <a:p>
            <a:pPr marL="285750" indent="-285750">
              <a:spcAft>
                <a:spcPts val="600"/>
              </a:spcAft>
              <a:buFont typeface="Wingdings" panose="05000000000000000000" pitchFamily="2" charset="2"/>
              <a:buChar char="§"/>
              <a:defRPr/>
            </a:pPr>
            <a:r>
              <a:rPr lang="en-GB" sz="1600" dirty="0">
                <a:solidFill>
                  <a:schemeClr val="tx2"/>
                </a:solidFill>
              </a:rPr>
              <a:t>Transparency requirements to platforms using algorithmic management</a:t>
            </a:r>
          </a:p>
          <a:p>
            <a:pPr marL="285750" indent="-285750">
              <a:spcAft>
                <a:spcPts val="600"/>
              </a:spcAft>
              <a:buFont typeface="Wingdings" panose="05000000000000000000" pitchFamily="2" charset="2"/>
              <a:buChar char="§"/>
              <a:defRPr/>
            </a:pPr>
            <a:r>
              <a:rPr lang="en-GB" sz="1600" dirty="0">
                <a:solidFill>
                  <a:schemeClr val="tx2"/>
                </a:solidFill>
              </a:rPr>
              <a:t>Working time limits, road safety protections, right for workers to be informed about technological changes</a:t>
            </a:r>
          </a:p>
          <a:p>
            <a:pPr marL="285750" indent="-285750">
              <a:spcAft>
                <a:spcPts val="600"/>
              </a:spcAft>
              <a:buFont typeface="Wingdings" panose="05000000000000000000" pitchFamily="2" charset="2"/>
              <a:buChar char="§"/>
              <a:defRPr/>
            </a:pPr>
            <a:r>
              <a:rPr lang="en-GB" sz="1600" dirty="0">
                <a:solidFill>
                  <a:schemeClr val="tx2"/>
                </a:solidFill>
              </a:rPr>
              <a:t>Calls for public consultations</a:t>
            </a:r>
          </a:p>
          <a:p>
            <a:pPr marL="285750" indent="-285750">
              <a:spcAft>
                <a:spcPts val="600"/>
              </a:spcAft>
              <a:buFont typeface="Wingdings" panose="05000000000000000000" pitchFamily="2" charset="2"/>
              <a:buChar char="§"/>
              <a:defRPr/>
            </a:pPr>
            <a:r>
              <a:rPr lang="en-GB" sz="1600" dirty="0">
                <a:solidFill>
                  <a:schemeClr val="tx2"/>
                </a:solidFill>
              </a:rPr>
              <a:t>Labour inspections and awareness campaigns</a:t>
            </a:r>
          </a:p>
        </p:txBody>
      </p:sp>
    </p:spTree>
    <p:extLst>
      <p:ext uri="{BB962C8B-B14F-4D97-AF65-F5344CB8AC3E}">
        <p14:creationId xmlns:p14="http://schemas.microsoft.com/office/powerpoint/2010/main" val="37047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1CBE28-9A7C-178F-B4AE-1A9753F563DE}"/>
              </a:ext>
            </a:extLst>
          </p:cNvPr>
          <p:cNvSpPr/>
          <p:nvPr/>
        </p:nvSpPr>
        <p:spPr>
          <a:xfrm>
            <a:off x="478106" y="915989"/>
            <a:ext cx="7704138" cy="2192972"/>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es-ES" sz="2000" b="1" dirty="0">
                <a:solidFill>
                  <a:schemeClr val="tx2"/>
                </a:solidFill>
              </a:rPr>
              <a:t>PLATFORMS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en-GB" sz="1600" dirty="0">
                <a:solidFill>
                  <a:schemeClr val="tx2"/>
                </a:solidFill>
              </a:rPr>
              <a:t>Provision of OSH protections such as personal protective equipment, physical and mental safety and wellbeing strategies, healthcare assistance, work-related injury insurance, tailored OSH training </a:t>
            </a:r>
          </a:p>
          <a:p>
            <a:pPr marL="285750" indent="-285750">
              <a:spcAft>
                <a:spcPts val="600"/>
              </a:spcAft>
              <a:buFont typeface="Wingdings" panose="05000000000000000000" pitchFamily="2" charset="2"/>
              <a:buChar char="§"/>
              <a:defRPr/>
            </a:pPr>
            <a:r>
              <a:rPr lang="en-GB" sz="1600" dirty="0">
                <a:solidFill>
                  <a:schemeClr val="tx2"/>
                </a:solidFill>
              </a:rPr>
              <a:t>OSH policies for road safety and violence and harassment</a:t>
            </a:r>
          </a:p>
          <a:p>
            <a:pPr marL="285750" indent="-285750">
              <a:spcAft>
                <a:spcPts val="600"/>
              </a:spcAft>
              <a:buFont typeface="Wingdings" panose="05000000000000000000" pitchFamily="2" charset="2"/>
              <a:buChar char="§"/>
              <a:defRPr/>
            </a:pPr>
            <a:r>
              <a:rPr lang="en-GB" sz="1600" dirty="0">
                <a:solidFill>
                  <a:schemeClr val="tx2"/>
                </a:solidFill>
              </a:rPr>
              <a:t>Industry pledges and codes of conduct</a:t>
            </a:r>
            <a:endParaRPr lang="es-ES" sz="1600" dirty="0">
              <a:solidFill>
                <a:schemeClr val="tx2"/>
              </a:solidFill>
            </a:endParaRPr>
          </a:p>
        </p:txBody>
      </p:sp>
      <p:sp>
        <p:nvSpPr>
          <p:cNvPr id="7" name="Title 1">
            <a:extLst>
              <a:ext uri="{FF2B5EF4-FFF2-40B4-BE49-F238E27FC236}">
                <a16:creationId xmlns:a16="http://schemas.microsoft.com/office/drawing/2014/main" id="{5502B721-8DF5-4D0D-A0AE-3AB932C1EB9A}"/>
              </a:ext>
            </a:extLst>
          </p:cNvPr>
          <p:cNvSpPr txBox="1">
            <a:spLocks/>
          </p:cNvSpPr>
          <p:nvPr/>
        </p:nvSpPr>
        <p:spPr bwMode="auto">
          <a:xfrm>
            <a:off x="478106" y="139948"/>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altLang="en-US" kern="0" dirty="0">
                <a:latin typeface="+mn-lt"/>
              </a:rPr>
              <a:t>Mapping responses to OSH risks: examples of initiatives</a:t>
            </a:r>
            <a:endParaRPr lang="en-US" altLang="en-US" kern="0" dirty="0">
              <a:latin typeface="+mn-lt"/>
            </a:endParaRPr>
          </a:p>
        </p:txBody>
      </p:sp>
    </p:spTree>
    <p:extLst>
      <p:ext uri="{BB962C8B-B14F-4D97-AF65-F5344CB8AC3E}">
        <p14:creationId xmlns:p14="http://schemas.microsoft.com/office/powerpoint/2010/main" val="31514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0ED2D-3959-73C1-2395-332D4CC876E9}"/>
              </a:ext>
            </a:extLst>
          </p:cNvPr>
          <p:cNvSpPr/>
          <p:nvPr/>
        </p:nvSpPr>
        <p:spPr>
          <a:xfrm>
            <a:off x="478524" y="908249"/>
            <a:ext cx="7693446" cy="25435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es-ES" sz="2000" b="1" dirty="0">
                <a:solidFill>
                  <a:schemeClr val="tx2"/>
                </a:solidFill>
              </a:rPr>
              <a:t>PLATFORM WORKERS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en-GB" sz="1600" dirty="0">
                <a:solidFill>
                  <a:schemeClr val="tx2"/>
                </a:solidFill>
              </a:rPr>
              <a:t>Informal exchanges of information on work-related issues or self-organising initiatives through chat forums, social media, face-to-face interactions</a:t>
            </a:r>
          </a:p>
          <a:p>
            <a:pPr marL="285750" indent="-285750">
              <a:spcAft>
                <a:spcPts val="600"/>
              </a:spcAft>
              <a:buFont typeface="Wingdings" panose="05000000000000000000" pitchFamily="2" charset="2"/>
              <a:buChar char="§"/>
              <a:defRPr/>
            </a:pPr>
            <a:r>
              <a:rPr lang="en-GB" sz="1600" dirty="0">
                <a:solidFill>
                  <a:schemeClr val="tx2"/>
                </a:solidFill>
              </a:rPr>
              <a:t>Informal safety measures and precautions to protect themselves from task-specific risks</a:t>
            </a:r>
          </a:p>
          <a:p>
            <a:pPr marL="285750" indent="-285750">
              <a:spcAft>
                <a:spcPts val="600"/>
              </a:spcAft>
              <a:buFont typeface="Wingdings" panose="05000000000000000000" pitchFamily="2" charset="2"/>
              <a:buChar char="§"/>
              <a:defRPr/>
            </a:pPr>
            <a:r>
              <a:rPr lang="en-GB" sz="1600" dirty="0">
                <a:solidFill>
                  <a:schemeClr val="tx2"/>
                </a:solidFill>
              </a:rPr>
              <a:t>Opportunities for cooperation, negotiation of working conditions, organisation and representation</a:t>
            </a:r>
            <a:endParaRPr lang="es-ES" sz="1600" dirty="0">
              <a:solidFill>
                <a:schemeClr val="tx2"/>
              </a:solidFill>
            </a:endParaRPr>
          </a:p>
        </p:txBody>
      </p:sp>
      <p:sp>
        <p:nvSpPr>
          <p:cNvPr id="6" name="Title 1">
            <a:extLst>
              <a:ext uri="{FF2B5EF4-FFF2-40B4-BE49-F238E27FC236}">
                <a16:creationId xmlns:a16="http://schemas.microsoft.com/office/drawing/2014/main" id="{AE95F8D5-25F2-4C69-BE3F-609C31DACE22}"/>
              </a:ext>
            </a:extLst>
          </p:cNvPr>
          <p:cNvSpPr txBox="1">
            <a:spLocks/>
          </p:cNvSpPr>
          <p:nvPr/>
        </p:nvSpPr>
        <p:spPr bwMode="auto">
          <a:xfrm>
            <a:off x="435609" y="112239"/>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en-GB" altLang="en-US" kern="0" dirty="0">
                <a:latin typeface="+mn-lt"/>
              </a:rPr>
              <a:t>Mapping responses to OSH risks: examples of initiatives</a:t>
            </a:r>
            <a:endParaRPr lang="en-US" altLang="en-US" kern="0" dirty="0">
              <a:latin typeface="+mn-lt"/>
            </a:endParaRPr>
          </a:p>
        </p:txBody>
      </p:sp>
    </p:spTree>
    <p:extLst>
      <p:ext uri="{BB962C8B-B14F-4D97-AF65-F5344CB8AC3E}">
        <p14:creationId xmlns:p14="http://schemas.microsoft.com/office/powerpoint/2010/main" val="174980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B0D-0911-46BC-BACE-4295E9F83A3E}"/>
              </a:ext>
            </a:extLst>
          </p:cNvPr>
          <p:cNvSpPr>
            <a:spLocks noGrp="1"/>
          </p:cNvSpPr>
          <p:nvPr>
            <p:ph type="title"/>
          </p:nvPr>
        </p:nvSpPr>
        <p:spPr>
          <a:xfrm>
            <a:off x="450001" y="134999"/>
            <a:ext cx="8343125" cy="460423"/>
          </a:xfrm>
        </p:spPr>
        <p:txBody>
          <a:bodyPr lIns="0"/>
          <a:lstStyle/>
          <a:p>
            <a:r>
              <a:rPr lang="en-GB" sz="2400" b="1" kern="0" dirty="0">
                <a:solidFill>
                  <a:srgbClr val="003399"/>
                </a:solidFill>
                <a:effectLst/>
                <a:latin typeface="Arial" panose="020B0604020202020204" pitchFamily="34" charset="0"/>
                <a:ea typeface="Times New Roman" panose="02020603050405020304" pitchFamily="18" charset="0"/>
                <a:cs typeface="ArialMT"/>
              </a:rPr>
              <a:t>Policies and practices</a:t>
            </a:r>
            <a:endParaRPr lang="en-GB" sz="2400" dirty="0"/>
          </a:p>
        </p:txBody>
      </p:sp>
      <p:sp>
        <p:nvSpPr>
          <p:cNvPr id="3" name="Content Placeholder 2">
            <a:extLst>
              <a:ext uri="{FF2B5EF4-FFF2-40B4-BE49-F238E27FC236}">
                <a16:creationId xmlns:a16="http://schemas.microsoft.com/office/drawing/2014/main" id="{22A7DB94-CFEC-4B97-B29F-0F5E62A273EA}"/>
              </a:ext>
            </a:extLst>
          </p:cNvPr>
          <p:cNvSpPr>
            <a:spLocks noGrp="1"/>
          </p:cNvSpPr>
          <p:nvPr>
            <p:ph sz="half" idx="1"/>
          </p:nvPr>
        </p:nvSpPr>
        <p:spPr>
          <a:xfrm>
            <a:off x="2425110" y="2021641"/>
            <a:ext cx="5531113" cy="2187018"/>
          </a:xfrm>
        </p:spPr>
        <p:txBody>
          <a:bodyPr lIns="0" tIns="0" rIns="0" bIns="0">
            <a:noAutofit/>
          </a:bodyPr>
          <a:lstStyle/>
          <a:p>
            <a:pPr marL="744538" lvl="2" indent="-225425">
              <a:lnSpc>
                <a:spcPct val="150000"/>
              </a:lnSpc>
              <a:buFont typeface="Wingdings" panose="05000000000000000000" pitchFamily="2" charset="2"/>
              <a:buChar char="ü"/>
            </a:pPr>
            <a:r>
              <a:rPr lang="en-US" sz="1600" b="1" dirty="0">
                <a:solidFill>
                  <a:srgbClr val="003399"/>
                </a:solidFill>
              </a:rPr>
              <a:t>Clarification of the legal employment status </a:t>
            </a:r>
          </a:p>
          <a:p>
            <a:pPr marL="744538" lvl="2" indent="-225425">
              <a:lnSpc>
                <a:spcPct val="150000"/>
              </a:lnSpc>
              <a:buFont typeface="Wingdings" panose="05000000000000000000" pitchFamily="2" charset="2"/>
              <a:buChar char="ü"/>
            </a:pPr>
            <a:r>
              <a:rPr lang="en-US" sz="1600" b="1" dirty="0">
                <a:solidFill>
                  <a:srgbClr val="003399"/>
                </a:solidFill>
              </a:rPr>
              <a:t>Transparency in algorithmic management </a:t>
            </a:r>
          </a:p>
          <a:p>
            <a:pPr marL="744538" lvl="2" indent="-225425">
              <a:lnSpc>
                <a:spcPct val="150000"/>
              </a:lnSpc>
              <a:buFont typeface="Wingdings" panose="05000000000000000000" pitchFamily="2" charset="2"/>
              <a:buChar char="ü"/>
            </a:pPr>
            <a:r>
              <a:rPr lang="en-US" sz="1600" b="1" dirty="0">
                <a:solidFill>
                  <a:srgbClr val="003399"/>
                </a:solidFill>
              </a:rPr>
              <a:t>Better enforcement and higher traceability</a:t>
            </a:r>
            <a:endParaRPr lang="en-GB" sz="1600" b="1" dirty="0">
              <a:solidFill>
                <a:srgbClr val="003399"/>
              </a:solidFill>
            </a:endParaRPr>
          </a:p>
          <a:p>
            <a:pPr marL="744538" lvl="2" indent="-225425">
              <a:lnSpc>
                <a:spcPct val="150000"/>
              </a:lnSpc>
              <a:buFont typeface="Wingdings" panose="05000000000000000000" pitchFamily="2" charset="2"/>
              <a:buChar char="ü"/>
            </a:pPr>
            <a:r>
              <a:rPr lang="en-GB" sz="1600" b="1" dirty="0">
                <a:solidFill>
                  <a:srgbClr val="003399"/>
                </a:solidFill>
              </a:rPr>
              <a:t>Addresses topics related to OSH</a:t>
            </a:r>
          </a:p>
          <a:p>
            <a:pPr marL="744538" lvl="2" indent="-225425">
              <a:lnSpc>
                <a:spcPct val="150000"/>
              </a:lnSpc>
              <a:buFont typeface="Wingdings" panose="05000000000000000000" pitchFamily="2" charset="2"/>
              <a:buChar char="ü"/>
            </a:pPr>
            <a:r>
              <a:rPr lang="en-GB" sz="1600" b="1" dirty="0">
                <a:solidFill>
                  <a:srgbClr val="003399"/>
                </a:solidFill>
              </a:rPr>
              <a:t>Fills a gap left by regulation within the EU </a:t>
            </a:r>
          </a:p>
          <a:p>
            <a:pPr marL="189000" lvl="1" indent="0">
              <a:buNone/>
            </a:pPr>
            <a:endParaRPr lang="en-US" b="1" dirty="0"/>
          </a:p>
        </p:txBody>
      </p:sp>
      <p:sp>
        <p:nvSpPr>
          <p:cNvPr id="6" name="Call-out: Down Arrow 5">
            <a:extLst>
              <a:ext uri="{FF2B5EF4-FFF2-40B4-BE49-F238E27FC236}">
                <a16:creationId xmlns:a16="http://schemas.microsoft.com/office/drawing/2014/main" id="{B0976AAB-1FE5-4B26-8EF5-A5056DC0EFAE}"/>
              </a:ext>
            </a:extLst>
          </p:cNvPr>
          <p:cNvSpPr/>
          <p:nvPr/>
        </p:nvSpPr>
        <p:spPr>
          <a:xfrm>
            <a:off x="466882" y="934841"/>
            <a:ext cx="7777006" cy="1016507"/>
          </a:xfrm>
          <a:prstGeom prst="downArrowCallout">
            <a:avLst>
              <a:gd name="adj1" fmla="val 25000"/>
              <a:gd name="adj2" fmla="val 27299"/>
              <a:gd name="adj3" fmla="val 21552"/>
              <a:gd name="adj4" fmla="val 63828"/>
            </a:avLst>
          </a:prstGeom>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European Commission’s </a:t>
            </a:r>
            <a:r>
              <a:rPr lang="en-US" sz="1800" dirty="0"/>
              <a:t>proposal for a directive to improve </a:t>
            </a:r>
          </a:p>
          <a:p>
            <a:pPr algn="ctr"/>
            <a:r>
              <a:rPr lang="en-US" sz="1800" dirty="0"/>
              <a:t>the working conditions of digital </a:t>
            </a:r>
            <a:r>
              <a:rPr lang="en-US" sz="1800" dirty="0" err="1"/>
              <a:t>labour</a:t>
            </a:r>
            <a:r>
              <a:rPr lang="en-US" sz="1800" dirty="0"/>
              <a:t> platforms</a:t>
            </a:r>
          </a:p>
        </p:txBody>
      </p:sp>
      <p:pic>
        <p:nvPicPr>
          <p:cNvPr id="1026" name="Picture 2" descr="The European Commission's proposal for an EU wide compulsory licensing  mechanism | Medicines Law &amp; Policy">
            <a:extLst>
              <a:ext uri="{FF2B5EF4-FFF2-40B4-BE49-F238E27FC236}">
                <a16:creationId xmlns:a16="http://schemas.microsoft.com/office/drawing/2014/main" id="{52818A3E-3C0C-43FA-ACCA-268DB6887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2" y="2202180"/>
            <a:ext cx="2152730" cy="15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paper with a piece of paper&#10;&#10;Description automatically generated">
            <a:extLst>
              <a:ext uri="{FF2B5EF4-FFF2-40B4-BE49-F238E27FC236}">
                <a16:creationId xmlns:a16="http://schemas.microsoft.com/office/drawing/2014/main" id="{26E46632-7AA7-4548-BCB8-AB042D939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38" y="1967759"/>
            <a:ext cx="1759700" cy="1759700"/>
          </a:xfrm>
          <a:prstGeom prst="rect">
            <a:avLst/>
          </a:prstGeom>
        </p:spPr>
      </p:pic>
      <p:sp>
        <p:nvSpPr>
          <p:cNvPr id="2" name="Title 1">
            <a:extLst>
              <a:ext uri="{FF2B5EF4-FFF2-40B4-BE49-F238E27FC236}">
                <a16:creationId xmlns:a16="http://schemas.microsoft.com/office/drawing/2014/main" id="{B73F423D-6D77-41D3-8A08-2F3AD64E3DDE}"/>
              </a:ext>
            </a:extLst>
          </p:cNvPr>
          <p:cNvSpPr>
            <a:spLocks noGrp="1"/>
          </p:cNvSpPr>
          <p:nvPr>
            <p:ph type="title"/>
          </p:nvPr>
        </p:nvSpPr>
        <p:spPr/>
        <p:txBody>
          <a:bodyPr lIns="0"/>
          <a:lstStyle/>
          <a:p>
            <a:r>
              <a:rPr lang="en-US" sz="2400" dirty="0"/>
              <a:t>Examples of national policies </a:t>
            </a:r>
            <a:endParaRPr lang="en-GB" sz="2400" dirty="0"/>
          </a:p>
        </p:txBody>
      </p:sp>
      <p:sp>
        <p:nvSpPr>
          <p:cNvPr id="3" name="Content Placeholder 2">
            <a:extLst>
              <a:ext uri="{FF2B5EF4-FFF2-40B4-BE49-F238E27FC236}">
                <a16:creationId xmlns:a16="http://schemas.microsoft.com/office/drawing/2014/main" id="{F88C6CA0-DA00-41E0-9E33-C5C4329D23DA}"/>
              </a:ext>
            </a:extLst>
          </p:cNvPr>
          <p:cNvSpPr>
            <a:spLocks noGrp="1"/>
          </p:cNvSpPr>
          <p:nvPr>
            <p:ph sz="half" idx="1"/>
          </p:nvPr>
        </p:nvSpPr>
        <p:spPr>
          <a:xfrm>
            <a:off x="467833" y="888651"/>
            <a:ext cx="7704138" cy="3709982"/>
          </a:xfrm>
        </p:spPr>
        <p:txBody>
          <a:bodyPr lIns="0" tIns="0" rIns="0" bIns="0">
            <a:noAutofit/>
          </a:bodyPr>
          <a:lstStyle/>
          <a:p>
            <a:pPr marL="0" indent="0">
              <a:spcBef>
                <a:spcPts val="0"/>
              </a:spcBef>
              <a:spcAft>
                <a:spcPts val="600"/>
              </a:spcAft>
              <a:buNone/>
            </a:pPr>
            <a:r>
              <a:rPr lang="en-GB" sz="1600" dirty="0">
                <a:solidFill>
                  <a:schemeClr val="accent2"/>
                </a:solidFill>
              </a:rPr>
              <a:t>Spanish ‘Riders’ Law’ (2021): </a:t>
            </a:r>
          </a:p>
          <a:p>
            <a:pPr marL="285750" lvl="1" indent="-171450">
              <a:spcAft>
                <a:spcPts val="600"/>
              </a:spcAft>
              <a:defRPr/>
            </a:pPr>
            <a:r>
              <a:rPr lang="en-GB" sz="1600" dirty="0">
                <a:solidFill>
                  <a:schemeClr val="tx2"/>
                </a:solidFill>
              </a:rPr>
              <a:t>Right to algorithmic transparency </a:t>
            </a:r>
          </a:p>
          <a:p>
            <a:pPr marL="285750" lvl="1" indent="-171450">
              <a:spcAft>
                <a:spcPts val="600"/>
              </a:spcAft>
              <a:defRPr/>
            </a:pPr>
            <a:r>
              <a:rPr lang="en-GB" sz="1600" dirty="0">
                <a:solidFill>
                  <a:schemeClr val="tx2"/>
                </a:solidFill>
              </a:rPr>
              <a:t>Presumption of a dependent employment relationship</a:t>
            </a:r>
          </a:p>
          <a:p>
            <a:pPr marL="0" indent="0">
              <a:spcBef>
                <a:spcPts val="0"/>
              </a:spcBef>
              <a:spcAft>
                <a:spcPts val="600"/>
              </a:spcAft>
              <a:buNone/>
            </a:pPr>
            <a:r>
              <a:rPr lang="en-GB" sz="1600" dirty="0">
                <a:solidFill>
                  <a:schemeClr val="accent2"/>
                </a:solidFill>
              </a:rPr>
              <a:t>Bologna’s charter (2018): </a:t>
            </a:r>
          </a:p>
          <a:p>
            <a:pPr marL="285750" lvl="1" indent="-171450">
              <a:spcAft>
                <a:spcPts val="600"/>
              </a:spcAft>
              <a:defRPr/>
            </a:pPr>
            <a:r>
              <a:rPr lang="en-US" sz="1600" dirty="0">
                <a:solidFill>
                  <a:schemeClr val="tx2"/>
                </a:solidFill>
              </a:rPr>
              <a:t>OSH </a:t>
            </a:r>
            <a:r>
              <a:rPr lang="en-US" sz="1600" dirty="0">
                <a:solidFill>
                  <a:srgbClr val="003399"/>
                </a:solidFill>
              </a:rPr>
              <a:t>protections for platform work </a:t>
            </a:r>
          </a:p>
          <a:p>
            <a:pPr marL="285750" lvl="1" indent="-171450">
              <a:spcAft>
                <a:spcPts val="600"/>
              </a:spcAft>
              <a:defRPr/>
            </a:pPr>
            <a:r>
              <a:rPr lang="en-US" sz="1600" dirty="0">
                <a:solidFill>
                  <a:srgbClr val="003399"/>
                </a:solidFill>
              </a:rPr>
              <a:t>Inspired changes </a:t>
            </a:r>
            <a:r>
              <a:rPr lang="en-US" sz="1600" dirty="0">
                <a:solidFill>
                  <a:schemeClr val="tx2"/>
                </a:solidFill>
              </a:rPr>
              <a:t>to the Italian legislation</a:t>
            </a:r>
          </a:p>
          <a:p>
            <a:pPr marL="0" indent="0">
              <a:spcBef>
                <a:spcPts val="0"/>
              </a:spcBef>
              <a:spcAft>
                <a:spcPts val="600"/>
              </a:spcAft>
              <a:buNone/>
            </a:pPr>
            <a:r>
              <a:rPr lang="en-US" sz="1600" dirty="0">
                <a:solidFill>
                  <a:schemeClr val="accent2"/>
                </a:solidFill>
              </a:rPr>
              <a:t>French legislative framework: </a:t>
            </a:r>
          </a:p>
          <a:p>
            <a:pPr marL="285750" lvl="1" indent="-171450">
              <a:spcAft>
                <a:spcPts val="600"/>
              </a:spcAft>
              <a:defRPr/>
            </a:pPr>
            <a:r>
              <a:rPr lang="en-GB" sz="1600" dirty="0">
                <a:solidFill>
                  <a:schemeClr val="tx2"/>
                </a:solidFill>
              </a:rPr>
              <a:t>Range of rights and protection to platform workers</a:t>
            </a:r>
          </a:p>
          <a:p>
            <a:pPr marL="114300" lvl="1" indent="0">
              <a:spcAft>
                <a:spcPts val="600"/>
              </a:spcAft>
              <a:buNone/>
              <a:defRPr/>
            </a:pPr>
            <a:endParaRPr lang="en-GB" sz="1600" dirty="0">
              <a:solidFill>
                <a:schemeClr val="tx2"/>
              </a:solidFill>
            </a:endParaRPr>
          </a:p>
          <a:p>
            <a:pPr marL="114300" lvl="1" indent="0">
              <a:spcAft>
                <a:spcPts val="600"/>
              </a:spcAft>
              <a:buNone/>
              <a:defRPr/>
            </a:pPr>
            <a:r>
              <a:rPr lang="en-US" sz="1600" dirty="0">
                <a:solidFill>
                  <a:schemeClr val="tx2"/>
                </a:solidFill>
              </a:rPr>
              <a:t>Learn about the initiatives: </a:t>
            </a:r>
            <a:r>
              <a:rPr lang="en-US" sz="1600" dirty="0">
                <a:solidFill>
                  <a:schemeClr val="tx2"/>
                </a:solidFill>
                <a:hlinkClick r:id="rId4"/>
              </a:rPr>
              <a:t>https://osha.europa.eu/en/publications/occupational-safety-and-health-digital-platform-work-lessons-regulations-policies-actions-and-initiatives</a:t>
            </a:r>
            <a:endParaRPr lang="en-US" sz="1600" dirty="0">
              <a:solidFill>
                <a:schemeClr val="tx2"/>
              </a:solidFill>
            </a:endParaRPr>
          </a:p>
          <a:p>
            <a:pPr marL="114300" lvl="1" indent="0">
              <a:spcAft>
                <a:spcPts val="600"/>
              </a:spcAft>
              <a:buNone/>
              <a:defRPr/>
            </a:pPr>
            <a:endParaRPr lang="en-GB" sz="1600" dirty="0">
              <a:solidFill>
                <a:schemeClr val="tx2"/>
              </a:solidFill>
            </a:endParaRPr>
          </a:p>
          <a:p>
            <a:pPr marL="0" indent="0">
              <a:buNone/>
            </a:pPr>
            <a:endParaRPr lang="en-GB" sz="1800" b="0" dirty="0"/>
          </a:p>
        </p:txBody>
      </p:sp>
    </p:spTree>
    <p:extLst>
      <p:ext uri="{BB962C8B-B14F-4D97-AF65-F5344CB8AC3E}">
        <p14:creationId xmlns:p14="http://schemas.microsoft.com/office/powerpoint/2010/main" val="37527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84CB3B4E-DCFD-434C-8179-4F124446EE59}"/>
              </a:ext>
            </a:extLst>
          </p:cNvPr>
          <p:cNvSpPr/>
          <p:nvPr/>
        </p:nvSpPr>
        <p:spPr>
          <a:xfrm rot="10800000">
            <a:off x="488378" y="915989"/>
            <a:ext cx="7559873" cy="2735790"/>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F04B3-EA12-4A5A-A43C-6F1E0FB6A670}"/>
              </a:ext>
            </a:extLst>
          </p:cNvPr>
          <p:cNvSpPr>
            <a:spLocks noGrp="1"/>
          </p:cNvSpPr>
          <p:nvPr>
            <p:ph type="title"/>
          </p:nvPr>
        </p:nvSpPr>
        <p:spPr/>
        <p:txBody>
          <a:bodyPr lIns="0"/>
          <a:lstStyle/>
          <a:p>
            <a:r>
              <a:rPr lang="en-GB" sz="2400" dirty="0"/>
              <a:t>Takeaways on digital platform work</a:t>
            </a:r>
            <a:endParaRPr lang="nl-BE" sz="2400" dirty="0"/>
          </a:p>
        </p:txBody>
      </p:sp>
      <p:sp>
        <p:nvSpPr>
          <p:cNvPr id="3" name="Content Placeholder 2">
            <a:extLst>
              <a:ext uri="{FF2B5EF4-FFF2-40B4-BE49-F238E27FC236}">
                <a16:creationId xmlns:a16="http://schemas.microsoft.com/office/drawing/2014/main" id="{4609F42C-B764-487D-B522-04577981B025}"/>
              </a:ext>
            </a:extLst>
          </p:cNvPr>
          <p:cNvSpPr>
            <a:spLocks noGrp="1"/>
          </p:cNvSpPr>
          <p:nvPr>
            <p:ph sz="half" idx="1"/>
          </p:nvPr>
        </p:nvSpPr>
        <p:spPr>
          <a:xfrm>
            <a:off x="659335" y="1391858"/>
            <a:ext cx="6469990" cy="2175911"/>
          </a:xfrm>
        </p:spPr>
        <p:txBody>
          <a:bodyPr lIns="0" tIns="0" rIns="0" bIns="0">
            <a:noAutofit/>
          </a:bodyPr>
          <a:lstStyle/>
          <a:p>
            <a:pPr marL="342900" indent="-342900">
              <a:spcBef>
                <a:spcPts val="0"/>
              </a:spcBef>
              <a:spcAft>
                <a:spcPts val="600"/>
              </a:spcAft>
              <a:buClr>
                <a:srgbClr val="ACC700"/>
              </a:buClr>
              <a:buFont typeface="+mj-lt"/>
              <a:buAutoNum type="arabicPeriod"/>
            </a:pPr>
            <a:r>
              <a:rPr lang="en-US" sz="1600" b="0" dirty="0">
                <a:solidFill>
                  <a:srgbClr val="003399"/>
                </a:solidFill>
              </a:rPr>
              <a:t>Focus efforts on understanding OSH challenges and opportunities</a:t>
            </a:r>
          </a:p>
          <a:p>
            <a:pPr marL="342900" indent="-342900">
              <a:spcBef>
                <a:spcPts val="0"/>
              </a:spcBef>
              <a:spcAft>
                <a:spcPts val="600"/>
              </a:spcAft>
              <a:buClr>
                <a:srgbClr val="ACC700"/>
              </a:buClr>
              <a:buFont typeface="+mj-lt"/>
              <a:buAutoNum type="arabicPeriod"/>
            </a:pPr>
            <a:r>
              <a:rPr lang="en-US" sz="1600" b="0" dirty="0">
                <a:solidFill>
                  <a:srgbClr val="003399"/>
                </a:solidFill>
              </a:rPr>
              <a:t>Introduce measures to reduce information asymmetries and power imbalances between platforms and workers</a:t>
            </a:r>
          </a:p>
          <a:p>
            <a:pPr marL="342900" indent="-342900">
              <a:spcBef>
                <a:spcPts val="0"/>
              </a:spcBef>
              <a:spcAft>
                <a:spcPts val="600"/>
              </a:spcAft>
              <a:buClr>
                <a:srgbClr val="ACC700"/>
              </a:buClr>
              <a:buFont typeface="+mj-lt"/>
              <a:buAutoNum type="arabicPeriod"/>
            </a:pPr>
            <a:r>
              <a:rPr lang="en-GB" sz="1600" b="0" dirty="0">
                <a:solidFill>
                  <a:srgbClr val="003399"/>
                </a:solidFill>
              </a:rPr>
              <a:t>Raise awareness on </a:t>
            </a:r>
            <a:r>
              <a:rPr lang="nl-BE" sz="1600" b="0" dirty="0">
                <a:solidFill>
                  <a:srgbClr val="003399"/>
                </a:solidFill>
              </a:rPr>
              <a:t>OSH risk prevention and management </a:t>
            </a:r>
            <a:endParaRPr lang="en-GB" sz="1600" b="0" dirty="0">
              <a:solidFill>
                <a:srgbClr val="003399"/>
              </a:solidFill>
            </a:endParaRPr>
          </a:p>
          <a:p>
            <a:pPr marL="342900" indent="-342900">
              <a:spcBef>
                <a:spcPts val="0"/>
              </a:spcBef>
              <a:spcAft>
                <a:spcPts val="600"/>
              </a:spcAft>
              <a:buClr>
                <a:srgbClr val="ACC700"/>
              </a:buClr>
              <a:buFont typeface="+mj-lt"/>
              <a:buAutoNum type="arabicPeriod"/>
            </a:pPr>
            <a:r>
              <a:rPr lang="nl-BE" sz="1600" b="0" dirty="0">
                <a:solidFill>
                  <a:srgbClr val="003399"/>
                </a:solidFill>
              </a:rPr>
              <a:t>Increase transparency to </a:t>
            </a:r>
            <a:r>
              <a:rPr lang="en-US" sz="1600" b="0" dirty="0">
                <a:solidFill>
                  <a:srgbClr val="003399"/>
                </a:solidFill>
              </a:rPr>
              <a:t>facilitate OSH work</a:t>
            </a:r>
            <a:endParaRPr lang="en-GB" sz="1600" b="0" dirty="0">
              <a:solidFill>
                <a:srgbClr val="003399"/>
              </a:solidFill>
            </a:endParaRPr>
          </a:p>
          <a:p>
            <a:pPr marL="342900" indent="-342900">
              <a:spcBef>
                <a:spcPts val="0"/>
              </a:spcBef>
              <a:spcAft>
                <a:spcPts val="600"/>
              </a:spcAft>
              <a:buClr>
                <a:srgbClr val="ACC700"/>
              </a:buClr>
              <a:buFont typeface="+mj-lt"/>
              <a:buAutoNum type="arabicPeriod"/>
            </a:pPr>
            <a:r>
              <a:rPr lang="en-US" sz="1600" b="0" dirty="0">
                <a:solidFill>
                  <a:srgbClr val="003399"/>
                </a:solidFill>
              </a:rPr>
              <a:t>Strengthen monitoring and enforcement of OSH regulations</a:t>
            </a:r>
            <a:endParaRPr lang="en-GB" sz="1600" b="0" dirty="0">
              <a:solidFill>
                <a:srgbClr val="003399"/>
              </a:solidFill>
            </a:endParaRPr>
          </a:p>
          <a:p>
            <a:pPr marL="342900" indent="-342900">
              <a:spcBef>
                <a:spcPts val="0"/>
              </a:spcBef>
              <a:spcAft>
                <a:spcPts val="600"/>
              </a:spcAft>
              <a:buClr>
                <a:srgbClr val="ACC700"/>
              </a:buClr>
              <a:buFont typeface="+mj-lt"/>
              <a:buAutoNum type="arabicPeriod"/>
            </a:pPr>
            <a:r>
              <a:rPr lang="nl-BE" sz="1600" b="0" dirty="0">
                <a:solidFill>
                  <a:srgbClr val="003399"/>
                </a:solidFill>
              </a:rPr>
              <a:t>Involve </a:t>
            </a:r>
            <a:r>
              <a:rPr lang="en-US" sz="1600" b="0" dirty="0">
                <a:solidFill>
                  <a:srgbClr val="003399"/>
                </a:solidFill>
              </a:rPr>
              <a:t>platform workers and representatives in OSH management</a:t>
            </a:r>
            <a:endParaRPr lang="en-GB" sz="1600" b="0" dirty="0">
              <a:solidFill>
                <a:srgbClr val="003399"/>
              </a:solidFill>
            </a:endParaRPr>
          </a:p>
        </p:txBody>
      </p:sp>
      <p:pic>
        <p:nvPicPr>
          <p:cNvPr id="6" name="Picture 5" descr="A key and checklist with a key&#10;&#10;Description automatically generated">
            <a:extLst>
              <a:ext uri="{FF2B5EF4-FFF2-40B4-BE49-F238E27FC236}">
                <a16:creationId xmlns:a16="http://schemas.microsoft.com/office/drawing/2014/main" id="{F9EE15EF-33C9-4134-90FB-CC15D54D6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09" y="2386648"/>
            <a:ext cx="1587960" cy="1587960"/>
          </a:xfrm>
          <a:prstGeom prst="rect">
            <a:avLst/>
          </a:prstGeom>
        </p:spPr>
      </p:pic>
    </p:spTree>
    <p:extLst>
      <p:ext uri="{BB962C8B-B14F-4D97-AF65-F5344CB8AC3E}">
        <p14:creationId xmlns:p14="http://schemas.microsoft.com/office/powerpoint/2010/main" val="119994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693AAB-B8D2-B74E-BBBE-A46E48902E22}"/>
              </a:ext>
            </a:extLst>
          </p:cNvPr>
          <p:cNvSpPr>
            <a:spLocks noGrp="1"/>
          </p:cNvSpPr>
          <p:nvPr>
            <p:ph type="title"/>
          </p:nvPr>
        </p:nvSpPr>
        <p:spPr>
          <a:xfrm>
            <a:off x="450000" y="135000"/>
            <a:ext cx="7560000" cy="405000"/>
          </a:xfrm>
        </p:spPr>
        <p:txBody>
          <a:bodyPr lIns="0"/>
          <a:lstStyle/>
          <a:p>
            <a:r>
              <a:rPr lang="en-US" sz="2400" dirty="0"/>
              <a:t>Overview</a:t>
            </a:r>
          </a:p>
        </p:txBody>
      </p:sp>
      <p:grpSp>
        <p:nvGrpSpPr>
          <p:cNvPr id="46" name="Group 45">
            <a:extLst>
              <a:ext uri="{FF2B5EF4-FFF2-40B4-BE49-F238E27FC236}">
                <a16:creationId xmlns:a16="http://schemas.microsoft.com/office/drawing/2014/main" id="{C05A8BC0-CE8D-42C1-B45A-3F01353E262F}"/>
              </a:ext>
            </a:extLst>
          </p:cNvPr>
          <p:cNvGrpSpPr/>
          <p:nvPr/>
        </p:nvGrpSpPr>
        <p:grpSpPr>
          <a:xfrm>
            <a:off x="450000" y="985105"/>
            <a:ext cx="4976364" cy="436807"/>
            <a:chOff x="450000" y="768538"/>
            <a:chExt cx="4976364" cy="436807"/>
          </a:xfrm>
        </p:grpSpPr>
        <p:sp>
          <p:nvSpPr>
            <p:cNvPr id="6" name="Rectangle 5">
              <a:extLst>
                <a:ext uri="{FF2B5EF4-FFF2-40B4-BE49-F238E27FC236}">
                  <a16:creationId xmlns:a16="http://schemas.microsoft.com/office/drawing/2014/main" id="{25F9D497-2323-461B-8AD6-51E151E6B46B}"/>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 name="Group 6">
              <a:extLst>
                <a:ext uri="{FF2B5EF4-FFF2-40B4-BE49-F238E27FC236}">
                  <a16:creationId xmlns:a16="http://schemas.microsoft.com/office/drawing/2014/main" id="{56A0C498-7BFB-49D6-BE3E-D4190F40BE2E}"/>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C4558ADF-26EF-4B94-81D5-8D47A130FCB9}"/>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AEC9443D-151D-48C7-A443-1D360FCBB877}"/>
                  </a:ext>
                </a:extLst>
              </p:cNvPr>
              <p:cNvSpPr txBox="1"/>
              <p:nvPr/>
            </p:nvSpPr>
            <p:spPr>
              <a:xfrm>
                <a:off x="281927" y="2195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b="0" dirty="0">
                    <a:solidFill>
                      <a:srgbClr val="003399"/>
                    </a:solidFill>
                  </a:rPr>
                  <a:t>Defining digital platform work</a:t>
                </a:r>
              </a:p>
            </p:txBody>
          </p:sp>
        </p:grpSp>
      </p:grpSp>
      <p:grpSp>
        <p:nvGrpSpPr>
          <p:cNvPr id="33" name="Group 32">
            <a:extLst>
              <a:ext uri="{FF2B5EF4-FFF2-40B4-BE49-F238E27FC236}">
                <a16:creationId xmlns:a16="http://schemas.microsoft.com/office/drawing/2014/main" id="{EB9B0887-9231-44A4-825F-AF5E1EC8A6B2}"/>
              </a:ext>
            </a:extLst>
          </p:cNvPr>
          <p:cNvGrpSpPr/>
          <p:nvPr/>
        </p:nvGrpSpPr>
        <p:grpSpPr>
          <a:xfrm>
            <a:off x="446750" y="1952454"/>
            <a:ext cx="4976364" cy="430209"/>
            <a:chOff x="450000" y="1779575"/>
            <a:chExt cx="4976364" cy="430209"/>
          </a:xfrm>
        </p:grpSpPr>
        <p:sp>
          <p:nvSpPr>
            <p:cNvPr id="31" name="Rectangle 30">
              <a:extLst>
                <a:ext uri="{FF2B5EF4-FFF2-40B4-BE49-F238E27FC236}">
                  <a16:creationId xmlns:a16="http://schemas.microsoft.com/office/drawing/2014/main" id="{F7ED0205-1553-4FA6-973B-DCE20EF78F12}"/>
                </a:ext>
              </a:extLst>
            </p:cNvPr>
            <p:cNvSpPr/>
            <p:nvPr/>
          </p:nvSpPr>
          <p:spPr>
            <a:xfrm>
              <a:off x="450000" y="1960403"/>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3" name="Group 12">
              <a:extLst>
                <a:ext uri="{FF2B5EF4-FFF2-40B4-BE49-F238E27FC236}">
                  <a16:creationId xmlns:a16="http://schemas.microsoft.com/office/drawing/2014/main" id="{41796EA3-E8CA-4838-A8FB-7C90092C2A74}"/>
                </a:ext>
              </a:extLst>
            </p:cNvPr>
            <p:cNvGrpSpPr/>
            <p:nvPr/>
          </p:nvGrpSpPr>
          <p:grpSpPr>
            <a:xfrm>
              <a:off x="588451" y="1779575"/>
              <a:ext cx="4651907" cy="370957"/>
              <a:chOff x="246858" y="1182580"/>
              <a:chExt cx="4267200" cy="383760"/>
            </a:xfrm>
          </p:grpSpPr>
          <p:sp>
            <p:nvSpPr>
              <p:cNvPr id="26" name="Rectangle: Rounded Corners 25">
                <a:extLst>
                  <a:ext uri="{FF2B5EF4-FFF2-40B4-BE49-F238E27FC236}">
                    <a16:creationId xmlns:a16="http://schemas.microsoft.com/office/drawing/2014/main" id="{4DFFC3C2-D349-4E7F-9937-9BBD3E7B843F}"/>
                  </a:ext>
                </a:extLst>
              </p:cNvPr>
              <p:cNvSpPr/>
              <p:nvPr/>
            </p:nvSpPr>
            <p:spPr>
              <a:xfrm>
                <a:off x="246858" y="1182580"/>
                <a:ext cx="4267200" cy="383760"/>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endParaRPr lang="en-GB">
                  <a:solidFill>
                    <a:srgbClr val="003399"/>
                  </a:solidFill>
                </a:endParaRPr>
              </a:p>
            </p:txBody>
          </p:sp>
          <p:sp>
            <p:nvSpPr>
              <p:cNvPr id="27" name="Rectangle: Rounded Corners 6">
                <a:extLst>
                  <a:ext uri="{FF2B5EF4-FFF2-40B4-BE49-F238E27FC236}">
                    <a16:creationId xmlns:a16="http://schemas.microsoft.com/office/drawing/2014/main" id="{DDF1BB91-CA99-4F65-85DC-C104A8BA4623}"/>
                  </a:ext>
                </a:extLst>
              </p:cNvPr>
              <p:cNvSpPr txBox="1"/>
              <p:nvPr/>
            </p:nvSpPr>
            <p:spPr>
              <a:xfrm>
                <a:off x="266031" y="1201314"/>
                <a:ext cx="419688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dirty="0">
                    <a:solidFill>
                      <a:srgbClr val="003399"/>
                    </a:solidFill>
                  </a:rPr>
                  <a:t>Facts and figures</a:t>
                </a:r>
              </a:p>
            </p:txBody>
          </p:sp>
        </p:grpSp>
      </p:grpSp>
      <p:grpSp>
        <p:nvGrpSpPr>
          <p:cNvPr id="34" name="Group 33">
            <a:extLst>
              <a:ext uri="{FF2B5EF4-FFF2-40B4-BE49-F238E27FC236}">
                <a16:creationId xmlns:a16="http://schemas.microsoft.com/office/drawing/2014/main" id="{F4AEA471-075C-4540-BFE4-407768939DD5}"/>
              </a:ext>
            </a:extLst>
          </p:cNvPr>
          <p:cNvGrpSpPr/>
          <p:nvPr/>
        </p:nvGrpSpPr>
        <p:grpSpPr>
          <a:xfrm>
            <a:off x="449599" y="2458017"/>
            <a:ext cx="4973516" cy="426342"/>
            <a:chOff x="447624" y="2394783"/>
            <a:chExt cx="4973516" cy="426342"/>
          </a:xfrm>
        </p:grpSpPr>
        <p:sp>
          <p:nvSpPr>
            <p:cNvPr id="32" name="Rectangle 31">
              <a:extLst>
                <a:ext uri="{FF2B5EF4-FFF2-40B4-BE49-F238E27FC236}">
                  <a16:creationId xmlns:a16="http://schemas.microsoft.com/office/drawing/2014/main" id="{CAB1D48B-5808-4F4F-944D-4CB9DAF16200}"/>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4" name="Group 13">
              <a:extLst>
                <a:ext uri="{FF2B5EF4-FFF2-40B4-BE49-F238E27FC236}">
                  <a16:creationId xmlns:a16="http://schemas.microsoft.com/office/drawing/2014/main" id="{54F40EFF-2425-43F9-B5D6-758369AE96B6}"/>
                </a:ext>
              </a:extLst>
            </p:cNvPr>
            <p:cNvGrpSpPr/>
            <p:nvPr/>
          </p:nvGrpSpPr>
          <p:grpSpPr>
            <a:xfrm>
              <a:off x="582857" y="2394783"/>
              <a:ext cx="4651907" cy="370957"/>
              <a:chOff x="241728" y="1772260"/>
              <a:chExt cx="4267200" cy="383760"/>
            </a:xfrm>
          </p:grpSpPr>
          <p:sp>
            <p:nvSpPr>
              <p:cNvPr id="24" name="Rectangle: Rounded Corners 23">
                <a:extLst>
                  <a:ext uri="{FF2B5EF4-FFF2-40B4-BE49-F238E27FC236}">
                    <a16:creationId xmlns:a16="http://schemas.microsoft.com/office/drawing/2014/main" id="{D9FD0A58-A250-4403-B8EB-C74CD30B3323}"/>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a:p>
            </p:txBody>
          </p:sp>
          <p:sp>
            <p:nvSpPr>
              <p:cNvPr id="25" name="Rectangle: Rounded Corners 8">
                <a:extLst>
                  <a:ext uri="{FF2B5EF4-FFF2-40B4-BE49-F238E27FC236}">
                    <a16:creationId xmlns:a16="http://schemas.microsoft.com/office/drawing/2014/main" id="{421BFEA3-5EBB-489B-9D79-0FDAEE267577}"/>
                  </a:ext>
                </a:extLst>
              </p:cNvPr>
              <p:cNvSpPr txBox="1"/>
              <p:nvPr/>
            </p:nvSpPr>
            <p:spPr>
              <a:xfrm>
                <a:off x="258529" y="179099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b="0" dirty="0">
                    <a:solidFill>
                      <a:srgbClr val="003399"/>
                    </a:solidFill>
                  </a:rPr>
                  <a:t>Opportunities</a:t>
                </a:r>
              </a:p>
            </p:txBody>
          </p:sp>
        </p:grpSp>
      </p:grpSp>
      <p:grpSp>
        <p:nvGrpSpPr>
          <p:cNvPr id="41" name="Group 40">
            <a:extLst>
              <a:ext uri="{FF2B5EF4-FFF2-40B4-BE49-F238E27FC236}">
                <a16:creationId xmlns:a16="http://schemas.microsoft.com/office/drawing/2014/main" id="{A9502AAC-66CB-4A3A-83D9-10383ED22020}"/>
              </a:ext>
            </a:extLst>
          </p:cNvPr>
          <p:cNvGrpSpPr/>
          <p:nvPr/>
        </p:nvGrpSpPr>
        <p:grpSpPr>
          <a:xfrm>
            <a:off x="446751" y="2951799"/>
            <a:ext cx="4973516" cy="429031"/>
            <a:chOff x="446751" y="2750907"/>
            <a:chExt cx="4973516" cy="429031"/>
          </a:xfrm>
        </p:grpSpPr>
        <p:sp>
          <p:nvSpPr>
            <p:cNvPr id="40" name="Rectangle 39">
              <a:extLst>
                <a:ext uri="{FF2B5EF4-FFF2-40B4-BE49-F238E27FC236}">
                  <a16:creationId xmlns:a16="http://schemas.microsoft.com/office/drawing/2014/main" id="{D1165D9B-2C1E-4F9E-92BB-BD300CA2AAA9}"/>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5" name="Group 14">
              <a:extLst>
                <a:ext uri="{FF2B5EF4-FFF2-40B4-BE49-F238E27FC236}">
                  <a16:creationId xmlns:a16="http://schemas.microsoft.com/office/drawing/2014/main" id="{1C874A5D-E929-45FF-8F3D-E084F9B26794}"/>
                </a:ext>
              </a:extLst>
            </p:cNvPr>
            <p:cNvGrpSpPr/>
            <p:nvPr/>
          </p:nvGrpSpPr>
          <p:grpSpPr>
            <a:xfrm>
              <a:off x="584946" y="2750907"/>
              <a:ext cx="4651904" cy="370957"/>
              <a:chOff x="243645" y="2361940"/>
              <a:chExt cx="4267200" cy="383760"/>
            </a:xfrm>
          </p:grpSpPr>
          <p:sp>
            <p:nvSpPr>
              <p:cNvPr id="22" name="Rectangle: Rounded Corners 21">
                <a:extLst>
                  <a:ext uri="{FF2B5EF4-FFF2-40B4-BE49-F238E27FC236}">
                    <a16:creationId xmlns:a16="http://schemas.microsoft.com/office/drawing/2014/main" id="{836DDF15-D836-4D30-AB55-2CEBB3FF59D7}"/>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a:p>
            </p:txBody>
          </p:sp>
          <p:sp>
            <p:nvSpPr>
              <p:cNvPr id="23" name="Rectangle: Rounded Corners 10">
                <a:extLst>
                  <a:ext uri="{FF2B5EF4-FFF2-40B4-BE49-F238E27FC236}">
                    <a16:creationId xmlns:a16="http://schemas.microsoft.com/office/drawing/2014/main" id="{2145C671-CEBF-4F7E-8CFC-E0355A063F7B}"/>
                  </a:ext>
                </a:extLst>
              </p:cNvPr>
              <p:cNvSpPr txBox="1"/>
              <p:nvPr/>
            </p:nvSpPr>
            <p:spPr>
              <a:xfrm>
                <a:off x="261232" y="238067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b="0" dirty="0">
                    <a:solidFill>
                      <a:srgbClr val="003399"/>
                    </a:solidFill>
                  </a:rPr>
                  <a:t>OSH risks and challenges</a:t>
                </a:r>
              </a:p>
            </p:txBody>
          </p:sp>
        </p:grpSp>
      </p:grpSp>
      <p:grpSp>
        <p:nvGrpSpPr>
          <p:cNvPr id="43" name="Group 42">
            <a:extLst>
              <a:ext uri="{FF2B5EF4-FFF2-40B4-BE49-F238E27FC236}">
                <a16:creationId xmlns:a16="http://schemas.microsoft.com/office/drawing/2014/main" id="{5E680F56-7338-4475-8856-D86E21C28913}"/>
              </a:ext>
            </a:extLst>
          </p:cNvPr>
          <p:cNvGrpSpPr/>
          <p:nvPr/>
        </p:nvGrpSpPr>
        <p:grpSpPr>
          <a:xfrm>
            <a:off x="446751" y="3440651"/>
            <a:ext cx="4973516" cy="428254"/>
            <a:chOff x="446751" y="3285839"/>
            <a:chExt cx="4973516" cy="428254"/>
          </a:xfrm>
        </p:grpSpPr>
        <p:sp>
          <p:nvSpPr>
            <p:cNvPr id="42" name="Rectangle 41">
              <a:extLst>
                <a:ext uri="{FF2B5EF4-FFF2-40B4-BE49-F238E27FC236}">
                  <a16:creationId xmlns:a16="http://schemas.microsoft.com/office/drawing/2014/main" id="{CFB0D1CC-5FCA-4AD7-8DCA-804E8072C203}"/>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6" name="Group 15">
              <a:extLst>
                <a:ext uri="{FF2B5EF4-FFF2-40B4-BE49-F238E27FC236}">
                  <a16:creationId xmlns:a16="http://schemas.microsoft.com/office/drawing/2014/main" id="{3B5DEA65-7C4E-47D3-B2C7-A109C0F2320E}"/>
                </a:ext>
              </a:extLst>
            </p:cNvPr>
            <p:cNvGrpSpPr/>
            <p:nvPr/>
          </p:nvGrpSpPr>
          <p:grpSpPr>
            <a:xfrm>
              <a:off x="584946" y="3285839"/>
              <a:ext cx="4651902" cy="370957"/>
              <a:chOff x="243645" y="2951620"/>
              <a:chExt cx="4267200" cy="383760"/>
            </a:xfrm>
          </p:grpSpPr>
          <p:sp>
            <p:nvSpPr>
              <p:cNvPr id="20" name="Rectangle: Rounded Corners 19">
                <a:extLst>
                  <a:ext uri="{FF2B5EF4-FFF2-40B4-BE49-F238E27FC236}">
                    <a16:creationId xmlns:a16="http://schemas.microsoft.com/office/drawing/2014/main" id="{41BF84C9-A14F-41EF-8F94-F4DFB101D5AF}"/>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a:solidFill>
                    <a:srgbClr val="003399"/>
                  </a:solidFill>
                </a:endParaRPr>
              </a:p>
            </p:txBody>
          </p:sp>
          <p:sp>
            <p:nvSpPr>
              <p:cNvPr id="21" name="Rectangle: Rounded Corners 12">
                <a:extLst>
                  <a:ext uri="{FF2B5EF4-FFF2-40B4-BE49-F238E27FC236}">
                    <a16:creationId xmlns:a16="http://schemas.microsoft.com/office/drawing/2014/main" id="{6BD13B69-58B6-43B3-817F-49F27F5BFEB8}"/>
                  </a:ext>
                </a:extLst>
              </p:cNvPr>
              <p:cNvSpPr txBox="1"/>
              <p:nvPr/>
            </p:nvSpPr>
            <p:spPr>
              <a:xfrm>
                <a:off x="262528" y="297035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b="0" dirty="0">
                    <a:solidFill>
                      <a:srgbClr val="003399"/>
                    </a:solidFill>
                  </a:rPr>
                  <a:t>Mapping responses to OSH risks</a:t>
                </a:r>
              </a:p>
            </p:txBody>
          </p:sp>
        </p:grpSp>
      </p:grpSp>
      <p:grpSp>
        <p:nvGrpSpPr>
          <p:cNvPr id="45" name="Group 44">
            <a:extLst>
              <a:ext uri="{FF2B5EF4-FFF2-40B4-BE49-F238E27FC236}">
                <a16:creationId xmlns:a16="http://schemas.microsoft.com/office/drawing/2014/main" id="{B4DC09A3-41E8-40D0-99CA-FE3EDF41BF44}"/>
              </a:ext>
            </a:extLst>
          </p:cNvPr>
          <p:cNvGrpSpPr/>
          <p:nvPr/>
        </p:nvGrpSpPr>
        <p:grpSpPr>
          <a:xfrm>
            <a:off x="446751" y="3918710"/>
            <a:ext cx="4973516" cy="421811"/>
            <a:chOff x="446751" y="3875519"/>
            <a:chExt cx="4973516" cy="421811"/>
          </a:xfrm>
        </p:grpSpPr>
        <p:sp>
          <p:nvSpPr>
            <p:cNvPr id="44" name="Rectangle 43">
              <a:extLst>
                <a:ext uri="{FF2B5EF4-FFF2-40B4-BE49-F238E27FC236}">
                  <a16:creationId xmlns:a16="http://schemas.microsoft.com/office/drawing/2014/main" id="{7E9727D4-B15B-4255-97FA-4F02092F8087}"/>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7" name="Group 16">
              <a:extLst>
                <a:ext uri="{FF2B5EF4-FFF2-40B4-BE49-F238E27FC236}">
                  <a16:creationId xmlns:a16="http://schemas.microsoft.com/office/drawing/2014/main" id="{F20A0BE2-C182-4116-9AC3-3731866AD795}"/>
                </a:ext>
              </a:extLst>
            </p:cNvPr>
            <p:cNvGrpSpPr/>
            <p:nvPr/>
          </p:nvGrpSpPr>
          <p:grpSpPr>
            <a:xfrm>
              <a:off x="584947" y="3875519"/>
              <a:ext cx="4651902" cy="370957"/>
              <a:chOff x="243645" y="3541300"/>
              <a:chExt cx="4267200" cy="383760"/>
            </a:xfrm>
          </p:grpSpPr>
          <p:sp>
            <p:nvSpPr>
              <p:cNvPr id="18" name="Rectangle: Rounded Corners 17">
                <a:extLst>
                  <a:ext uri="{FF2B5EF4-FFF2-40B4-BE49-F238E27FC236}">
                    <a16:creationId xmlns:a16="http://schemas.microsoft.com/office/drawing/2014/main" id="{D64F48C4-02E9-4F69-9CB4-D91A1F5D29C4}"/>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a:p>
            </p:txBody>
          </p:sp>
          <p:sp>
            <p:nvSpPr>
              <p:cNvPr id="19" name="Rectangle: Rounded Corners 14">
                <a:extLst>
                  <a:ext uri="{FF2B5EF4-FFF2-40B4-BE49-F238E27FC236}">
                    <a16:creationId xmlns:a16="http://schemas.microsoft.com/office/drawing/2014/main" id="{B0945A9B-2D00-42CE-BFB2-F372C2340200}"/>
                  </a:ext>
                </a:extLst>
              </p:cNvPr>
              <p:cNvSpPr txBox="1"/>
              <p:nvPr/>
            </p:nvSpPr>
            <p:spPr>
              <a:xfrm>
                <a:off x="259949" y="3560034"/>
                <a:ext cx="42442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b="0" dirty="0">
                    <a:solidFill>
                      <a:srgbClr val="003399"/>
                    </a:solidFill>
                  </a:rPr>
                  <a:t>Takeaways</a:t>
                </a:r>
              </a:p>
            </p:txBody>
          </p:sp>
        </p:grpSp>
      </p:grpSp>
      <p:grpSp>
        <p:nvGrpSpPr>
          <p:cNvPr id="4" name="Group 3">
            <a:extLst>
              <a:ext uri="{FF2B5EF4-FFF2-40B4-BE49-F238E27FC236}">
                <a16:creationId xmlns:a16="http://schemas.microsoft.com/office/drawing/2014/main" id="{11DAAABA-EAE3-4D63-97D0-426A7C4850CF}"/>
              </a:ext>
            </a:extLst>
          </p:cNvPr>
          <p:cNvGrpSpPr/>
          <p:nvPr/>
        </p:nvGrpSpPr>
        <p:grpSpPr>
          <a:xfrm>
            <a:off x="446750" y="1472336"/>
            <a:ext cx="4976364" cy="428193"/>
            <a:chOff x="446750" y="1266219"/>
            <a:chExt cx="4976364" cy="428193"/>
          </a:xfrm>
        </p:grpSpPr>
        <p:sp>
          <p:nvSpPr>
            <p:cNvPr id="30" name="Rectangle 29">
              <a:extLst>
                <a:ext uri="{FF2B5EF4-FFF2-40B4-BE49-F238E27FC236}">
                  <a16:creationId xmlns:a16="http://schemas.microsoft.com/office/drawing/2014/main" id="{FAF312CA-18C9-4E80-9798-9B8DF0F8B4F3}"/>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2" name="Group 11">
              <a:extLst>
                <a:ext uri="{FF2B5EF4-FFF2-40B4-BE49-F238E27FC236}">
                  <a16:creationId xmlns:a16="http://schemas.microsoft.com/office/drawing/2014/main" id="{0277B783-4266-4E47-88D2-8001E5998FDC}"/>
                </a:ext>
              </a:extLst>
            </p:cNvPr>
            <p:cNvGrpSpPr/>
            <p:nvPr/>
          </p:nvGrpSpPr>
          <p:grpSpPr>
            <a:xfrm>
              <a:off x="581955" y="1266219"/>
              <a:ext cx="4672581" cy="374904"/>
              <a:chOff x="259908" y="592899"/>
              <a:chExt cx="4267200" cy="383760"/>
            </a:xfrm>
          </p:grpSpPr>
          <p:sp>
            <p:nvSpPr>
              <p:cNvPr id="28" name="Rectangle: Rounded Corners 27">
                <a:extLst>
                  <a:ext uri="{FF2B5EF4-FFF2-40B4-BE49-F238E27FC236}">
                    <a16:creationId xmlns:a16="http://schemas.microsoft.com/office/drawing/2014/main" id="{91D7E8B0-F993-4510-9300-7BD00278F1D8}"/>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a:solidFill>
                    <a:srgbClr val="003399"/>
                  </a:solidFill>
                </a:endParaRPr>
              </a:p>
            </p:txBody>
          </p:sp>
          <p:sp>
            <p:nvSpPr>
              <p:cNvPr id="29" name="Rectangle: Rounded Corners 4">
                <a:extLst>
                  <a:ext uri="{FF2B5EF4-FFF2-40B4-BE49-F238E27FC236}">
                    <a16:creationId xmlns:a16="http://schemas.microsoft.com/office/drawing/2014/main" id="{DE5A498D-B0C7-4660-B29D-1A3BC6EA74CB}"/>
                  </a:ext>
                </a:extLst>
              </p:cNvPr>
              <p:cNvSpPr txBox="1"/>
              <p:nvPr/>
            </p:nvSpPr>
            <p:spPr>
              <a:xfrm>
                <a:off x="278640" y="611633"/>
                <a:ext cx="4225447"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en-US" sz="1400" b="0" dirty="0">
                    <a:solidFill>
                      <a:srgbClr val="003399"/>
                    </a:solidFill>
                  </a:rPr>
                  <a:t>Taxonomy</a:t>
                </a:r>
              </a:p>
            </p:txBody>
          </p:sp>
        </p:grpSp>
      </p:grpSp>
      <p:pic>
        <p:nvPicPr>
          <p:cNvPr id="47" name="Content Placeholder 3" descr="A group of people standing in front of a computer&#10;&#10;Description automatically generated with medium confidence">
            <a:extLst>
              <a:ext uri="{FF2B5EF4-FFF2-40B4-BE49-F238E27FC236}">
                <a16:creationId xmlns:a16="http://schemas.microsoft.com/office/drawing/2014/main" id="{FB00B4DD-1BC1-44AC-9335-09B74118E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36032" y="1923385"/>
            <a:ext cx="2629570" cy="1774959"/>
          </a:xfrm>
          <a:prstGeom prst="rect">
            <a:avLst/>
          </a:prstGeom>
          <a:noFill/>
          <a:ln w="38100">
            <a:solidFill>
              <a:srgbClr val="ACC700"/>
            </a:solidFill>
          </a:ln>
        </p:spPr>
      </p:pic>
    </p:spTree>
    <p:extLst>
      <p:ext uri="{BB962C8B-B14F-4D97-AF65-F5344CB8AC3E}">
        <p14:creationId xmlns:p14="http://schemas.microsoft.com/office/powerpoint/2010/main" val="375106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2" name="Title 1">
            <a:extLst>
              <a:ext uri="{FF2B5EF4-FFF2-40B4-BE49-F238E27FC236}">
                <a16:creationId xmlns:a16="http://schemas.microsoft.com/office/drawing/2014/main" id="{F99F63CB-EFAF-85BA-DEFE-BB707F00318E}"/>
              </a:ext>
            </a:extLst>
          </p:cNvPr>
          <p:cNvSpPr>
            <a:spLocks noGrp="1"/>
          </p:cNvSpPr>
          <p:nvPr>
            <p:ph type="title"/>
          </p:nvPr>
        </p:nvSpPr>
        <p:spPr/>
        <p:txBody>
          <a:bodyPr/>
          <a:lstStyle/>
          <a:p>
            <a:r>
              <a:rPr lang="en-GB" dirty="0"/>
              <a:t>Further information</a:t>
            </a:r>
          </a:p>
        </p:txBody>
      </p:sp>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buClr>
                <a:srgbClr val="ACC700"/>
              </a:buClr>
            </a:pPr>
            <a:r>
              <a:rPr lang="en-GB" sz="1500" dirty="0">
                <a:solidFill>
                  <a:srgbClr val="ACC700"/>
                </a:solidFill>
              </a:rPr>
              <a:t>Check out all related content under priority area “Digital platform work”: </a:t>
            </a:r>
          </a:p>
          <a:p>
            <a:pPr marL="0" indent="0">
              <a:buNone/>
            </a:pPr>
            <a:r>
              <a:rPr lang="en-GB" sz="1500" b="0" dirty="0">
                <a:solidFill>
                  <a:srgbClr val="003399"/>
                </a:solidFill>
                <a:hlinkClick r:id="rId4">
                  <a:extLst>
                    <a:ext uri="{A12FA001-AC4F-418D-AE19-62706E023703}">
                      <ahyp:hlinkClr xmlns:ahyp="http://schemas.microsoft.com/office/drawing/2018/hyperlinkcolor" val="tx"/>
                    </a:ext>
                  </a:extLst>
                </a:hlinkClick>
              </a:rPr>
              <a:t>https://healthy-workplaces.osha.europa.eu/en/about-topic/priority-area/digital-platform-work</a:t>
            </a:r>
            <a:endParaRPr lang="en-GB" sz="1500" b="0" dirty="0">
              <a:solidFill>
                <a:srgbClr val="003399"/>
              </a:solidFill>
            </a:endParaRPr>
          </a:p>
          <a:p>
            <a:pPr marL="0" indent="0">
              <a:buNone/>
            </a:pPr>
            <a:endParaRPr lang="en-GB" sz="1500" b="0" dirty="0"/>
          </a:p>
          <a:p>
            <a:pPr>
              <a:buClr>
                <a:srgbClr val="ACC700"/>
              </a:buClr>
            </a:pPr>
            <a:r>
              <a:rPr lang="en-GB" sz="1500" dirty="0">
                <a:solidFill>
                  <a:srgbClr val="ACC700"/>
                </a:solidFill>
              </a:rPr>
              <a:t>Consult all publications on the topic: </a:t>
            </a:r>
          </a:p>
          <a:p>
            <a:pPr marL="0" indent="0">
              <a:buNone/>
            </a:pPr>
            <a:r>
              <a:rPr lang="en-GB" sz="1500" b="0" dirty="0">
                <a:hlinkClick r:id="rId5"/>
              </a:rPr>
              <a:t>https://osha.europa.eu/en/publications-priority-area/digital-labour-platforms</a:t>
            </a:r>
            <a:endParaRPr lang="en-GB" sz="1500" b="0" dirty="0"/>
          </a:p>
          <a:p>
            <a:endParaRPr lang="en-GB" sz="1500" b="0" dirty="0"/>
          </a:p>
        </p:txBody>
      </p:sp>
    </p:spTree>
    <p:extLst>
      <p:ext uri="{BB962C8B-B14F-4D97-AF65-F5344CB8AC3E}">
        <p14:creationId xmlns:p14="http://schemas.microsoft.com/office/powerpoint/2010/main" val="248826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E98A6-311E-3348-D1AA-0308F3ADFEDC}"/>
              </a:ext>
            </a:extLst>
          </p:cNvPr>
          <p:cNvSpPr>
            <a:spLocks noGrp="1"/>
          </p:cNvSpPr>
          <p:nvPr>
            <p:ph sz="half" idx="1"/>
          </p:nvPr>
        </p:nvSpPr>
        <p:spPr>
          <a:xfrm>
            <a:off x="450000" y="2646349"/>
            <a:ext cx="7560000" cy="1734750"/>
          </a:xfrm>
        </p:spPr>
        <p:txBody>
          <a:bodyPr/>
          <a:lstStyle/>
          <a:p>
            <a:pPr marL="0" indent="0" algn="just">
              <a:buNone/>
            </a:pPr>
            <a:r>
              <a:rPr lang="en-US" sz="1200" b="0" dirty="0"/>
              <a:t>Neither the European Agency for Safety and Health at Work nor any person acting on behalf of the agency is responsible for the use that might be made of the following information.</a:t>
            </a:r>
          </a:p>
          <a:p>
            <a:pPr marL="0" indent="0" algn="just">
              <a:buNone/>
            </a:pPr>
            <a:endParaRPr lang="en-US" sz="1200" b="0" dirty="0"/>
          </a:p>
          <a:p>
            <a:pPr marL="0" indent="0" algn="just">
              <a:buNone/>
            </a:pPr>
            <a:r>
              <a:rPr lang="en-US" sz="1200" b="0" dirty="0"/>
              <a:t>© European Agency for Safety and Health at Work, 2024</a:t>
            </a:r>
          </a:p>
          <a:p>
            <a:pPr marL="0" indent="0" algn="just">
              <a:buNone/>
            </a:pPr>
            <a:r>
              <a:rPr lang="en-US" sz="1200" b="0" dirty="0"/>
              <a:t>Reproduction is authorised provided the source is acknowledged.</a:t>
            </a:r>
          </a:p>
          <a:p>
            <a:pPr marL="0" indent="0" algn="just">
              <a:buNone/>
            </a:pPr>
            <a:r>
              <a:rPr lang="en-US" sz="1200" b="0" dirty="0"/>
              <a:t>For any use or reproduction of photos or other material that is not under the copyright of the European Agency for Safety and Health at Work, permission must be sought directly from the copyright holders.</a:t>
            </a:r>
            <a:endParaRPr lang="en-GB" dirty="0"/>
          </a:p>
        </p:txBody>
      </p:sp>
    </p:spTree>
    <p:extLst>
      <p:ext uri="{BB962C8B-B14F-4D97-AF65-F5344CB8AC3E}">
        <p14:creationId xmlns:p14="http://schemas.microsoft.com/office/powerpoint/2010/main" val="309122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en-GB" sz="2400" dirty="0"/>
              <a:t>Defining digital platform work</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2416005"/>
            <a:ext cx="7786688" cy="1965029"/>
          </a:xfrm>
        </p:spPr>
        <p:txBody>
          <a:bodyPr wrap="square" lIns="0" tIns="0" rIns="0" bIns="0">
            <a:noAutofit/>
          </a:bodyPr>
          <a:lstStyle/>
          <a:p>
            <a:pPr marL="54000" indent="0">
              <a:buNone/>
            </a:pPr>
            <a:r>
              <a:rPr lang="en-US" sz="1600" dirty="0"/>
              <a:t>Online vs on-location digital platform work:</a:t>
            </a:r>
          </a:p>
          <a:p>
            <a:pPr marL="54000" indent="0">
              <a:buNone/>
            </a:pPr>
            <a:r>
              <a:rPr lang="en-US" sz="1600" b="0" dirty="0"/>
              <a:t>Tasks are always </a:t>
            </a:r>
            <a:r>
              <a:rPr lang="en-US" sz="1600" b="0" dirty="0" err="1"/>
              <a:t>organised</a:t>
            </a:r>
            <a:r>
              <a:rPr lang="en-US" sz="1600" b="0" dirty="0"/>
              <a:t> online, but can be performed virtually or in the physical world</a:t>
            </a:r>
          </a:p>
          <a:p>
            <a:pPr marL="54000" indent="0">
              <a:buNone/>
            </a:pPr>
            <a:r>
              <a:rPr lang="en-US" sz="1600" b="0" dirty="0">
                <a:solidFill>
                  <a:schemeClr val="accent2"/>
                </a:solidFill>
              </a:rPr>
              <a:t>Either online or on-location digital platform work</a:t>
            </a:r>
            <a:endParaRPr lang="en-US" sz="1675" dirty="0">
              <a:solidFill>
                <a:schemeClr val="accent2"/>
              </a:solidFill>
            </a:endParaRPr>
          </a:p>
          <a:p>
            <a:r>
              <a:rPr lang="en-GB" sz="1600" b="0" dirty="0"/>
              <a:t>Uses algorithmic management </a:t>
            </a:r>
          </a:p>
          <a:p>
            <a:r>
              <a:rPr lang="en-GB" sz="1600" b="0" dirty="0"/>
              <a:t>Usually has non-standard working arrangements</a:t>
            </a:r>
          </a:p>
        </p:txBody>
      </p:sp>
      <p:sp>
        <p:nvSpPr>
          <p:cNvPr id="4" name="Content Placeholder 2">
            <a:extLst>
              <a:ext uri="{FF2B5EF4-FFF2-40B4-BE49-F238E27FC236}">
                <a16:creationId xmlns:a16="http://schemas.microsoft.com/office/drawing/2014/main" id="{7D97C9F5-FFC1-460F-8470-000CF68D9CBC}"/>
              </a:ext>
            </a:extLst>
          </p:cNvPr>
          <p:cNvSpPr txBox="1">
            <a:spLocks/>
          </p:cNvSpPr>
          <p:nvPr/>
        </p:nvSpPr>
        <p:spPr>
          <a:xfrm>
            <a:off x="1708019" y="1287505"/>
            <a:ext cx="6301855" cy="495576"/>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54000" indent="0">
              <a:buNone/>
            </a:pPr>
            <a:r>
              <a:rPr lang="en-US" sz="1600" i="1" dirty="0">
                <a:solidFill>
                  <a:srgbClr val="003399"/>
                </a:solidFill>
              </a:rPr>
              <a:t>“All paid </a:t>
            </a:r>
            <a:r>
              <a:rPr lang="en-US" sz="1600" i="1" dirty="0" err="1">
                <a:solidFill>
                  <a:srgbClr val="003399"/>
                </a:solidFill>
              </a:rPr>
              <a:t>labour</a:t>
            </a:r>
            <a:r>
              <a:rPr lang="en-US" sz="1600" i="1" dirty="0">
                <a:solidFill>
                  <a:srgbClr val="003399"/>
                </a:solidFill>
              </a:rPr>
              <a:t> provided through, on or mediated by an online platform”</a:t>
            </a:r>
          </a:p>
        </p:txBody>
      </p:sp>
      <p:pic>
        <p:nvPicPr>
          <p:cNvPr id="5" name="Picture 4" descr="A green outline of a file&#10;&#10;Description automatically generated">
            <a:extLst>
              <a:ext uri="{FF2B5EF4-FFF2-40B4-BE49-F238E27FC236}">
                <a16:creationId xmlns:a16="http://schemas.microsoft.com/office/drawing/2014/main" id="{94FEC37B-4B50-419E-B057-CEC96AB0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62" y="855261"/>
            <a:ext cx="1319636" cy="1319636"/>
          </a:xfrm>
          <a:prstGeom prst="rect">
            <a:avLst/>
          </a:prstGeom>
        </p:spPr>
      </p:pic>
      <p:sp>
        <p:nvSpPr>
          <p:cNvPr id="6" name="Flowchart: Alternative Process 5">
            <a:extLst>
              <a:ext uri="{FF2B5EF4-FFF2-40B4-BE49-F238E27FC236}">
                <a16:creationId xmlns:a16="http://schemas.microsoft.com/office/drawing/2014/main" id="{E6FAB9B0-764F-4947-B9A2-028FFFB00997}"/>
              </a:ext>
            </a:extLst>
          </p:cNvPr>
          <p:cNvSpPr/>
          <p:nvPr/>
        </p:nvSpPr>
        <p:spPr>
          <a:xfrm>
            <a:off x="1596398" y="1139191"/>
            <a:ext cx="6647490" cy="811530"/>
          </a:xfrm>
          <a:prstGeom prst="flowChartAlternateProcess">
            <a:avLst/>
          </a:prstGeom>
          <a:noFill/>
          <a:ln>
            <a:solidFill>
              <a:srgbClr val="ACC7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p:txBody>
          <a:bodyPr lIns="0"/>
          <a:lstStyle/>
          <a:p>
            <a:r>
              <a:rPr lang="en-GB" sz="2400" dirty="0"/>
              <a:t>Taxonomy</a:t>
            </a:r>
          </a:p>
        </p:txBody>
      </p:sp>
      <p:graphicFrame>
        <p:nvGraphicFramePr>
          <p:cNvPr id="6" name="Content Placeholder 5">
            <a:extLst>
              <a:ext uri="{FF2B5EF4-FFF2-40B4-BE49-F238E27FC236}">
                <a16:creationId xmlns:a16="http://schemas.microsoft.com/office/drawing/2014/main" id="{CB31E40E-13BC-4E62-8266-2CAFD795C447}"/>
              </a:ext>
            </a:extLst>
          </p:cNvPr>
          <p:cNvGraphicFramePr>
            <a:graphicFrameLocks noGrp="1"/>
          </p:cNvGraphicFramePr>
          <p:nvPr>
            <p:ph sz="half" idx="1"/>
            <p:extLst>
              <p:ext uri="{D42A27DB-BD31-4B8C-83A1-F6EECF244321}">
                <p14:modId xmlns:p14="http://schemas.microsoft.com/office/powerpoint/2010/main" val="1342054885"/>
              </p:ext>
            </p:extLst>
          </p:nvPr>
        </p:nvGraphicFramePr>
        <p:xfrm>
          <a:off x="450001" y="915989"/>
          <a:ext cx="8038679" cy="3366618"/>
        </p:xfrm>
        <a:graphic>
          <a:graphicData uri="http://schemas.openxmlformats.org/drawingml/2006/table">
            <a:tbl>
              <a:tblPr firstRow="1" firstCol="1" bandRow="1">
                <a:tableStyleId>{5C22544A-7EE6-4342-B048-85BDC9FD1C3A}</a:tableStyleId>
              </a:tblPr>
              <a:tblGrid>
                <a:gridCol w="1607736">
                  <a:extLst>
                    <a:ext uri="{9D8B030D-6E8A-4147-A177-3AD203B41FA5}">
                      <a16:colId xmlns:a16="http://schemas.microsoft.com/office/drawing/2014/main" val="3118775328"/>
                    </a:ext>
                  </a:extLst>
                </a:gridCol>
                <a:gridCol w="1607736">
                  <a:extLst>
                    <a:ext uri="{9D8B030D-6E8A-4147-A177-3AD203B41FA5}">
                      <a16:colId xmlns:a16="http://schemas.microsoft.com/office/drawing/2014/main" val="456132160"/>
                    </a:ext>
                  </a:extLst>
                </a:gridCol>
                <a:gridCol w="1470466">
                  <a:extLst>
                    <a:ext uri="{9D8B030D-6E8A-4147-A177-3AD203B41FA5}">
                      <a16:colId xmlns:a16="http://schemas.microsoft.com/office/drawing/2014/main" val="1233947968"/>
                    </a:ext>
                  </a:extLst>
                </a:gridCol>
                <a:gridCol w="1572099">
                  <a:extLst>
                    <a:ext uri="{9D8B030D-6E8A-4147-A177-3AD203B41FA5}">
                      <a16:colId xmlns:a16="http://schemas.microsoft.com/office/drawing/2014/main" val="989101955"/>
                    </a:ext>
                  </a:extLst>
                </a:gridCol>
                <a:gridCol w="1780642">
                  <a:extLst>
                    <a:ext uri="{9D8B030D-6E8A-4147-A177-3AD203B41FA5}">
                      <a16:colId xmlns:a16="http://schemas.microsoft.com/office/drawing/2014/main" val="4129353007"/>
                    </a:ext>
                  </a:extLst>
                </a:gridCol>
              </a:tblGrid>
              <a:tr h="303639">
                <a:tc rowSpan="2">
                  <a:txBody>
                    <a:bodyPr/>
                    <a:lstStyle/>
                    <a:p>
                      <a:pPr marL="68580" algn="just">
                        <a:lnSpc>
                          <a:spcPts val="1200"/>
                        </a:lnSpc>
                        <a:spcBef>
                          <a:spcPts val="600"/>
                        </a:spcBef>
                        <a:spcAft>
                          <a:spcPts val="600"/>
                        </a:spcAft>
                      </a:pPr>
                      <a:r>
                        <a:rPr lang="en-GB" sz="1200" dirty="0">
                          <a:effectLst/>
                        </a:rPr>
                        <a:t>Dimensions</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gridSpan="4">
                  <a:txBody>
                    <a:bodyPr/>
                    <a:lstStyle/>
                    <a:p>
                      <a:pPr marL="68580" algn="ctr">
                        <a:lnSpc>
                          <a:spcPts val="1200"/>
                        </a:lnSpc>
                        <a:spcBef>
                          <a:spcPts val="600"/>
                        </a:spcBef>
                        <a:spcAft>
                          <a:spcPts val="600"/>
                        </a:spcAft>
                      </a:pPr>
                      <a:r>
                        <a:rPr lang="en-GB" sz="1400" dirty="0">
                          <a:effectLst/>
                        </a:rPr>
                        <a:t>Type of digital platform work</a:t>
                      </a:r>
                      <a:endParaRPr lang="nl-BE"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79534883"/>
                  </a:ext>
                </a:extLst>
              </a:tr>
              <a:tr h="303639">
                <a:tc vMerge="1">
                  <a:txBody>
                    <a:bodyPr/>
                    <a:lstStyle/>
                    <a:p>
                      <a:endParaRPr lang="nl-BE"/>
                    </a:p>
                  </a:txBody>
                  <a:tcPr/>
                </a:tc>
                <a:tc>
                  <a:txBody>
                    <a:bodyPr/>
                    <a:lstStyle/>
                    <a:p>
                      <a:pPr marL="68580" algn="ctr">
                        <a:lnSpc>
                          <a:spcPts val="1200"/>
                        </a:lnSpc>
                        <a:spcBef>
                          <a:spcPts val="600"/>
                        </a:spcBef>
                        <a:spcAft>
                          <a:spcPts val="600"/>
                        </a:spcAft>
                      </a:pPr>
                      <a:r>
                        <a:rPr lang="fr-BE" sz="1200" b="1" dirty="0">
                          <a:effectLst/>
                        </a:rPr>
                        <a:t>Type 1 </a:t>
                      </a:r>
                      <a:endParaRPr lang="nl-BE"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b="1" dirty="0">
                          <a:effectLst/>
                        </a:rPr>
                        <a:t>Type 2</a:t>
                      </a:r>
                      <a:endParaRPr lang="nl-BE"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fr-BE" sz="1200" b="1" dirty="0">
                          <a:effectLst/>
                        </a:rPr>
                        <a:t>Type 3</a:t>
                      </a:r>
                      <a:endParaRPr lang="nl-BE"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fr-BE" sz="1200" b="1" dirty="0">
                          <a:effectLst/>
                        </a:rPr>
                        <a:t>Type 4</a:t>
                      </a:r>
                      <a:endParaRPr lang="nl-BE" sz="12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62395218"/>
                  </a:ext>
                </a:extLst>
              </a:tr>
              <a:tr h="540664">
                <a:tc>
                  <a:txBody>
                    <a:bodyPr/>
                    <a:lstStyle/>
                    <a:p>
                      <a:pPr marL="68580" algn="l">
                        <a:lnSpc>
                          <a:spcPts val="1200"/>
                        </a:lnSpc>
                        <a:spcBef>
                          <a:spcPts val="600"/>
                        </a:spcBef>
                        <a:spcAft>
                          <a:spcPts val="600"/>
                        </a:spcAft>
                      </a:pPr>
                      <a:r>
                        <a:rPr lang="en-GB" sz="1200" dirty="0">
                          <a:effectLst/>
                        </a:rPr>
                        <a:t>Format of labour provision</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On-location</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On-location</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Online</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Online</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32524802"/>
                  </a:ext>
                </a:extLst>
              </a:tr>
              <a:tr h="681542">
                <a:tc>
                  <a:txBody>
                    <a:bodyPr/>
                    <a:lstStyle/>
                    <a:p>
                      <a:pPr marL="68580" algn="l">
                        <a:lnSpc>
                          <a:spcPts val="1200"/>
                        </a:lnSpc>
                        <a:spcBef>
                          <a:spcPts val="600"/>
                        </a:spcBef>
                        <a:spcAft>
                          <a:spcPts val="600"/>
                        </a:spcAft>
                      </a:pPr>
                      <a:r>
                        <a:rPr lang="en-GB" sz="1200" dirty="0">
                          <a:effectLst/>
                        </a:rPr>
                        <a:t>Skills level required to execute the tasks</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Lower-skilled</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Higher-skilled</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Lower-skilled</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Higher-skilled</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61965575"/>
                  </a:ext>
                </a:extLst>
              </a:tr>
              <a:tr h="768567">
                <a:tc>
                  <a:txBody>
                    <a:bodyPr/>
                    <a:lstStyle/>
                    <a:p>
                      <a:pPr marL="68580" algn="l">
                        <a:lnSpc>
                          <a:spcPts val="1200"/>
                        </a:lnSpc>
                        <a:spcBef>
                          <a:spcPts val="600"/>
                        </a:spcBef>
                        <a:spcAft>
                          <a:spcPts val="600"/>
                        </a:spcAft>
                      </a:pPr>
                      <a:r>
                        <a:rPr lang="en-GB" sz="1200" dirty="0">
                          <a:effectLst/>
                        </a:rPr>
                        <a:t>Level of control exercised by the digital labour platform</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High level of control</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Moderate level of control</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High level of control</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68580" algn="ctr">
                        <a:lnSpc>
                          <a:spcPts val="1200"/>
                        </a:lnSpc>
                        <a:spcBef>
                          <a:spcPts val="600"/>
                        </a:spcBef>
                        <a:spcAft>
                          <a:spcPts val="600"/>
                        </a:spcAft>
                      </a:pPr>
                      <a:r>
                        <a:rPr lang="en-GB" sz="1200" dirty="0">
                          <a:effectLst/>
                        </a:rPr>
                        <a:t>Low level of control</a:t>
                      </a:r>
                      <a:endParaRPr lang="nl-BE"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95955410"/>
                  </a:ext>
                </a:extLst>
              </a:tr>
              <a:tr h="768567">
                <a:tc>
                  <a:txBody>
                    <a:bodyPr/>
                    <a:lstStyle/>
                    <a:p>
                      <a:pPr marL="68580" algn="l">
                        <a:lnSpc>
                          <a:spcPts val="1200"/>
                        </a:lnSpc>
                        <a:spcBef>
                          <a:spcPts val="600"/>
                        </a:spcBef>
                        <a:spcAft>
                          <a:spcPts val="600"/>
                        </a:spcAft>
                      </a:pPr>
                      <a:r>
                        <a:rPr lang="en-GB" sz="1200" noProof="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EXAMPLE</a:t>
                      </a:r>
                    </a:p>
                  </a:txBody>
                  <a:tcPr marL="68580" marR="68580" marT="0" marB="0" anchor="ctr">
                    <a:solidFill>
                      <a:schemeClr val="accent6"/>
                    </a:solidFill>
                  </a:tcPr>
                </a:tc>
                <a:tc>
                  <a:txBody>
                    <a:bodyPr/>
                    <a:lstStyle/>
                    <a:p>
                      <a:pPr marL="68580" algn="ctr">
                        <a:lnSpc>
                          <a:spcPts val="1200"/>
                        </a:lnSpc>
                        <a:spcBef>
                          <a:spcPts val="600"/>
                        </a:spcBef>
                        <a:spcAft>
                          <a:spcPts val="600"/>
                        </a:spcAft>
                      </a:pPr>
                      <a:r>
                        <a:rPr lang="nl-BE"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Parcel delivery</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nl-BE"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Handiwork</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nl-BE"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Online content review</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nl-BE"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Remote programming</a:t>
                      </a:r>
                    </a:p>
                  </a:txBody>
                  <a:tcPr marL="68580" marR="68580" marT="0" marB="0" anchor="ctr">
                    <a:solidFill>
                      <a:schemeClr val="accent6">
                        <a:lumMod val="20000"/>
                        <a:lumOff val="80000"/>
                      </a:schemeClr>
                    </a:solidFill>
                  </a:tcPr>
                </a:tc>
                <a:extLst>
                  <a:ext uri="{0D108BD9-81ED-4DB2-BD59-A6C34878D82A}">
                    <a16:rowId xmlns:a16="http://schemas.microsoft.com/office/drawing/2014/main" val="3048110080"/>
                  </a:ext>
                </a:extLst>
              </a:tr>
            </a:tbl>
          </a:graphicData>
        </a:graphic>
      </p:graphicFrame>
    </p:spTree>
    <p:extLst>
      <p:ext uri="{BB962C8B-B14F-4D97-AF65-F5344CB8AC3E}">
        <p14:creationId xmlns:p14="http://schemas.microsoft.com/office/powerpoint/2010/main" val="219517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86495" cy="367200"/>
          </a:xfrm>
        </p:spPr>
        <p:txBody>
          <a:bodyPr lIns="0"/>
          <a:lstStyle/>
          <a:p>
            <a:r>
              <a:rPr lang="en-US" sz="2400" dirty="0"/>
              <a:t>Facts and figures: workers by type of work and sector</a:t>
            </a:r>
            <a:endParaRPr lang="en-GB" sz="2400" dirty="0"/>
          </a:p>
        </p:txBody>
      </p:sp>
      <p:graphicFrame>
        <p:nvGraphicFramePr>
          <p:cNvPr id="4" name="Content Placeholder 3"/>
          <p:cNvGraphicFramePr>
            <a:graphicFrameLocks noGrp="1"/>
          </p:cNvGraphicFramePr>
          <p:nvPr>
            <p:ph sz="half" idx="1"/>
          </p:nvPr>
        </p:nvGraphicFramePr>
        <p:xfrm>
          <a:off x="13647" y="2065722"/>
          <a:ext cx="2655785" cy="171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4159" y="3715344"/>
            <a:ext cx="2735451" cy="230832"/>
          </a:xfrm>
          <a:prstGeom prst="rect">
            <a:avLst/>
          </a:prstGeom>
          <a:noFill/>
        </p:spPr>
        <p:txBody>
          <a:bodyPr wrap="square" rtlCol="0">
            <a:spAutoFit/>
          </a:bodyPr>
          <a:lstStyle/>
          <a:p>
            <a:r>
              <a:rPr lang="en-US" sz="900" i="1" dirty="0">
                <a:solidFill>
                  <a:schemeClr val="bg1">
                    <a:lumMod val="50000"/>
                  </a:schemeClr>
                </a:solidFill>
              </a:rPr>
              <a:t>Source: OSH Pulse 2022 - EU-OSHA </a:t>
            </a:r>
            <a:endParaRPr lang="en-GB" sz="900" i="1" dirty="0">
              <a:solidFill>
                <a:schemeClr val="bg1">
                  <a:lumMod val="50000"/>
                </a:schemeClr>
              </a:solidFill>
            </a:endParaRPr>
          </a:p>
        </p:txBody>
      </p:sp>
      <p:sp>
        <p:nvSpPr>
          <p:cNvPr id="9" name="TextBox 8">
            <a:extLst>
              <a:ext uri="{FF2B5EF4-FFF2-40B4-BE49-F238E27FC236}">
                <a16:creationId xmlns:a16="http://schemas.microsoft.com/office/drawing/2014/main" id="{5A822729-26CC-39E8-C876-277302340C24}"/>
              </a:ext>
            </a:extLst>
          </p:cNvPr>
          <p:cNvSpPr txBox="1"/>
          <p:nvPr/>
        </p:nvSpPr>
        <p:spPr>
          <a:xfrm>
            <a:off x="182444" y="1071102"/>
            <a:ext cx="2240033" cy="907941"/>
          </a:xfrm>
          <a:prstGeom prst="rect">
            <a:avLst/>
          </a:prstGeom>
          <a:solidFill>
            <a:srgbClr val="003399"/>
          </a:solidFill>
        </p:spPr>
        <p:txBody>
          <a:bodyPr wrap="square" lIns="0" tIns="0" rIns="0" rtlCol="0">
            <a:spAutoFit/>
          </a:bodyPr>
          <a:lstStyle>
            <a:defPPr>
              <a:defRPr lang="en-US"/>
            </a:defPPr>
            <a:lvl1pPr marL="342900" indent="-227013">
              <a:buFont typeface="Arial" panose="020B0604020202020204" pitchFamily="34" charset="0"/>
              <a:buChar char="•"/>
              <a:defRPr sz="1600" b="1">
                <a:solidFill>
                  <a:schemeClr val="bg1"/>
                </a:solidFill>
              </a:defRPr>
            </a:lvl1pPr>
          </a:lstStyle>
          <a:p>
            <a:pPr marL="115887" indent="0">
              <a:buNone/>
            </a:pPr>
            <a:r>
              <a:rPr lang="en-US" sz="1400" dirty="0"/>
              <a:t>6% of workers in the EU earned most or part of their income through a digital platform</a:t>
            </a:r>
          </a:p>
        </p:txBody>
      </p:sp>
      <p:graphicFrame>
        <p:nvGraphicFramePr>
          <p:cNvPr id="7" name="Chart 6">
            <a:extLst>
              <a:ext uri="{FF2B5EF4-FFF2-40B4-BE49-F238E27FC236}">
                <a16:creationId xmlns:a16="http://schemas.microsoft.com/office/drawing/2014/main" id="{3900262A-3AE9-4A42-984D-E6F9A691B363}"/>
              </a:ext>
            </a:extLst>
          </p:cNvPr>
          <p:cNvGraphicFramePr>
            <a:graphicFrameLocks/>
          </p:cNvGraphicFramePr>
          <p:nvPr/>
        </p:nvGraphicFramePr>
        <p:xfrm>
          <a:off x="2606722" y="73455"/>
          <a:ext cx="6189259" cy="3811176"/>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5239E47D-E004-4951-9561-54E1A174792F}"/>
              </a:ext>
            </a:extLst>
          </p:cNvPr>
          <p:cNvGrpSpPr/>
          <p:nvPr/>
        </p:nvGrpSpPr>
        <p:grpSpPr>
          <a:xfrm>
            <a:off x="2669432" y="3799835"/>
            <a:ext cx="6061835" cy="881903"/>
            <a:chOff x="2617053" y="3739444"/>
            <a:chExt cx="6759050" cy="970170"/>
          </a:xfrm>
        </p:grpSpPr>
        <p:sp>
          <p:nvSpPr>
            <p:cNvPr id="3" name="TextBox 2">
              <a:extLst>
                <a:ext uri="{FF2B5EF4-FFF2-40B4-BE49-F238E27FC236}">
                  <a16:creationId xmlns:a16="http://schemas.microsoft.com/office/drawing/2014/main" id="{079621B5-05BF-4F43-9366-6EFC828BF5F9}"/>
                </a:ext>
              </a:extLst>
            </p:cNvPr>
            <p:cNvSpPr txBox="1"/>
            <p:nvPr/>
          </p:nvSpPr>
          <p:spPr>
            <a:xfrm>
              <a:off x="4629204" y="4555726"/>
              <a:ext cx="874598" cy="153888"/>
            </a:xfrm>
            <a:prstGeom prst="rect">
              <a:avLst/>
            </a:prstGeom>
            <a:solidFill>
              <a:schemeClr val="bg1"/>
            </a:solidFill>
          </p:spPr>
          <p:txBody>
            <a:bodyPr wrap="none" lIns="0" tIns="0" rIns="91440" bIns="0" rtlCol="0">
              <a:spAutoFit/>
            </a:bodyPr>
            <a:lstStyle/>
            <a:p>
              <a:r>
                <a:rPr lang="en-US" sz="1000" dirty="0">
                  <a:solidFill>
                    <a:schemeClr val="tx1">
                      <a:lumMod val="65000"/>
                      <a:lumOff val="35000"/>
                    </a:schemeClr>
                  </a:solidFill>
                </a:rPr>
                <a:t>Platform work</a:t>
              </a:r>
              <a:endParaRPr lang="en-GB" sz="1000" dirty="0">
                <a:solidFill>
                  <a:schemeClr val="tx1">
                    <a:lumMod val="65000"/>
                    <a:lumOff val="35000"/>
                  </a:schemeClr>
                </a:solidFill>
              </a:endParaRPr>
            </a:p>
          </p:txBody>
        </p:sp>
        <p:sp>
          <p:nvSpPr>
            <p:cNvPr id="10" name="TextBox 9">
              <a:extLst>
                <a:ext uri="{FF2B5EF4-FFF2-40B4-BE49-F238E27FC236}">
                  <a16:creationId xmlns:a16="http://schemas.microsoft.com/office/drawing/2014/main" id="{B7F5F374-A056-4F36-8466-72B4564A2544}"/>
                </a:ext>
              </a:extLst>
            </p:cNvPr>
            <p:cNvSpPr txBox="1"/>
            <p:nvPr/>
          </p:nvSpPr>
          <p:spPr>
            <a:xfrm>
              <a:off x="6110283" y="4538844"/>
              <a:ext cx="1058944" cy="153888"/>
            </a:xfrm>
            <a:prstGeom prst="rect">
              <a:avLst/>
            </a:prstGeom>
            <a:solidFill>
              <a:schemeClr val="bg1"/>
            </a:solidFill>
          </p:spPr>
          <p:txBody>
            <a:bodyPr wrap="none" lIns="0" tIns="0" rIns="91440" bIns="0" rtlCol="0">
              <a:spAutoFit/>
            </a:bodyPr>
            <a:lstStyle/>
            <a:p>
              <a:r>
                <a:rPr lang="en-US" sz="1000" dirty="0">
                  <a:solidFill>
                    <a:schemeClr val="tx1">
                      <a:lumMod val="65000"/>
                      <a:lumOff val="35000"/>
                    </a:schemeClr>
                  </a:solidFill>
                </a:rPr>
                <a:t>No platform work</a:t>
              </a:r>
              <a:endParaRPr lang="en-GB" sz="1000" dirty="0">
                <a:solidFill>
                  <a:schemeClr val="tx1">
                    <a:lumMod val="65000"/>
                    <a:lumOff val="35000"/>
                  </a:schemeClr>
                </a:solidFill>
              </a:endParaRPr>
            </a:p>
          </p:txBody>
        </p:sp>
        <p:sp>
          <p:nvSpPr>
            <p:cNvPr id="13" name="TextBox 12">
              <a:extLst>
                <a:ext uri="{FF2B5EF4-FFF2-40B4-BE49-F238E27FC236}">
                  <a16:creationId xmlns:a16="http://schemas.microsoft.com/office/drawing/2014/main" id="{9668B970-368F-40D2-8904-D17501BB216A}"/>
                </a:ext>
              </a:extLst>
            </p:cNvPr>
            <p:cNvSpPr txBox="1"/>
            <p:nvPr/>
          </p:nvSpPr>
          <p:spPr>
            <a:xfrm>
              <a:off x="3971864" y="3789459"/>
              <a:ext cx="935632" cy="753343"/>
            </a:xfrm>
            <a:prstGeom prst="rect">
              <a:avLst/>
            </a:prstGeom>
            <a:solidFill>
              <a:schemeClr val="bg1"/>
            </a:solidFill>
          </p:spPr>
          <p:txBody>
            <a:bodyPr wrap="square" lIns="0" tIns="91440" rIns="0" bIns="91440" rtlCol="0">
              <a:spAutoFit/>
            </a:bodyPr>
            <a:lstStyle/>
            <a:p>
              <a:pPr algn="ctr"/>
              <a:r>
                <a:rPr lang="en-US" sz="650" dirty="0">
                  <a:solidFill>
                    <a:schemeClr val="tx1">
                      <a:lumMod val="65000"/>
                      <a:lumOff val="35000"/>
                    </a:schemeClr>
                  </a:solidFill>
                </a:rPr>
                <a:t>Administration, </a:t>
              </a:r>
            </a:p>
            <a:p>
              <a:pPr algn="ctr"/>
              <a:r>
                <a:rPr lang="en-US" sz="650" dirty="0">
                  <a:solidFill>
                    <a:schemeClr val="tx1">
                      <a:lumMod val="65000"/>
                      <a:lumOff val="35000"/>
                    </a:schemeClr>
                  </a:solidFill>
                </a:rPr>
                <a:t>incl. public</a:t>
              </a:r>
            </a:p>
            <a:p>
              <a:pPr algn="ctr"/>
              <a:r>
                <a:rPr lang="en-US" sz="650" dirty="0">
                  <a:solidFill>
                    <a:schemeClr val="tx1">
                      <a:lumMod val="65000"/>
                      <a:lumOff val="35000"/>
                    </a:schemeClr>
                  </a:solidFill>
                </a:rPr>
                <a:t>administration</a:t>
              </a:r>
            </a:p>
            <a:p>
              <a:pPr algn="ctr"/>
              <a:r>
                <a:rPr lang="en-US" sz="650" dirty="0">
                  <a:solidFill>
                    <a:schemeClr val="tx1">
                      <a:lumMod val="65000"/>
                      <a:lumOff val="35000"/>
                    </a:schemeClr>
                  </a:solidFill>
                </a:rPr>
                <a:t>and defense</a:t>
              </a:r>
              <a:br>
                <a:rPr lang="en-US" sz="650" dirty="0">
                  <a:solidFill>
                    <a:schemeClr val="tx1">
                      <a:lumMod val="65000"/>
                      <a:lumOff val="35000"/>
                    </a:schemeClr>
                  </a:solidFill>
                </a:rPr>
              </a:br>
              <a:endParaRPr lang="en-GB" sz="650" dirty="0">
                <a:solidFill>
                  <a:schemeClr val="tx1">
                    <a:lumMod val="65000"/>
                    <a:lumOff val="35000"/>
                  </a:schemeClr>
                </a:solidFill>
              </a:endParaRPr>
            </a:p>
          </p:txBody>
        </p:sp>
        <p:sp>
          <p:nvSpPr>
            <p:cNvPr id="11" name="TextBox 10">
              <a:extLst>
                <a:ext uri="{FF2B5EF4-FFF2-40B4-BE49-F238E27FC236}">
                  <a16:creationId xmlns:a16="http://schemas.microsoft.com/office/drawing/2014/main" id="{DDE3AFAB-8750-4D92-9943-003A83C46500}"/>
                </a:ext>
              </a:extLst>
            </p:cNvPr>
            <p:cNvSpPr txBox="1"/>
            <p:nvPr/>
          </p:nvSpPr>
          <p:spPr>
            <a:xfrm>
              <a:off x="2617053" y="3796423"/>
              <a:ext cx="749563" cy="884858"/>
            </a:xfrm>
            <a:prstGeom prst="rect">
              <a:avLst/>
            </a:prstGeom>
            <a:solidFill>
              <a:schemeClr val="bg1"/>
            </a:solidFill>
          </p:spPr>
          <p:txBody>
            <a:bodyPr wrap="square" lIns="0" tIns="91440" rIns="0" bIns="91440" rtlCol="0">
              <a:spAutoFit/>
            </a:bodyPr>
            <a:lstStyle/>
            <a:p>
              <a:pPr algn="ctr"/>
              <a:r>
                <a:rPr lang="en-US" sz="650" dirty="0">
                  <a:solidFill>
                    <a:schemeClr val="tx1">
                      <a:lumMod val="65000"/>
                      <a:lumOff val="35000"/>
                    </a:schemeClr>
                  </a:solidFill>
                </a:rPr>
                <a:t>ICT,  </a:t>
              </a:r>
            </a:p>
            <a:p>
              <a:pPr algn="ctr"/>
              <a:r>
                <a:rPr lang="en-US" sz="650" dirty="0">
                  <a:solidFill>
                    <a:schemeClr val="tx1">
                      <a:lumMod val="65000"/>
                      <a:lumOff val="35000"/>
                    </a:schemeClr>
                  </a:solidFill>
                </a:rPr>
                <a:t>Finance, </a:t>
              </a:r>
            </a:p>
            <a:p>
              <a:pPr algn="ctr"/>
              <a:r>
                <a:rPr lang="en-US" sz="650" dirty="0">
                  <a:solidFill>
                    <a:schemeClr val="tx1">
                      <a:lumMod val="65000"/>
                      <a:lumOff val="35000"/>
                    </a:schemeClr>
                  </a:solidFill>
                </a:rPr>
                <a:t>professional, scientific and</a:t>
              </a:r>
            </a:p>
            <a:p>
              <a:pPr algn="ctr"/>
              <a:r>
                <a:rPr lang="en-US" sz="650" dirty="0">
                  <a:solidFill>
                    <a:schemeClr val="tx1">
                      <a:lumMod val="65000"/>
                      <a:lumOff val="35000"/>
                    </a:schemeClr>
                  </a:solidFill>
                </a:rPr>
                <a:t> technical</a:t>
              </a:r>
            </a:p>
            <a:p>
              <a:pPr algn="ctr"/>
              <a:r>
                <a:rPr lang="en-US" sz="650" dirty="0">
                  <a:solidFill>
                    <a:schemeClr val="tx1">
                      <a:lumMod val="65000"/>
                      <a:lumOff val="35000"/>
                    </a:schemeClr>
                  </a:solidFill>
                </a:rPr>
                <a:t> services</a:t>
              </a:r>
              <a:br>
                <a:rPr lang="en-US" sz="650" dirty="0">
                  <a:solidFill>
                    <a:schemeClr val="tx1">
                      <a:lumMod val="65000"/>
                      <a:lumOff val="35000"/>
                    </a:schemeClr>
                  </a:solidFill>
                </a:rPr>
              </a:br>
              <a:endParaRPr lang="en-GB" sz="650" dirty="0">
                <a:solidFill>
                  <a:schemeClr val="tx1">
                    <a:lumMod val="65000"/>
                    <a:lumOff val="35000"/>
                  </a:schemeClr>
                </a:solidFill>
              </a:endParaRPr>
            </a:p>
          </p:txBody>
        </p:sp>
        <p:sp>
          <p:nvSpPr>
            <p:cNvPr id="14" name="TextBox 13">
              <a:extLst>
                <a:ext uri="{FF2B5EF4-FFF2-40B4-BE49-F238E27FC236}">
                  <a16:creationId xmlns:a16="http://schemas.microsoft.com/office/drawing/2014/main" id="{4811A95A-21C8-45E9-9568-87318547B00C}"/>
                </a:ext>
              </a:extLst>
            </p:cNvPr>
            <p:cNvSpPr txBox="1"/>
            <p:nvPr/>
          </p:nvSpPr>
          <p:spPr>
            <a:xfrm>
              <a:off x="4722185" y="3789458"/>
              <a:ext cx="679032" cy="484748"/>
            </a:xfrm>
            <a:prstGeom prst="rect">
              <a:avLst/>
            </a:prstGeom>
            <a:solidFill>
              <a:schemeClr val="bg1"/>
            </a:solidFill>
          </p:spPr>
          <p:txBody>
            <a:bodyPr wrap="square" lIns="91440" tIns="91440" rIns="91440" bIns="91440" rtlCol="0">
              <a:spAutoFit/>
            </a:bodyPr>
            <a:lstStyle/>
            <a:p>
              <a:pPr algn="ctr"/>
              <a:r>
                <a:rPr lang="en-US" sz="650" dirty="0">
                  <a:solidFill>
                    <a:schemeClr val="tx1">
                      <a:lumMod val="65000"/>
                      <a:lumOff val="35000"/>
                    </a:schemeClr>
                  </a:solidFill>
                </a:rPr>
                <a:t>Health and </a:t>
              </a:r>
            </a:p>
            <a:p>
              <a:pPr algn="ctr"/>
              <a:r>
                <a:rPr lang="en-US" sz="650" dirty="0">
                  <a:solidFill>
                    <a:schemeClr val="tx1">
                      <a:lumMod val="65000"/>
                      <a:lumOff val="35000"/>
                    </a:schemeClr>
                  </a:solidFill>
                </a:rPr>
                <a:t>social care</a:t>
              </a:r>
              <a:br>
                <a:rPr lang="en-US" sz="650" dirty="0">
                  <a:solidFill>
                    <a:schemeClr val="tx1">
                      <a:lumMod val="65000"/>
                      <a:lumOff val="35000"/>
                    </a:schemeClr>
                  </a:solidFill>
                </a:rPr>
              </a:br>
              <a:endParaRPr lang="en-GB" sz="650" dirty="0">
                <a:solidFill>
                  <a:schemeClr val="tx1">
                    <a:lumMod val="65000"/>
                    <a:lumOff val="35000"/>
                  </a:schemeClr>
                </a:solidFill>
              </a:endParaRPr>
            </a:p>
          </p:txBody>
        </p:sp>
        <p:sp>
          <p:nvSpPr>
            <p:cNvPr id="15" name="TextBox 14">
              <a:extLst>
                <a:ext uri="{FF2B5EF4-FFF2-40B4-BE49-F238E27FC236}">
                  <a16:creationId xmlns:a16="http://schemas.microsoft.com/office/drawing/2014/main" id="{C20CCAFB-5C78-45F7-B351-955A9102C075}"/>
                </a:ext>
              </a:extLst>
            </p:cNvPr>
            <p:cNvSpPr txBox="1"/>
            <p:nvPr/>
          </p:nvSpPr>
          <p:spPr>
            <a:xfrm>
              <a:off x="5328211" y="3781409"/>
              <a:ext cx="714017" cy="753343"/>
            </a:xfrm>
            <a:prstGeom prst="rect">
              <a:avLst/>
            </a:prstGeom>
            <a:solidFill>
              <a:schemeClr val="bg1"/>
            </a:solidFill>
          </p:spPr>
          <p:txBody>
            <a:bodyPr wrap="square" lIns="91440" tIns="91440" rIns="0" bIns="91440" rtlCol="0">
              <a:spAutoFit/>
            </a:bodyPr>
            <a:lstStyle/>
            <a:p>
              <a:pPr algn="ctr"/>
              <a:r>
                <a:rPr lang="en-US" sz="650" dirty="0">
                  <a:solidFill>
                    <a:schemeClr val="tx1">
                      <a:lumMod val="65000"/>
                      <a:lumOff val="35000"/>
                    </a:schemeClr>
                  </a:solidFill>
                </a:rPr>
                <a:t>Social, cultural, </a:t>
              </a:r>
            </a:p>
            <a:p>
              <a:pPr algn="ctr"/>
              <a:r>
                <a:rPr lang="en-US" sz="650" dirty="0">
                  <a:solidFill>
                    <a:schemeClr val="tx1">
                      <a:lumMod val="65000"/>
                      <a:lumOff val="35000"/>
                    </a:schemeClr>
                  </a:solidFill>
                </a:rPr>
                <a:t>personal and </a:t>
              </a:r>
            </a:p>
            <a:p>
              <a:pPr algn="ctr"/>
              <a:r>
                <a:rPr lang="en-US" sz="650" dirty="0">
                  <a:solidFill>
                    <a:schemeClr val="tx1">
                      <a:lumMod val="65000"/>
                      <a:lumOff val="35000"/>
                    </a:schemeClr>
                  </a:solidFill>
                </a:rPr>
                <a:t>other</a:t>
              </a:r>
            </a:p>
            <a:p>
              <a:pPr algn="ctr"/>
              <a:r>
                <a:rPr lang="en-US" sz="650" dirty="0">
                  <a:solidFill>
                    <a:schemeClr val="tx1">
                      <a:lumMod val="65000"/>
                      <a:lumOff val="35000"/>
                    </a:schemeClr>
                  </a:solidFill>
                </a:rPr>
                <a:t>services</a:t>
              </a:r>
              <a:endParaRPr lang="en-GB" sz="650" dirty="0">
                <a:solidFill>
                  <a:schemeClr val="tx1">
                    <a:lumMod val="65000"/>
                    <a:lumOff val="35000"/>
                  </a:schemeClr>
                </a:solidFill>
              </a:endParaRPr>
            </a:p>
          </p:txBody>
        </p:sp>
        <p:sp>
          <p:nvSpPr>
            <p:cNvPr id="16" name="TextBox 15">
              <a:extLst>
                <a:ext uri="{FF2B5EF4-FFF2-40B4-BE49-F238E27FC236}">
                  <a16:creationId xmlns:a16="http://schemas.microsoft.com/office/drawing/2014/main" id="{C3F972A1-A758-45E9-AF3A-ADF8A54461E1}"/>
                </a:ext>
              </a:extLst>
            </p:cNvPr>
            <p:cNvSpPr txBox="1"/>
            <p:nvPr/>
          </p:nvSpPr>
          <p:spPr>
            <a:xfrm>
              <a:off x="5953397" y="3797728"/>
              <a:ext cx="679031" cy="384721"/>
            </a:xfrm>
            <a:prstGeom prst="rect">
              <a:avLst/>
            </a:prstGeom>
            <a:solidFill>
              <a:schemeClr val="bg1"/>
            </a:solidFill>
          </p:spPr>
          <p:txBody>
            <a:bodyPr wrap="square" lIns="91440" tIns="91440" rIns="0" bIns="91440" rtlCol="0">
              <a:spAutoFit/>
            </a:bodyPr>
            <a:lstStyle/>
            <a:p>
              <a:pPr algn="ctr"/>
              <a:r>
                <a:rPr lang="en-US" sz="650" dirty="0">
                  <a:solidFill>
                    <a:schemeClr val="tx1">
                      <a:lumMod val="65000"/>
                      <a:lumOff val="35000"/>
                    </a:schemeClr>
                  </a:solidFill>
                </a:rPr>
                <a:t>Construction</a:t>
              </a:r>
              <a:br>
                <a:rPr lang="en-US" sz="650" dirty="0">
                  <a:solidFill>
                    <a:schemeClr val="tx1">
                      <a:lumMod val="65000"/>
                      <a:lumOff val="35000"/>
                    </a:schemeClr>
                  </a:solidFill>
                </a:rPr>
              </a:br>
              <a:endParaRPr lang="en-GB" sz="650" dirty="0">
                <a:solidFill>
                  <a:schemeClr val="tx1">
                    <a:lumMod val="65000"/>
                    <a:lumOff val="35000"/>
                  </a:schemeClr>
                </a:solidFill>
              </a:endParaRPr>
            </a:p>
          </p:txBody>
        </p:sp>
        <p:sp>
          <p:nvSpPr>
            <p:cNvPr id="17" name="TextBox 16">
              <a:extLst>
                <a:ext uri="{FF2B5EF4-FFF2-40B4-BE49-F238E27FC236}">
                  <a16:creationId xmlns:a16="http://schemas.microsoft.com/office/drawing/2014/main" id="{9F15DA46-C8AE-4DF7-92A9-13AB7012B345}"/>
                </a:ext>
              </a:extLst>
            </p:cNvPr>
            <p:cNvSpPr txBox="1"/>
            <p:nvPr/>
          </p:nvSpPr>
          <p:spPr>
            <a:xfrm>
              <a:off x="6614815" y="3781409"/>
              <a:ext cx="691856" cy="384721"/>
            </a:xfrm>
            <a:prstGeom prst="rect">
              <a:avLst/>
            </a:prstGeom>
            <a:solidFill>
              <a:schemeClr val="bg1"/>
            </a:solidFill>
          </p:spPr>
          <p:txBody>
            <a:bodyPr wrap="none" lIns="91440" tIns="91440" rIns="0" bIns="91440" rtlCol="0">
              <a:spAutoFit/>
            </a:bodyPr>
            <a:lstStyle/>
            <a:p>
              <a:pPr algn="ctr"/>
              <a:r>
                <a:rPr lang="en-US" sz="650" dirty="0">
                  <a:solidFill>
                    <a:schemeClr val="tx1">
                      <a:lumMod val="65000"/>
                      <a:lumOff val="35000"/>
                    </a:schemeClr>
                  </a:solidFill>
                </a:rPr>
                <a:t>Manufacturing </a:t>
              </a:r>
            </a:p>
            <a:p>
              <a:pPr algn="ctr"/>
              <a:r>
                <a:rPr lang="en-US" sz="650" dirty="0">
                  <a:solidFill>
                    <a:schemeClr val="tx1">
                      <a:lumMod val="65000"/>
                      <a:lumOff val="35000"/>
                    </a:schemeClr>
                  </a:solidFill>
                </a:rPr>
                <a:t>and engineering</a:t>
              </a:r>
              <a:endParaRPr lang="en-GB" sz="650" dirty="0">
                <a:solidFill>
                  <a:schemeClr val="tx1">
                    <a:lumMod val="65000"/>
                    <a:lumOff val="35000"/>
                  </a:schemeClr>
                </a:solidFill>
              </a:endParaRPr>
            </a:p>
          </p:txBody>
        </p:sp>
        <p:sp>
          <p:nvSpPr>
            <p:cNvPr id="18" name="TextBox 17">
              <a:extLst>
                <a:ext uri="{FF2B5EF4-FFF2-40B4-BE49-F238E27FC236}">
                  <a16:creationId xmlns:a16="http://schemas.microsoft.com/office/drawing/2014/main" id="{8525E1CE-B0F5-4ECE-A219-99BC65255498}"/>
                </a:ext>
              </a:extLst>
            </p:cNvPr>
            <p:cNvSpPr txBox="1"/>
            <p:nvPr/>
          </p:nvSpPr>
          <p:spPr>
            <a:xfrm>
              <a:off x="7478643" y="3789458"/>
              <a:ext cx="464230" cy="384721"/>
            </a:xfrm>
            <a:prstGeom prst="rect">
              <a:avLst/>
            </a:prstGeom>
            <a:solidFill>
              <a:schemeClr val="bg1"/>
            </a:solidFill>
          </p:spPr>
          <p:txBody>
            <a:bodyPr wrap="none" lIns="0" tIns="91440" rIns="91440" bIns="91440" rtlCol="0">
              <a:spAutoFit/>
            </a:bodyPr>
            <a:lstStyle/>
            <a:p>
              <a:pPr algn="ctr"/>
              <a:r>
                <a:rPr lang="en-US" sz="650" dirty="0">
                  <a:solidFill>
                    <a:schemeClr val="tx1">
                      <a:lumMod val="65000"/>
                      <a:lumOff val="35000"/>
                    </a:schemeClr>
                  </a:solidFill>
                </a:rPr>
                <a:t>Education</a:t>
              </a:r>
              <a:br>
                <a:rPr lang="en-US" sz="650" dirty="0">
                  <a:solidFill>
                    <a:schemeClr val="tx1">
                      <a:lumMod val="65000"/>
                      <a:lumOff val="35000"/>
                    </a:schemeClr>
                  </a:solidFill>
                </a:rPr>
              </a:br>
              <a:endParaRPr lang="en-GB" sz="650" dirty="0">
                <a:solidFill>
                  <a:schemeClr val="tx1">
                    <a:lumMod val="65000"/>
                    <a:lumOff val="35000"/>
                  </a:schemeClr>
                </a:solidFill>
              </a:endParaRPr>
            </a:p>
          </p:txBody>
        </p:sp>
        <p:sp>
          <p:nvSpPr>
            <p:cNvPr id="19" name="TextBox 18">
              <a:extLst>
                <a:ext uri="{FF2B5EF4-FFF2-40B4-BE49-F238E27FC236}">
                  <a16:creationId xmlns:a16="http://schemas.microsoft.com/office/drawing/2014/main" id="{4DFC4228-6E39-4198-AE50-99F5D1C2D704}"/>
                </a:ext>
              </a:extLst>
            </p:cNvPr>
            <p:cNvSpPr txBox="1"/>
            <p:nvPr/>
          </p:nvSpPr>
          <p:spPr>
            <a:xfrm>
              <a:off x="8001987" y="3781409"/>
              <a:ext cx="552395" cy="484748"/>
            </a:xfrm>
            <a:prstGeom prst="rect">
              <a:avLst/>
            </a:prstGeom>
            <a:solidFill>
              <a:schemeClr val="bg1"/>
            </a:solidFill>
          </p:spPr>
          <p:txBody>
            <a:bodyPr wrap="none" lIns="0" tIns="91440" rIns="91440" bIns="91440" rtlCol="0">
              <a:spAutoFit/>
            </a:bodyPr>
            <a:lstStyle/>
            <a:p>
              <a:pPr algn="ctr"/>
              <a:r>
                <a:rPr lang="en-US" sz="650" dirty="0">
                  <a:solidFill>
                    <a:schemeClr val="tx1">
                      <a:lumMod val="65000"/>
                      <a:lumOff val="35000"/>
                    </a:schemeClr>
                  </a:solidFill>
                </a:rPr>
                <a:t>Agriculture, </a:t>
              </a:r>
            </a:p>
            <a:p>
              <a:pPr algn="ctr"/>
              <a:r>
                <a:rPr lang="en-US" sz="650" dirty="0">
                  <a:solidFill>
                    <a:schemeClr val="tx1">
                      <a:lumMod val="65000"/>
                      <a:lumOff val="35000"/>
                    </a:schemeClr>
                  </a:solidFill>
                </a:rPr>
                <a:t>forestry and </a:t>
              </a:r>
            </a:p>
            <a:p>
              <a:pPr algn="ctr"/>
              <a:r>
                <a:rPr lang="en-US" sz="650" dirty="0">
                  <a:solidFill>
                    <a:schemeClr val="tx1">
                      <a:lumMod val="65000"/>
                      <a:lumOff val="35000"/>
                    </a:schemeClr>
                  </a:solidFill>
                </a:rPr>
                <a:t>fishing</a:t>
              </a:r>
              <a:endParaRPr lang="en-GB" sz="650" dirty="0">
                <a:solidFill>
                  <a:schemeClr val="tx1">
                    <a:lumMod val="65000"/>
                    <a:lumOff val="35000"/>
                  </a:schemeClr>
                </a:solidFill>
              </a:endParaRPr>
            </a:p>
          </p:txBody>
        </p:sp>
        <p:sp>
          <p:nvSpPr>
            <p:cNvPr id="20" name="TextBox 19">
              <a:extLst>
                <a:ext uri="{FF2B5EF4-FFF2-40B4-BE49-F238E27FC236}">
                  <a16:creationId xmlns:a16="http://schemas.microsoft.com/office/drawing/2014/main" id="{15E0FA0B-30FA-470E-9AC2-9C56864968CD}"/>
                </a:ext>
              </a:extLst>
            </p:cNvPr>
            <p:cNvSpPr txBox="1"/>
            <p:nvPr/>
          </p:nvSpPr>
          <p:spPr>
            <a:xfrm>
              <a:off x="8626539" y="3739444"/>
              <a:ext cx="749564" cy="584775"/>
            </a:xfrm>
            <a:prstGeom prst="rect">
              <a:avLst/>
            </a:prstGeom>
            <a:solidFill>
              <a:schemeClr val="bg1"/>
            </a:solidFill>
          </p:spPr>
          <p:txBody>
            <a:bodyPr wrap="none" lIns="0" tIns="91440" rIns="91440" bIns="91440" rtlCol="0">
              <a:spAutoFit/>
            </a:bodyPr>
            <a:lstStyle/>
            <a:p>
              <a:pPr algn="ctr"/>
              <a:r>
                <a:rPr lang="en-US" sz="650" dirty="0">
                  <a:solidFill>
                    <a:schemeClr val="tx1">
                      <a:lumMod val="65000"/>
                      <a:lumOff val="35000"/>
                    </a:schemeClr>
                  </a:solidFill>
                </a:rPr>
                <a:t>Supply of gas,</a:t>
              </a:r>
            </a:p>
            <a:p>
              <a:pPr algn="ctr"/>
              <a:r>
                <a:rPr lang="en-US" sz="650" dirty="0">
                  <a:solidFill>
                    <a:schemeClr val="tx1">
                      <a:lumMod val="65000"/>
                      <a:lumOff val="35000"/>
                    </a:schemeClr>
                  </a:solidFill>
                </a:rPr>
                <a:t>electricity and</a:t>
              </a:r>
            </a:p>
            <a:p>
              <a:pPr algn="ctr"/>
              <a:r>
                <a:rPr lang="en-US" sz="650" dirty="0">
                  <a:solidFill>
                    <a:schemeClr val="tx1">
                      <a:lumMod val="65000"/>
                      <a:lumOff val="35000"/>
                    </a:schemeClr>
                  </a:solidFill>
                </a:rPr>
                <a:t>water, mining and</a:t>
              </a:r>
            </a:p>
            <a:p>
              <a:pPr algn="ctr"/>
              <a:r>
                <a:rPr lang="en-US" sz="650" dirty="0">
                  <a:solidFill>
                    <a:schemeClr val="tx1">
                      <a:lumMod val="65000"/>
                      <a:lumOff val="35000"/>
                    </a:schemeClr>
                  </a:solidFill>
                </a:rPr>
                <a:t>quarrying</a:t>
              </a:r>
            </a:p>
          </p:txBody>
        </p:sp>
        <p:sp>
          <p:nvSpPr>
            <p:cNvPr id="12" name="TextBox 11">
              <a:extLst>
                <a:ext uri="{FF2B5EF4-FFF2-40B4-BE49-F238E27FC236}">
                  <a16:creationId xmlns:a16="http://schemas.microsoft.com/office/drawing/2014/main" id="{33B60571-DA1D-46F9-A34B-2C555601B046}"/>
                </a:ext>
              </a:extLst>
            </p:cNvPr>
            <p:cNvSpPr txBox="1"/>
            <p:nvPr/>
          </p:nvSpPr>
          <p:spPr>
            <a:xfrm>
              <a:off x="3257606" y="3789459"/>
              <a:ext cx="854256" cy="492443"/>
            </a:xfrm>
            <a:prstGeom prst="rect">
              <a:avLst/>
            </a:prstGeom>
            <a:solidFill>
              <a:schemeClr val="bg1"/>
            </a:solidFill>
          </p:spPr>
          <p:txBody>
            <a:bodyPr wrap="square" lIns="0" tIns="91440" rIns="0" bIns="0" rtlCol="0">
              <a:spAutoFit/>
            </a:bodyPr>
            <a:lstStyle/>
            <a:p>
              <a:pPr algn="ctr"/>
              <a:r>
                <a:rPr lang="en-US" sz="650" dirty="0">
                  <a:solidFill>
                    <a:schemeClr val="tx1">
                      <a:lumMod val="65000"/>
                      <a:lumOff val="35000"/>
                    </a:schemeClr>
                  </a:solidFill>
                </a:rPr>
                <a:t>Commerce,</a:t>
              </a:r>
            </a:p>
            <a:p>
              <a:pPr algn="ctr"/>
              <a:r>
                <a:rPr lang="en-US" sz="650" dirty="0">
                  <a:solidFill>
                    <a:schemeClr val="tx1">
                      <a:lumMod val="65000"/>
                      <a:lumOff val="35000"/>
                    </a:schemeClr>
                  </a:solidFill>
                </a:rPr>
                <a:t>transport,</a:t>
              </a:r>
            </a:p>
            <a:p>
              <a:pPr algn="ctr"/>
              <a:r>
                <a:rPr lang="en-US" sz="650" dirty="0">
                  <a:solidFill>
                    <a:schemeClr val="tx1">
                      <a:lumMod val="65000"/>
                      <a:lumOff val="35000"/>
                    </a:schemeClr>
                  </a:solidFill>
                </a:rPr>
                <a:t>accommodation</a:t>
              </a:r>
            </a:p>
            <a:p>
              <a:pPr algn="ctr"/>
              <a:r>
                <a:rPr lang="en-US" sz="650" dirty="0">
                  <a:solidFill>
                    <a:schemeClr val="tx1">
                      <a:lumMod val="65000"/>
                      <a:lumOff val="35000"/>
                    </a:schemeClr>
                  </a:solidFill>
                </a:rPr>
                <a:t> and food service</a:t>
              </a:r>
              <a:endParaRPr lang="en-GB" sz="650" dirty="0">
                <a:solidFill>
                  <a:schemeClr val="tx1">
                    <a:lumMod val="65000"/>
                    <a:lumOff val="35000"/>
                  </a:schemeClr>
                </a:solidFill>
              </a:endParaRPr>
            </a:p>
          </p:txBody>
        </p:sp>
      </p:grpSp>
      <p:pic>
        <p:nvPicPr>
          <p:cNvPr id="24" name="Picture 23">
            <a:extLst>
              <a:ext uri="{FF2B5EF4-FFF2-40B4-BE49-F238E27FC236}">
                <a16:creationId xmlns:a16="http://schemas.microsoft.com/office/drawing/2014/main" id="{4B5434A5-C8E2-4503-5210-9C8C570CCE26}"/>
              </a:ext>
            </a:extLst>
          </p:cNvPr>
          <p:cNvPicPr>
            <a:picLocks noChangeAspect="1"/>
          </p:cNvPicPr>
          <p:nvPr/>
        </p:nvPicPr>
        <p:blipFill>
          <a:blip r:embed="rId5"/>
          <a:stretch>
            <a:fillRect/>
          </a:stretch>
        </p:blipFill>
        <p:spPr>
          <a:xfrm>
            <a:off x="5661623" y="4497494"/>
            <a:ext cx="152400" cy="228600"/>
          </a:xfrm>
          <a:prstGeom prst="rect">
            <a:avLst/>
          </a:prstGeom>
        </p:spPr>
      </p:pic>
      <p:pic>
        <p:nvPicPr>
          <p:cNvPr id="26" name="Picture 25">
            <a:extLst>
              <a:ext uri="{FF2B5EF4-FFF2-40B4-BE49-F238E27FC236}">
                <a16:creationId xmlns:a16="http://schemas.microsoft.com/office/drawing/2014/main" id="{5EADB161-C120-0E6A-09FB-24AAD1BB6E37}"/>
              </a:ext>
            </a:extLst>
          </p:cNvPr>
          <p:cNvPicPr>
            <a:picLocks noChangeAspect="1"/>
          </p:cNvPicPr>
          <p:nvPr/>
        </p:nvPicPr>
        <p:blipFill>
          <a:blip r:embed="rId6"/>
          <a:stretch>
            <a:fillRect/>
          </a:stretch>
        </p:blipFill>
        <p:spPr>
          <a:xfrm>
            <a:off x="4307522" y="4511781"/>
            <a:ext cx="161925" cy="200025"/>
          </a:xfrm>
          <a:prstGeom prst="rect">
            <a:avLst/>
          </a:prstGeom>
        </p:spPr>
      </p:pic>
      <p:cxnSp>
        <p:nvCxnSpPr>
          <p:cNvPr id="28" name="Straight Connector 27">
            <a:extLst>
              <a:ext uri="{FF2B5EF4-FFF2-40B4-BE49-F238E27FC236}">
                <a16:creationId xmlns:a16="http://schemas.microsoft.com/office/drawing/2014/main" id="{9D1D0344-A999-183B-6AE3-3781D466DBDF}"/>
              </a:ext>
            </a:extLst>
          </p:cNvPr>
          <p:cNvCxnSpPr/>
          <p:nvPr/>
        </p:nvCxnSpPr>
        <p:spPr>
          <a:xfrm>
            <a:off x="2606722" y="3742640"/>
            <a:ext cx="61892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8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865BCC-4E61-492E-853A-C974B2178294}"/>
              </a:ext>
            </a:extLst>
          </p:cNvPr>
          <p:cNvSpPr/>
          <p:nvPr/>
        </p:nvSpPr>
        <p:spPr>
          <a:xfrm>
            <a:off x="-1" y="675973"/>
            <a:ext cx="8287789" cy="2191924"/>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86C1C6-7485-45F3-AC64-7EDE788593F3}"/>
              </a:ext>
            </a:extLst>
          </p:cNvPr>
          <p:cNvSpPr/>
          <p:nvPr/>
        </p:nvSpPr>
        <p:spPr>
          <a:xfrm>
            <a:off x="0" y="2867898"/>
            <a:ext cx="8287788" cy="750407"/>
          </a:xfrm>
          <a:prstGeom prst="rect">
            <a:avLst/>
          </a:prstGeom>
          <a:solidFill>
            <a:srgbClr val="CEEFC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374B04-7A49-4060-8D4C-B5D1E8296C79}"/>
              </a:ext>
            </a:extLst>
          </p:cNvPr>
          <p:cNvSpPr/>
          <p:nvPr/>
        </p:nvSpPr>
        <p:spPr>
          <a:xfrm>
            <a:off x="0" y="3602107"/>
            <a:ext cx="8287788" cy="750407"/>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622" y="163065"/>
            <a:ext cx="8630756" cy="367200"/>
          </a:xfrm>
        </p:spPr>
        <p:txBody>
          <a:bodyPr lIns="0"/>
          <a:lstStyle/>
          <a:p>
            <a:r>
              <a:rPr lang="en-US" sz="2000" dirty="0"/>
              <a:t>Facts and figures: workers by type of work and worker characteristics</a:t>
            </a:r>
            <a:endParaRPr lang="en-GB" sz="2000" dirty="0"/>
          </a:p>
        </p:txBody>
      </p:sp>
      <p:graphicFrame>
        <p:nvGraphicFramePr>
          <p:cNvPr id="4" name="Chart 3"/>
          <p:cNvGraphicFramePr>
            <a:graphicFrameLocks/>
          </p:cNvGraphicFramePr>
          <p:nvPr>
            <p:extLst>
              <p:ext uri="{D42A27DB-BD31-4B8C-83A1-F6EECF244321}">
                <p14:modId xmlns:p14="http://schemas.microsoft.com/office/powerpoint/2010/main" val="122921395"/>
              </p:ext>
            </p:extLst>
          </p:nvPr>
        </p:nvGraphicFramePr>
        <p:xfrm>
          <a:off x="323529" y="588345"/>
          <a:ext cx="8017297" cy="422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10800000">
            <a:off x="2766293" y="260167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ight Arrow 5"/>
          <p:cNvSpPr/>
          <p:nvPr/>
        </p:nvSpPr>
        <p:spPr>
          <a:xfrm rot="10800000">
            <a:off x="5765692" y="3314074"/>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Right Arrow 6"/>
          <p:cNvSpPr/>
          <p:nvPr/>
        </p:nvSpPr>
        <p:spPr>
          <a:xfrm rot="10800000">
            <a:off x="2381316" y="406448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24" name="Group 23">
            <a:extLst>
              <a:ext uri="{FF2B5EF4-FFF2-40B4-BE49-F238E27FC236}">
                <a16:creationId xmlns:a16="http://schemas.microsoft.com/office/drawing/2014/main" id="{B37FD514-3710-487F-A544-689D52C6BF77}"/>
              </a:ext>
            </a:extLst>
          </p:cNvPr>
          <p:cNvGrpSpPr/>
          <p:nvPr/>
        </p:nvGrpSpPr>
        <p:grpSpPr>
          <a:xfrm>
            <a:off x="417768" y="769084"/>
            <a:ext cx="7870020" cy="3901487"/>
            <a:chOff x="417768" y="769084"/>
            <a:chExt cx="7870020" cy="3901487"/>
          </a:xfrm>
        </p:grpSpPr>
        <p:sp>
          <p:nvSpPr>
            <p:cNvPr id="8" name="TextBox 7"/>
            <p:cNvSpPr txBox="1"/>
            <p:nvPr/>
          </p:nvSpPr>
          <p:spPr>
            <a:xfrm>
              <a:off x="5685482" y="4439739"/>
              <a:ext cx="2348522" cy="230832"/>
            </a:xfrm>
            <a:prstGeom prst="rect">
              <a:avLst/>
            </a:prstGeom>
            <a:noFill/>
          </p:spPr>
          <p:txBody>
            <a:bodyPr wrap="square" rtlCol="0">
              <a:spAutoFit/>
            </a:bodyPr>
            <a:lstStyle/>
            <a:p>
              <a:r>
                <a:rPr lang="en-US" sz="900" i="1" dirty="0">
                  <a:solidFill>
                    <a:schemeClr val="bg1">
                      <a:lumMod val="50000"/>
                    </a:schemeClr>
                  </a:solidFill>
                </a:rPr>
                <a:t>Source: OSH Pulse 2022 - EU-OSHA </a:t>
              </a:r>
              <a:endParaRPr lang="en-GB" sz="900" i="1" dirty="0">
                <a:solidFill>
                  <a:schemeClr val="bg1">
                    <a:lumMod val="50000"/>
                  </a:schemeClr>
                </a:solidFill>
              </a:endParaRPr>
            </a:p>
          </p:txBody>
        </p:sp>
        <p:sp>
          <p:nvSpPr>
            <p:cNvPr id="12" name="TextBox 11">
              <a:extLst>
                <a:ext uri="{FF2B5EF4-FFF2-40B4-BE49-F238E27FC236}">
                  <a16:creationId xmlns:a16="http://schemas.microsoft.com/office/drawing/2014/main" id="{F9495605-F3AD-4D1C-A58F-16A00003ECF3}"/>
                </a:ext>
              </a:extLst>
            </p:cNvPr>
            <p:cNvSpPr txBox="1"/>
            <p:nvPr/>
          </p:nvSpPr>
          <p:spPr>
            <a:xfrm>
              <a:off x="3333310" y="4493359"/>
              <a:ext cx="964367" cy="138499"/>
            </a:xfrm>
            <a:prstGeom prst="rect">
              <a:avLst/>
            </a:prstGeom>
            <a:solidFill>
              <a:schemeClr val="bg1"/>
            </a:solidFill>
          </p:spPr>
          <p:txBody>
            <a:bodyPr wrap="none" lIns="0" tIns="0" rIns="91440" bIns="0" rtlCol="0">
              <a:spAutoFit/>
            </a:bodyPr>
            <a:lstStyle/>
            <a:p>
              <a:r>
                <a:rPr lang="en-US" sz="900" dirty="0">
                  <a:solidFill>
                    <a:schemeClr val="tx1">
                      <a:lumMod val="65000"/>
                      <a:lumOff val="35000"/>
                    </a:schemeClr>
                  </a:solidFill>
                </a:rPr>
                <a:t>No platform work</a:t>
              </a:r>
              <a:endParaRPr lang="en-GB" sz="900" dirty="0">
                <a:solidFill>
                  <a:schemeClr val="tx1">
                    <a:lumMod val="65000"/>
                    <a:lumOff val="35000"/>
                  </a:schemeClr>
                </a:solidFill>
              </a:endParaRPr>
            </a:p>
          </p:txBody>
        </p:sp>
        <p:sp>
          <p:nvSpPr>
            <p:cNvPr id="13" name="TextBox 12">
              <a:extLst>
                <a:ext uri="{FF2B5EF4-FFF2-40B4-BE49-F238E27FC236}">
                  <a16:creationId xmlns:a16="http://schemas.microsoft.com/office/drawing/2014/main" id="{C387744E-03B1-498B-9F54-F4B2D0CBBB92}"/>
                </a:ext>
              </a:extLst>
            </p:cNvPr>
            <p:cNvSpPr txBox="1"/>
            <p:nvPr/>
          </p:nvSpPr>
          <p:spPr>
            <a:xfrm>
              <a:off x="4426023" y="4493359"/>
              <a:ext cx="797654" cy="138499"/>
            </a:xfrm>
            <a:prstGeom prst="rect">
              <a:avLst/>
            </a:prstGeom>
            <a:solidFill>
              <a:schemeClr val="bg1"/>
            </a:solidFill>
          </p:spPr>
          <p:txBody>
            <a:bodyPr wrap="none" lIns="0" tIns="0" rIns="91440" bIns="0" rtlCol="0">
              <a:spAutoFit/>
            </a:bodyPr>
            <a:lstStyle/>
            <a:p>
              <a:r>
                <a:rPr lang="en-US" sz="900" dirty="0">
                  <a:solidFill>
                    <a:schemeClr val="tx1">
                      <a:lumMod val="65000"/>
                      <a:lumOff val="35000"/>
                    </a:schemeClr>
                  </a:solidFill>
                </a:rPr>
                <a:t>Platform work</a:t>
              </a:r>
              <a:endParaRPr lang="en-GB" sz="900" dirty="0">
                <a:solidFill>
                  <a:schemeClr val="tx1">
                    <a:lumMod val="65000"/>
                    <a:lumOff val="35000"/>
                  </a:schemeClr>
                </a:solidFill>
              </a:endParaRPr>
            </a:p>
          </p:txBody>
        </p:sp>
        <p:sp>
          <p:nvSpPr>
            <p:cNvPr id="14" name="TextBox 13">
              <a:extLst>
                <a:ext uri="{FF2B5EF4-FFF2-40B4-BE49-F238E27FC236}">
                  <a16:creationId xmlns:a16="http://schemas.microsoft.com/office/drawing/2014/main" id="{0F902F08-AE12-4BA3-91FA-996D41D40352}"/>
                </a:ext>
              </a:extLst>
            </p:cNvPr>
            <p:cNvSpPr txBox="1"/>
            <p:nvPr/>
          </p:nvSpPr>
          <p:spPr>
            <a:xfrm>
              <a:off x="4587005" y="1119994"/>
              <a:ext cx="3700783" cy="1415772"/>
            </a:xfrm>
            <a:prstGeom prst="rect">
              <a:avLst/>
            </a:prstGeom>
            <a:solidFill>
              <a:srgbClr val="003399"/>
            </a:solidFill>
          </p:spPr>
          <p:txBody>
            <a:bodyPr wrap="square" lIns="91440" tIns="91440" rIns="91440" bIns="91440" rtlCol="0">
              <a:spAutoFit/>
            </a:bodyPr>
            <a:lstStyle/>
            <a:p>
              <a:pPr marL="285750" indent="-182880">
                <a:buFont typeface="Arial" panose="020B0604020202020204" pitchFamily="34" charset="0"/>
                <a:buChar char="•"/>
              </a:pPr>
              <a:r>
                <a:rPr lang="en-US" sz="1600" b="1" dirty="0">
                  <a:solidFill>
                    <a:schemeClr val="bg1"/>
                  </a:solidFill>
                </a:rPr>
                <a:t>People aged 25-34 are the majority in platform work</a:t>
              </a:r>
            </a:p>
            <a:p>
              <a:pPr marL="285750" indent="-182880">
                <a:buFont typeface="Arial" panose="020B0604020202020204" pitchFamily="34" charset="0"/>
                <a:buChar char="•"/>
              </a:pPr>
              <a:r>
                <a:rPr lang="en-US" sz="1600" b="1" dirty="0">
                  <a:solidFill>
                    <a:schemeClr val="bg1"/>
                  </a:solidFill>
                </a:rPr>
                <a:t>Most platform workers are men</a:t>
              </a:r>
            </a:p>
            <a:p>
              <a:pPr marL="285750" indent="-182880">
                <a:buFont typeface="Arial" panose="020B0604020202020204" pitchFamily="34" charset="0"/>
                <a:buChar char="•"/>
              </a:pPr>
              <a:r>
                <a:rPr lang="en-US" sz="1600" b="1" dirty="0">
                  <a:solidFill>
                    <a:schemeClr val="bg1"/>
                  </a:solidFill>
                </a:rPr>
                <a:t>Prevalence of platform work higher among immigrants</a:t>
              </a:r>
              <a:endParaRPr lang="en-GB" sz="1600" b="1" dirty="0">
                <a:solidFill>
                  <a:schemeClr val="bg1"/>
                </a:solidFill>
              </a:endParaRPr>
            </a:p>
          </p:txBody>
        </p:sp>
        <p:sp>
          <p:nvSpPr>
            <p:cNvPr id="15" name="TextBox 14">
              <a:extLst>
                <a:ext uri="{FF2B5EF4-FFF2-40B4-BE49-F238E27FC236}">
                  <a16:creationId xmlns:a16="http://schemas.microsoft.com/office/drawing/2014/main" id="{63545CAD-DDA1-48BF-B08B-3E8E088BF071}"/>
                </a:ext>
              </a:extLst>
            </p:cNvPr>
            <p:cNvSpPr txBox="1"/>
            <p:nvPr/>
          </p:nvSpPr>
          <p:spPr>
            <a:xfrm>
              <a:off x="745427" y="769084"/>
              <a:ext cx="832279" cy="138499"/>
            </a:xfrm>
            <a:prstGeom prst="rect">
              <a:avLst/>
            </a:prstGeom>
            <a:solidFill>
              <a:srgbClr val="E1EBFF"/>
            </a:solidFill>
          </p:spPr>
          <p:txBody>
            <a:bodyPr wrap="none" lIns="91440" tIns="0" rIns="91440" bIns="0" rtlCol="0">
              <a:spAutoFit/>
            </a:bodyPr>
            <a:lstStyle/>
            <a:p>
              <a:pPr algn="r"/>
              <a:r>
                <a:rPr lang="en-US" sz="900" dirty="0">
                  <a:solidFill>
                    <a:schemeClr val="tx1">
                      <a:lumMod val="65000"/>
                      <a:lumOff val="35000"/>
                    </a:schemeClr>
                  </a:solidFill>
                </a:rPr>
                <a:t>65 and more</a:t>
              </a:r>
              <a:endParaRPr lang="en-GB" sz="900" dirty="0">
                <a:solidFill>
                  <a:schemeClr val="tx1">
                    <a:lumMod val="65000"/>
                    <a:lumOff val="35000"/>
                  </a:schemeClr>
                </a:solidFill>
              </a:endParaRPr>
            </a:p>
          </p:txBody>
        </p:sp>
        <p:sp>
          <p:nvSpPr>
            <p:cNvPr id="16" name="TextBox 15">
              <a:extLst>
                <a:ext uri="{FF2B5EF4-FFF2-40B4-BE49-F238E27FC236}">
                  <a16:creationId xmlns:a16="http://schemas.microsoft.com/office/drawing/2014/main" id="{486769DD-9151-4491-B650-6012D5FBF099}"/>
                </a:ext>
              </a:extLst>
            </p:cNvPr>
            <p:cNvSpPr txBox="1"/>
            <p:nvPr/>
          </p:nvSpPr>
          <p:spPr>
            <a:xfrm>
              <a:off x="928820" y="2912209"/>
              <a:ext cx="582211" cy="323165"/>
            </a:xfrm>
            <a:prstGeom prst="rect">
              <a:avLst/>
            </a:prstGeom>
            <a:solidFill>
              <a:srgbClr val="EAF8E8"/>
            </a:solidFill>
          </p:spPr>
          <p:txBody>
            <a:bodyPr wrap="none" lIns="91440" tIns="91440" rIns="91440" bIns="91440" rtlCol="0">
              <a:spAutoFit/>
            </a:bodyPr>
            <a:lstStyle/>
            <a:p>
              <a:pPr algn="r"/>
              <a:r>
                <a:rPr lang="en-US" sz="900" dirty="0">
                  <a:solidFill>
                    <a:schemeClr val="tx1">
                      <a:lumMod val="65000"/>
                      <a:lumOff val="35000"/>
                    </a:schemeClr>
                  </a:solidFill>
                </a:rPr>
                <a:t>Woman</a:t>
              </a:r>
              <a:endParaRPr lang="en-GB" sz="900" dirty="0">
                <a:solidFill>
                  <a:schemeClr val="tx1">
                    <a:lumMod val="65000"/>
                    <a:lumOff val="35000"/>
                  </a:schemeClr>
                </a:solidFill>
              </a:endParaRPr>
            </a:p>
          </p:txBody>
        </p:sp>
        <p:sp>
          <p:nvSpPr>
            <p:cNvPr id="17" name="TextBox 16">
              <a:extLst>
                <a:ext uri="{FF2B5EF4-FFF2-40B4-BE49-F238E27FC236}">
                  <a16:creationId xmlns:a16="http://schemas.microsoft.com/office/drawing/2014/main" id="{BEA2DE65-6616-4ACD-B20B-01491251FD5D}"/>
                </a:ext>
              </a:extLst>
            </p:cNvPr>
            <p:cNvSpPr txBox="1"/>
            <p:nvPr/>
          </p:nvSpPr>
          <p:spPr>
            <a:xfrm>
              <a:off x="1082894" y="3207484"/>
              <a:ext cx="409087" cy="323165"/>
            </a:xfrm>
            <a:prstGeom prst="rect">
              <a:avLst/>
            </a:prstGeom>
            <a:solidFill>
              <a:srgbClr val="EAF8E8"/>
            </a:solidFill>
          </p:spPr>
          <p:txBody>
            <a:bodyPr wrap="none" lIns="91440" tIns="91440" rIns="91440" bIns="91440" rtlCol="0">
              <a:spAutoFit/>
            </a:bodyPr>
            <a:lstStyle/>
            <a:p>
              <a:pPr algn="r"/>
              <a:r>
                <a:rPr lang="en-US" sz="900" dirty="0">
                  <a:solidFill>
                    <a:schemeClr val="tx1">
                      <a:lumMod val="65000"/>
                      <a:lumOff val="35000"/>
                    </a:schemeClr>
                  </a:solidFill>
                </a:rPr>
                <a:t>Man</a:t>
              </a:r>
              <a:endParaRPr lang="en-GB" sz="900" dirty="0">
                <a:solidFill>
                  <a:schemeClr val="tx1">
                    <a:lumMod val="65000"/>
                    <a:lumOff val="35000"/>
                  </a:schemeClr>
                </a:solidFill>
              </a:endParaRPr>
            </a:p>
          </p:txBody>
        </p:sp>
        <p:sp>
          <p:nvSpPr>
            <p:cNvPr id="18" name="TextBox 17">
              <a:extLst>
                <a:ext uri="{FF2B5EF4-FFF2-40B4-BE49-F238E27FC236}">
                  <a16:creationId xmlns:a16="http://schemas.microsoft.com/office/drawing/2014/main" id="{3742329F-A5F4-4B56-A534-1D7CC3616EBE}"/>
                </a:ext>
              </a:extLst>
            </p:cNvPr>
            <p:cNvSpPr txBox="1"/>
            <p:nvPr/>
          </p:nvSpPr>
          <p:spPr>
            <a:xfrm>
              <a:off x="417768" y="2939355"/>
              <a:ext cx="323165" cy="640944"/>
            </a:xfrm>
            <a:prstGeom prst="rect">
              <a:avLst/>
            </a:prstGeom>
            <a:solidFill>
              <a:srgbClr val="EAF8E8"/>
            </a:solidFill>
          </p:spPr>
          <p:txBody>
            <a:bodyPr vert="vert270" wrap="square" lIns="91440" tIns="91440" rIns="91440" bIns="91440" rtlCol="0">
              <a:spAutoFit/>
            </a:bodyPr>
            <a:lstStyle/>
            <a:p>
              <a:pPr algn="r"/>
              <a:r>
                <a:rPr lang="en-US" sz="900" dirty="0">
                  <a:solidFill>
                    <a:schemeClr val="tx1">
                      <a:lumMod val="65000"/>
                      <a:lumOff val="35000"/>
                    </a:schemeClr>
                  </a:solidFill>
                </a:rPr>
                <a:t>Gender</a:t>
              </a:r>
              <a:endParaRPr lang="en-GB" sz="900" dirty="0">
                <a:solidFill>
                  <a:schemeClr val="tx1">
                    <a:lumMod val="65000"/>
                    <a:lumOff val="35000"/>
                  </a:schemeClr>
                </a:solidFill>
              </a:endParaRPr>
            </a:p>
          </p:txBody>
        </p:sp>
        <p:sp>
          <p:nvSpPr>
            <p:cNvPr id="19" name="TextBox 18">
              <a:extLst>
                <a:ext uri="{FF2B5EF4-FFF2-40B4-BE49-F238E27FC236}">
                  <a16:creationId xmlns:a16="http://schemas.microsoft.com/office/drawing/2014/main" id="{F9343521-A73D-4BBE-943B-8BDB44F60B45}"/>
                </a:ext>
              </a:extLst>
            </p:cNvPr>
            <p:cNvSpPr txBox="1"/>
            <p:nvPr/>
          </p:nvSpPr>
          <p:spPr>
            <a:xfrm>
              <a:off x="665193" y="3655159"/>
              <a:ext cx="855363" cy="230832"/>
            </a:xfrm>
            <a:prstGeom prst="rect">
              <a:avLst/>
            </a:prstGeom>
            <a:solidFill>
              <a:srgbClr val="FBE0D7"/>
            </a:solidFill>
          </p:spPr>
          <p:txBody>
            <a:bodyPr wrap="none" lIns="91440" tIns="91440" rIns="0" bIns="0" rtlCol="0">
              <a:spAutoFit/>
            </a:bodyPr>
            <a:lstStyle/>
            <a:p>
              <a:pPr algn="r"/>
              <a:r>
                <a:rPr lang="en-US" sz="900" dirty="0">
                  <a:solidFill>
                    <a:schemeClr val="tx1">
                      <a:lumMod val="65000"/>
                      <a:lumOff val="35000"/>
                    </a:schemeClr>
                  </a:solidFill>
                </a:rPr>
                <a:t>Country citizen</a:t>
              </a:r>
              <a:endParaRPr lang="en-GB" sz="900" dirty="0">
                <a:solidFill>
                  <a:schemeClr val="tx1">
                    <a:lumMod val="65000"/>
                    <a:lumOff val="35000"/>
                  </a:schemeClr>
                </a:solidFill>
              </a:endParaRPr>
            </a:p>
          </p:txBody>
        </p:sp>
        <p:sp>
          <p:nvSpPr>
            <p:cNvPr id="21" name="TextBox 20">
              <a:extLst>
                <a:ext uri="{FF2B5EF4-FFF2-40B4-BE49-F238E27FC236}">
                  <a16:creationId xmlns:a16="http://schemas.microsoft.com/office/drawing/2014/main" id="{1634C46C-F5D7-4E28-BE1A-89A75656E30F}"/>
                </a:ext>
              </a:extLst>
            </p:cNvPr>
            <p:cNvSpPr txBox="1"/>
            <p:nvPr/>
          </p:nvSpPr>
          <p:spPr>
            <a:xfrm>
              <a:off x="687543" y="3998059"/>
              <a:ext cx="842538" cy="230832"/>
            </a:xfrm>
            <a:prstGeom prst="rect">
              <a:avLst/>
            </a:prstGeom>
            <a:solidFill>
              <a:srgbClr val="FBE0D7"/>
            </a:solidFill>
          </p:spPr>
          <p:txBody>
            <a:bodyPr wrap="none" lIns="91440" tIns="91440" rIns="0" bIns="0" rtlCol="0">
              <a:spAutoFit/>
            </a:bodyPr>
            <a:lstStyle/>
            <a:p>
              <a:pPr algn="r"/>
              <a:r>
                <a:rPr lang="en-US" sz="900" dirty="0">
                  <a:solidFill>
                    <a:schemeClr val="tx1">
                      <a:lumMod val="65000"/>
                      <a:lumOff val="35000"/>
                    </a:schemeClr>
                  </a:solidFill>
                </a:rPr>
                <a:t>Foreign citizen</a:t>
              </a:r>
              <a:endParaRPr lang="en-GB" sz="900" dirty="0">
                <a:solidFill>
                  <a:schemeClr val="tx1">
                    <a:lumMod val="65000"/>
                    <a:lumOff val="35000"/>
                  </a:schemeClr>
                </a:solidFill>
              </a:endParaRPr>
            </a:p>
          </p:txBody>
        </p:sp>
        <p:sp>
          <p:nvSpPr>
            <p:cNvPr id="22" name="TextBox 21">
              <a:extLst>
                <a:ext uri="{FF2B5EF4-FFF2-40B4-BE49-F238E27FC236}">
                  <a16:creationId xmlns:a16="http://schemas.microsoft.com/office/drawing/2014/main" id="{22DDFF0A-A995-4543-BB83-1042CC9B4D6B}"/>
                </a:ext>
              </a:extLst>
            </p:cNvPr>
            <p:cNvSpPr txBox="1"/>
            <p:nvPr/>
          </p:nvSpPr>
          <p:spPr>
            <a:xfrm>
              <a:off x="424376" y="3574650"/>
              <a:ext cx="323165" cy="777174"/>
            </a:xfrm>
            <a:prstGeom prst="rect">
              <a:avLst/>
            </a:prstGeom>
            <a:solidFill>
              <a:srgbClr val="FBE0D7"/>
            </a:solidFill>
          </p:spPr>
          <p:txBody>
            <a:bodyPr vert="vert270" wrap="square" lIns="91440" tIns="91440" rIns="91440" bIns="91440" rtlCol="0">
              <a:spAutoFit/>
            </a:bodyPr>
            <a:lstStyle/>
            <a:p>
              <a:pPr algn="ctr"/>
              <a:r>
                <a:rPr lang="en-US" sz="900" dirty="0">
                  <a:solidFill>
                    <a:schemeClr val="tx1">
                      <a:lumMod val="65000"/>
                      <a:lumOff val="35000"/>
                    </a:schemeClr>
                  </a:solidFill>
                </a:rPr>
                <a:t>Nationality</a:t>
              </a:r>
              <a:endParaRPr lang="en-GB" sz="900" dirty="0">
                <a:solidFill>
                  <a:schemeClr val="tx1">
                    <a:lumMod val="65000"/>
                    <a:lumOff val="35000"/>
                  </a:schemeClr>
                </a:solidFill>
              </a:endParaRPr>
            </a:p>
          </p:txBody>
        </p:sp>
        <p:sp>
          <p:nvSpPr>
            <p:cNvPr id="23" name="TextBox 22">
              <a:extLst>
                <a:ext uri="{FF2B5EF4-FFF2-40B4-BE49-F238E27FC236}">
                  <a16:creationId xmlns:a16="http://schemas.microsoft.com/office/drawing/2014/main" id="{659761CA-D46D-4A7F-9575-6A4B78501810}"/>
                </a:ext>
              </a:extLst>
            </p:cNvPr>
            <p:cNvSpPr txBox="1"/>
            <p:nvPr/>
          </p:nvSpPr>
          <p:spPr>
            <a:xfrm>
              <a:off x="417768" y="1213170"/>
              <a:ext cx="323165" cy="1501408"/>
            </a:xfrm>
            <a:prstGeom prst="rect">
              <a:avLst/>
            </a:prstGeom>
            <a:solidFill>
              <a:srgbClr val="E1EBFF"/>
            </a:solidFill>
          </p:spPr>
          <p:txBody>
            <a:bodyPr vert="vert270" wrap="square" lIns="91440" tIns="91440" rIns="91440" bIns="91440" rtlCol="0">
              <a:spAutoFit/>
            </a:bodyPr>
            <a:lstStyle/>
            <a:p>
              <a:r>
                <a:rPr lang="en-US" sz="900" dirty="0">
                  <a:solidFill>
                    <a:schemeClr val="tx1">
                      <a:lumMod val="65000"/>
                      <a:lumOff val="35000"/>
                    </a:schemeClr>
                  </a:solidFill>
                </a:rPr>
                <a:t>Age of respondent</a:t>
              </a:r>
              <a:endParaRPr lang="en-GB" sz="900" dirty="0">
                <a:solidFill>
                  <a:schemeClr val="tx1">
                    <a:lumMod val="65000"/>
                    <a:lumOff val="35000"/>
                  </a:schemeClr>
                </a:solidFill>
              </a:endParaRPr>
            </a:p>
          </p:txBody>
        </p:sp>
      </p:grpSp>
    </p:spTree>
    <p:extLst>
      <p:ext uri="{BB962C8B-B14F-4D97-AF65-F5344CB8AC3E}">
        <p14:creationId xmlns:p14="http://schemas.microsoft.com/office/powerpoint/2010/main" val="34281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logo&#10;&#10;Description automatically generated">
            <a:extLst>
              <a:ext uri="{FF2B5EF4-FFF2-40B4-BE49-F238E27FC236}">
                <a16:creationId xmlns:a16="http://schemas.microsoft.com/office/drawing/2014/main" id="{0A044E64-E771-4A13-B5F0-4E616D04C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548" y="1968268"/>
            <a:ext cx="1666472" cy="1666472"/>
          </a:xfrm>
          <a:prstGeom prst="rect">
            <a:avLst/>
          </a:prstGeom>
        </p:spPr>
      </p:pic>
      <p:sp>
        <p:nvSpPr>
          <p:cNvPr id="2" name="Title 1">
            <a:extLst>
              <a:ext uri="{FF2B5EF4-FFF2-40B4-BE49-F238E27FC236}">
                <a16:creationId xmlns:a16="http://schemas.microsoft.com/office/drawing/2014/main" id="{E4457C07-7E65-4DA6-837B-DA9E4BF48786}"/>
              </a:ext>
            </a:extLst>
          </p:cNvPr>
          <p:cNvSpPr>
            <a:spLocks noGrp="1"/>
          </p:cNvSpPr>
          <p:nvPr>
            <p:ph type="title"/>
          </p:nvPr>
        </p:nvSpPr>
        <p:spPr>
          <a:noFill/>
        </p:spPr>
        <p:txBody>
          <a:bodyPr lIns="0"/>
          <a:lstStyle/>
          <a:p>
            <a:r>
              <a:rPr lang="en-GB" sz="2400" kern="0" dirty="0">
                <a:solidFill>
                  <a:srgbClr val="003399"/>
                </a:solidFill>
                <a:latin typeface="Arial" panose="020B0604020202020204" pitchFamily="34" charset="0"/>
                <a:ea typeface="Times New Roman" panose="02020603050405020304" pitchFamily="18" charset="0"/>
                <a:cs typeface="ArialMT"/>
              </a:rPr>
              <a:t>Facts and figures: w</a:t>
            </a:r>
            <a:r>
              <a:rPr lang="en-GB" sz="2400" b="1" kern="0" dirty="0">
                <a:solidFill>
                  <a:srgbClr val="003399"/>
                </a:solidFill>
                <a:effectLst/>
                <a:latin typeface="Arial" panose="020B0604020202020204" pitchFamily="34" charset="0"/>
                <a:ea typeface="Times New Roman" panose="02020603050405020304" pitchFamily="18" charset="0"/>
                <a:cs typeface="ArialMT"/>
              </a:rPr>
              <a:t>orkforce diversity</a:t>
            </a:r>
            <a:endParaRPr lang="en-GB" sz="2400" dirty="0"/>
          </a:p>
        </p:txBody>
      </p:sp>
      <p:sp>
        <p:nvSpPr>
          <p:cNvPr id="3" name="Content Placeholder 2">
            <a:extLst>
              <a:ext uri="{FF2B5EF4-FFF2-40B4-BE49-F238E27FC236}">
                <a16:creationId xmlns:a16="http://schemas.microsoft.com/office/drawing/2014/main" id="{F960FE00-78AE-4389-ACD8-182FA21F5FE5}"/>
              </a:ext>
            </a:extLst>
          </p:cNvPr>
          <p:cNvSpPr>
            <a:spLocks noGrp="1"/>
          </p:cNvSpPr>
          <p:nvPr>
            <p:ph sz="half" idx="1"/>
          </p:nvPr>
        </p:nvSpPr>
        <p:spPr>
          <a:xfrm>
            <a:off x="480481" y="877888"/>
            <a:ext cx="8258371" cy="2688272"/>
          </a:xfrm>
        </p:spPr>
        <p:txBody>
          <a:bodyPr lIns="0" tIns="0" rIns="0" bIns="0">
            <a:normAutofit/>
          </a:bodyPr>
          <a:lstStyle/>
          <a:p>
            <a:pPr marL="53975" indent="-53975">
              <a:buNone/>
            </a:pPr>
            <a:r>
              <a:rPr lang="en-US" sz="1600" b="1" dirty="0">
                <a:solidFill>
                  <a:schemeClr val="accent2"/>
                </a:solidFill>
              </a:rPr>
              <a:t>Migrants and ethnic minorities</a:t>
            </a:r>
          </a:p>
          <a:p>
            <a:pPr lvl="1"/>
            <a:r>
              <a:rPr lang="en-US" sz="1600" dirty="0">
                <a:solidFill>
                  <a:schemeClr val="tx2"/>
                </a:solidFill>
              </a:rPr>
              <a:t>Overrepresented in lower-skilled on-location and online digital platform work</a:t>
            </a:r>
          </a:p>
          <a:p>
            <a:pPr lvl="1"/>
            <a:r>
              <a:rPr lang="en-US" sz="1600" dirty="0">
                <a:solidFill>
                  <a:schemeClr val="tx2"/>
                </a:solidFill>
              </a:rPr>
              <a:t>Motivations: earning an income, escaping informal work, part of ‘migration pathway’ </a:t>
            </a:r>
          </a:p>
          <a:p>
            <a:pPr marL="0" indent="0">
              <a:buNone/>
            </a:pPr>
            <a:endParaRPr lang="en-US" sz="1600" b="1" dirty="0"/>
          </a:p>
          <a:p>
            <a:pPr marL="0" indent="0">
              <a:buNone/>
            </a:pPr>
            <a:r>
              <a:rPr lang="en-US" sz="1600" b="1" dirty="0">
                <a:solidFill>
                  <a:schemeClr val="accent2"/>
                </a:solidFill>
              </a:rPr>
              <a:t>Women</a:t>
            </a:r>
          </a:p>
          <a:p>
            <a:pPr lvl="1"/>
            <a:r>
              <a:rPr lang="en-US" sz="1600" dirty="0">
                <a:solidFill>
                  <a:schemeClr val="tx2"/>
                </a:solidFill>
              </a:rPr>
              <a:t>Digital platform work is becoming less gender-segregated</a:t>
            </a:r>
          </a:p>
          <a:p>
            <a:pPr marL="0" indent="0">
              <a:buNone/>
            </a:pPr>
            <a:endParaRPr lang="en-US" sz="1600" b="1" dirty="0">
              <a:solidFill>
                <a:schemeClr val="accent2"/>
              </a:solidFill>
            </a:endParaRPr>
          </a:p>
          <a:p>
            <a:pPr marL="0" indent="0">
              <a:buNone/>
            </a:pPr>
            <a:r>
              <a:rPr lang="en-US" sz="1600" b="1" dirty="0">
                <a:solidFill>
                  <a:schemeClr val="accent2"/>
                </a:solidFill>
              </a:rPr>
              <a:t>Persons with disability, chronic illness or condition</a:t>
            </a:r>
          </a:p>
          <a:p>
            <a:pPr lvl="1"/>
            <a:r>
              <a:rPr lang="en-US" sz="1600" dirty="0">
                <a:solidFill>
                  <a:schemeClr val="tx2"/>
                </a:solidFill>
              </a:rPr>
              <a:t>Involvement depends on nature of condition and task</a:t>
            </a:r>
          </a:p>
        </p:txBody>
      </p:sp>
    </p:spTree>
    <p:extLst>
      <p:ext uri="{BB962C8B-B14F-4D97-AF65-F5344CB8AC3E}">
        <p14:creationId xmlns:p14="http://schemas.microsoft.com/office/powerpoint/2010/main" val="291430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en-GB" sz="2400" b="1" kern="0" dirty="0">
                <a:solidFill>
                  <a:srgbClr val="003399"/>
                </a:solidFill>
                <a:effectLst/>
                <a:latin typeface="Arial" panose="020B0604020202020204" pitchFamily="34" charset="0"/>
                <a:ea typeface="Times New Roman" panose="02020603050405020304" pitchFamily="18" charset="0"/>
                <a:cs typeface="ArialMT"/>
              </a:rPr>
              <a:t>Opportunities</a:t>
            </a:r>
            <a:endParaRPr lang="en-GB" sz="2400" dirty="0"/>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0001" y="1158240"/>
            <a:ext cx="8106771" cy="3200469"/>
          </a:xfrm>
        </p:spPr>
        <p:txBody>
          <a:bodyPr lIns="0" tIns="0" rIns="0" bIns="0">
            <a:noAutofit/>
          </a:bodyPr>
          <a:lstStyle/>
          <a:p>
            <a:pPr>
              <a:spcAft>
                <a:spcPts val="600"/>
              </a:spcAft>
              <a:buFont typeface="Wingdings" panose="05000000000000000000" pitchFamily="2" charset="2"/>
              <a:buChar char="ü"/>
            </a:pPr>
            <a:r>
              <a:rPr lang="en-GB" sz="1600" b="0" dirty="0"/>
              <a:t>Promotes labour market (re)entry and participation</a:t>
            </a:r>
          </a:p>
          <a:p>
            <a:pPr>
              <a:spcAft>
                <a:spcPts val="600"/>
              </a:spcAft>
              <a:buFont typeface="Wingdings" panose="05000000000000000000" pitchFamily="2" charset="2"/>
              <a:buChar char="ü"/>
            </a:pPr>
            <a:r>
              <a:rPr lang="en-GB" sz="1600" b="0" dirty="0"/>
              <a:t>Includes vulnerable and marginalised groups</a:t>
            </a:r>
          </a:p>
          <a:p>
            <a:pPr>
              <a:spcAft>
                <a:spcPts val="600"/>
              </a:spcAft>
              <a:buFont typeface="Wingdings" panose="05000000000000000000" pitchFamily="2" charset="2"/>
              <a:buChar char="ü"/>
            </a:pPr>
            <a:r>
              <a:rPr lang="en-US" sz="1600" b="0" dirty="0"/>
              <a:t>Attractive income source</a:t>
            </a:r>
          </a:p>
          <a:p>
            <a:pPr>
              <a:spcAft>
                <a:spcPts val="600"/>
              </a:spcAft>
              <a:buFont typeface="Wingdings" panose="05000000000000000000" pitchFamily="2" charset="2"/>
              <a:buChar char="ü"/>
            </a:pPr>
            <a:r>
              <a:rPr lang="en-US" sz="1600" b="0" dirty="0"/>
              <a:t>Develops skills </a:t>
            </a:r>
          </a:p>
          <a:p>
            <a:pPr>
              <a:spcAft>
                <a:spcPts val="600"/>
              </a:spcAft>
              <a:buFont typeface="Wingdings" panose="05000000000000000000" pitchFamily="2" charset="2"/>
              <a:buChar char="ü"/>
            </a:pPr>
            <a:r>
              <a:rPr lang="en-US" sz="1600" b="0" dirty="0"/>
              <a:t>Provides experience to find better jobs</a:t>
            </a:r>
          </a:p>
          <a:p>
            <a:pPr>
              <a:spcAft>
                <a:spcPts val="600"/>
              </a:spcAft>
              <a:buFont typeface="Wingdings" panose="05000000000000000000" pitchFamily="2" charset="2"/>
              <a:buChar char="ü"/>
            </a:pPr>
            <a:r>
              <a:rPr lang="en-US" sz="1600" b="0" dirty="0"/>
              <a:t>Enables choice of work environment</a:t>
            </a:r>
          </a:p>
          <a:p>
            <a:pPr>
              <a:spcAft>
                <a:spcPts val="600"/>
              </a:spcAft>
              <a:buFont typeface="Wingdings" panose="05000000000000000000" pitchFamily="2" charset="2"/>
              <a:buChar char="ü"/>
            </a:pPr>
            <a:r>
              <a:rPr lang="en-US" sz="1600" b="0" dirty="0"/>
              <a:t>Reduces risks of violence and harassment</a:t>
            </a:r>
            <a:endParaRPr lang="en-GB" sz="1600" b="0" dirty="0"/>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dirty="0"/>
          </a:p>
        </p:txBody>
      </p:sp>
      <p:pic>
        <p:nvPicPr>
          <p:cNvPr id="5" name="Picture 4" descr="A hand with keys on it&#10;&#10;Description automatically generated">
            <a:extLst>
              <a:ext uri="{FF2B5EF4-FFF2-40B4-BE49-F238E27FC236}">
                <a16:creationId xmlns:a16="http://schemas.microsoft.com/office/drawing/2014/main" id="{8D7E2D75-0878-4FE1-A15D-CCD732A08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302" y="1579721"/>
            <a:ext cx="1695335" cy="1695335"/>
          </a:xfrm>
          <a:prstGeom prst="rect">
            <a:avLst/>
          </a:prstGeom>
        </p:spPr>
      </p:pic>
    </p:spTree>
    <p:extLst>
      <p:ext uri="{BB962C8B-B14F-4D97-AF65-F5344CB8AC3E}">
        <p14:creationId xmlns:p14="http://schemas.microsoft.com/office/powerpoint/2010/main" val="31164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en-GB" sz="2400" dirty="0"/>
              <a:t>OSH risks and challenges</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0000" y="1405370"/>
            <a:ext cx="5764525" cy="2187938"/>
          </a:xfrm>
        </p:spPr>
        <p:txBody>
          <a:bodyPr lIns="0" tIns="0" rIns="0" bIns="0">
            <a:noAutofit/>
          </a:bodyPr>
          <a:lstStyle/>
          <a:p>
            <a:pPr>
              <a:spcAft>
                <a:spcPts val="600"/>
              </a:spcAft>
              <a:buFont typeface="Wingdings" panose="05000000000000000000" pitchFamily="2" charset="2"/>
              <a:buChar char="ü"/>
            </a:pPr>
            <a:r>
              <a:rPr lang="en-US" sz="1600" b="0" kern="100" dirty="0">
                <a:effectLst/>
                <a:latin typeface="Arial" panose="020B0604020202020204" pitchFamily="34" charset="0"/>
                <a:ea typeface="Yu Mincho" panose="02020400000000000000" pitchFamily="18" charset="-128"/>
                <a:cs typeface="Arial" panose="020B0604020202020204" pitchFamily="34" charset="0"/>
              </a:rPr>
              <a:t>Concentrated in occupations that are more dangerous</a:t>
            </a:r>
            <a:endParaRPr lang="en-IT" sz="1600" b="0" kern="100" dirty="0">
              <a:effectLst/>
              <a:latin typeface="Arial" panose="020B0604020202020204" pitchFamily="34" charset="0"/>
              <a:ea typeface="Yu Mincho" panose="02020400000000000000" pitchFamily="18" charset="-128"/>
              <a:cs typeface="Arial" panose="020B0604020202020204" pitchFamily="34" charset="0"/>
            </a:endParaRPr>
          </a:p>
          <a:p>
            <a:pPr>
              <a:spcAft>
                <a:spcPts val="600"/>
              </a:spcAft>
              <a:buFont typeface="Wingdings" panose="05000000000000000000" pitchFamily="2" charset="2"/>
              <a:buChar char="ü"/>
            </a:pPr>
            <a:r>
              <a:rPr lang="en-US" sz="1600" b="0" kern="100" dirty="0">
                <a:effectLst/>
                <a:latin typeface="Arial" panose="020B0604020202020204" pitchFamily="34" charset="0"/>
                <a:ea typeface="Yu Mincho" panose="02020400000000000000" pitchFamily="18" charset="-128"/>
                <a:cs typeface="Arial" panose="020B0604020202020204" pitchFamily="34" charset="0"/>
              </a:rPr>
              <a:t>Often involves additional work</a:t>
            </a:r>
            <a:endParaRPr lang="en-US" sz="1600" b="0" dirty="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ü"/>
            </a:pPr>
            <a:r>
              <a:rPr lang="en-US" sz="1600" b="0" dirty="0">
                <a:latin typeface="Arial" panose="020B0604020202020204" pitchFamily="34" charset="0"/>
                <a:cs typeface="Arial" panose="020B0604020202020204" pitchFamily="34" charset="0"/>
              </a:rPr>
              <a:t>Its nature and work conditions aggravate OSH challenges and risks</a:t>
            </a:r>
          </a:p>
          <a:p>
            <a:pPr marL="227013" lvl="2" indent="-227013">
              <a:spcBef>
                <a:spcPts val="450"/>
              </a:spcBef>
              <a:spcAft>
                <a:spcPts val="600"/>
              </a:spcAft>
              <a:buClr>
                <a:schemeClr val="tx2"/>
              </a:buClr>
              <a:buFont typeface="Wingdings" panose="05000000000000000000" pitchFamily="2" charset="2"/>
              <a:buChar char="ü"/>
            </a:pPr>
            <a:r>
              <a:rPr lang="en-US" sz="1600" dirty="0">
                <a:solidFill>
                  <a:schemeClr val="tx2"/>
                </a:solidFill>
                <a:latin typeface="Arial" panose="020B0604020202020204" pitchFamily="34" charset="0"/>
                <a:cs typeface="Arial" panose="020B0604020202020204" pitchFamily="34" charset="0"/>
              </a:rPr>
              <a:t>Workers encounter physical and psychological health and safety risks, which are insufficiently prevented and managed</a:t>
            </a:r>
          </a:p>
        </p:txBody>
      </p:sp>
      <p:pic>
        <p:nvPicPr>
          <p:cNvPr id="5" name="Picture 4" descr="A hand with a triangle and exclamation mark&#10;&#10;Description automatically generated">
            <a:extLst>
              <a:ext uri="{FF2B5EF4-FFF2-40B4-BE49-F238E27FC236}">
                <a16:creationId xmlns:a16="http://schemas.microsoft.com/office/drawing/2014/main" id="{C8A6ED81-D93D-4F1F-B6A8-BE216034A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538" y="1544796"/>
            <a:ext cx="1695336" cy="1695336"/>
          </a:xfrm>
          <a:prstGeom prst="rect">
            <a:avLst/>
          </a:prstGeom>
        </p:spPr>
      </p:pic>
    </p:spTree>
    <p:extLst>
      <p:ext uri="{BB962C8B-B14F-4D97-AF65-F5344CB8AC3E}">
        <p14:creationId xmlns:p14="http://schemas.microsoft.com/office/powerpoint/2010/main" val="2130031619"/>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2023</Template>
  <TotalTime>0</TotalTime>
  <Words>2155</Words>
  <Application>Microsoft Office PowerPoint</Application>
  <PresentationFormat>On-screen Show (16:9)</PresentationFormat>
  <Paragraphs>266</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Helvetica Neue</vt:lpstr>
      <vt:lpstr>Segoe UI</vt:lpstr>
      <vt:lpstr>Times New Roman</vt:lpstr>
      <vt:lpstr>Wingdings</vt:lpstr>
      <vt:lpstr>Theme1</vt:lpstr>
      <vt:lpstr>SAFE AND HEALTHY WORK IN THE DIGITAL AGE  Healthy Workplaces Campaign 2023-25 </vt:lpstr>
      <vt:lpstr>Overview</vt:lpstr>
      <vt:lpstr>Defining digital platform work</vt:lpstr>
      <vt:lpstr>Taxonomy</vt:lpstr>
      <vt:lpstr>Facts and figures: workers by type of work and sector</vt:lpstr>
      <vt:lpstr>Facts and figures: workers by type of work and worker characteristics</vt:lpstr>
      <vt:lpstr>Facts and figures: workforce diversity</vt:lpstr>
      <vt:lpstr>Opportunities</vt:lpstr>
      <vt:lpstr>OSH risks and challenges</vt:lpstr>
      <vt:lpstr>Factors aggravating OSH risks and challenges</vt:lpstr>
      <vt:lpstr>Factors aggravating OSH risks and challenges</vt:lpstr>
      <vt:lpstr>Challenges for specific groups of workers</vt:lpstr>
      <vt:lpstr>Challenges for specific groups of workers</vt:lpstr>
      <vt:lpstr>PowerPoint Presentation</vt:lpstr>
      <vt:lpstr>PowerPoint Presentation</vt:lpstr>
      <vt:lpstr>PowerPoint Presentation</vt:lpstr>
      <vt:lpstr>Policies and practices</vt:lpstr>
      <vt:lpstr>Examples of national policies </vt:lpstr>
      <vt:lpstr>Takeaways on digital platform work</vt:lpstr>
      <vt:lpstr>Further information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2023-07-28T06:39:18Z</dcterms:created>
  <dcterms:modified xsi:type="dcterms:W3CDTF">2024-01-24T16:15:44Z</dcterms:modified>
  <cp:category/>
</cp:coreProperties>
</file>