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1"/>
  </p:sldMasterIdLst>
  <p:notesMasterIdLst>
    <p:notesMasterId r:id="rId23"/>
  </p:notesMasterIdLst>
  <p:handoutMasterIdLst>
    <p:handoutMasterId r:id="rId24"/>
  </p:handoutMasterIdLst>
  <p:sldIdLst>
    <p:sldId id="348" r:id="rId2"/>
    <p:sldId id="351" r:id="rId3"/>
    <p:sldId id="290" r:id="rId4"/>
    <p:sldId id="259" r:id="rId5"/>
    <p:sldId id="353" r:id="rId6"/>
    <p:sldId id="349" r:id="rId7"/>
    <p:sldId id="334" r:id="rId8"/>
    <p:sldId id="277" r:id="rId9"/>
    <p:sldId id="274" r:id="rId10"/>
    <p:sldId id="265" r:id="rId11"/>
    <p:sldId id="276" r:id="rId12"/>
    <p:sldId id="286" r:id="rId13"/>
    <p:sldId id="339" r:id="rId14"/>
    <p:sldId id="346" r:id="rId15"/>
    <p:sldId id="343" r:id="rId16"/>
    <p:sldId id="347" r:id="rId17"/>
    <p:sldId id="280" r:id="rId18"/>
    <p:sldId id="345" r:id="rId19"/>
    <p:sldId id="288" r:id="rId20"/>
    <p:sldId id="352" r:id="rId21"/>
    <p:sldId id="354" r:id="rId22"/>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pos="5193" userDrawn="1">
          <p15:clr>
            <a:srgbClr val="A4A3A4"/>
          </p15:clr>
        </p15:guide>
        <p15:guide id="3" pos="288"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1EBFF"/>
    <a:srgbClr val="FBE0D7"/>
    <a:srgbClr val="EAF8E8"/>
    <a:srgbClr val="FFFFFF"/>
    <a:srgbClr val="ACC700"/>
    <a:srgbClr val="89C140"/>
    <a:srgbClr val="CEEFC9"/>
    <a:srgbClr val="E64715"/>
    <a:srgbClr val="B1B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4173" autoAdjust="0"/>
  </p:normalViewPr>
  <p:slideViewPr>
    <p:cSldViewPr snapToGrid="0">
      <p:cViewPr varScale="1">
        <p:scale>
          <a:sx n="119" d="100"/>
          <a:sy n="119" d="100"/>
        </p:scale>
        <p:origin x="1416" y="108"/>
      </p:cViewPr>
      <p:guideLst>
        <p:guide orient="horz" pos="2796"/>
        <p:guide pos="5193"/>
        <p:guide pos="288"/>
        <p:guide orient="horz" pos="577"/>
      </p:guideLst>
    </p:cSldViewPr>
  </p:slideViewPr>
  <p:outlineViewPr>
    <p:cViewPr>
      <p:scale>
        <a:sx n="33" d="100"/>
        <a:sy n="33" d="100"/>
      </p:scale>
      <p:origin x="0" y="-11349"/>
    </p:cViewPr>
  </p:outlineViewPr>
  <p:notesTextViewPr>
    <p:cViewPr>
      <p:scale>
        <a:sx n="1" d="1"/>
        <a:sy n="1" d="1"/>
      </p:scale>
      <p:origin x="0" y="0"/>
    </p:cViewPr>
  </p:notesTextViewPr>
  <p:sorterViewPr>
    <p:cViewPr>
      <p:scale>
        <a:sx n="100" d="100"/>
        <a:sy n="100" d="100"/>
      </p:scale>
      <p:origin x="0" y="-4474"/>
    </p:cViewPr>
  </p:sorterViewPr>
  <p:notesViewPr>
    <p:cSldViewPr snapToGrid="0">
      <p:cViewPr>
        <p:scale>
          <a:sx n="1" d="2"/>
          <a:sy n="1" d="2"/>
        </p:scale>
        <p:origin x="2102" y="-4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curtama\Documents\02.%20DIGITALISATION\PRESENTATION%20FOR%20SEPTEMBER%2022\Presentations%20for%20WOS\Platform%20work.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C-4E6F-A605-56D8C92C2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C-4E6F-A605-56D8C92C2C57}"/>
              </c:ext>
            </c:extLst>
          </c:dPt>
          <c:dLbls>
            <c:dLbl>
              <c:idx val="0"/>
              <c:layout>
                <c:manualLayout>
                  <c:x val="7.6230079897415412E-2"/>
                  <c:y val="2.135667163226217E-2"/>
                </c:manualLayout>
              </c:layout>
              <c:tx>
                <c:rich>
                  <a:bodyPr/>
                  <a:lstStyle/>
                  <a:p>
                    <a:fld id="{7828059B-6815-4C28-B104-AB5EDDA9743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1260832484557296"/>
                      <c:h val="0.14128823510567345"/>
                    </c:manualLayout>
                  </c15:layout>
                  <c15:dlblFieldTable/>
                  <c15:showDataLabelsRange val="1"/>
                </c:ext>
                <c:ext xmlns:c16="http://schemas.microsoft.com/office/drawing/2014/chart" uri="{C3380CC4-5D6E-409C-BE32-E72D297353CC}">
                  <c16:uniqueId val="{00000001-8FBC-4E6F-A605-56D8C92C2C57}"/>
                </c:ext>
              </c:extLst>
            </c:dLbl>
            <c:dLbl>
              <c:idx val="1"/>
              <c:layout>
                <c:manualLayout>
                  <c:x val="-0.11823754558445054"/>
                  <c:y val="-5.4656360941144948E-2"/>
                </c:manualLayout>
              </c:layout>
              <c:tx>
                <c:rich>
                  <a:bodyPr/>
                  <a:lstStyle/>
                  <a:p>
                    <a:fld id="{B97FB76C-6E19-415A-A52A-0A50A814004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2592642100170002"/>
                      <c:h val="0.14128823510567345"/>
                    </c:manualLayout>
                  </c15:layout>
                  <c15:dlblFieldTable/>
                  <c15:showDataLabelsRange val="1"/>
                </c:ext>
                <c:ext xmlns:c16="http://schemas.microsoft.com/office/drawing/2014/chart" uri="{C3380CC4-5D6E-409C-BE32-E72D297353CC}">
                  <c16:uniqueId val="{00000003-8FBC-4E6F-A605-56D8C92C2C5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Sheet2!$B$3:$B$4</c:f>
              <c:strCache>
                <c:ptCount val="2"/>
                <c:pt idx="0">
                  <c:v>Platform work</c:v>
                </c:pt>
                <c:pt idx="1">
                  <c:v>No platform work</c:v>
                </c:pt>
              </c:strCache>
            </c:strRef>
          </c:cat>
          <c:val>
            <c:numRef>
              <c:f>Sheet2!$C$3:$C$4</c:f>
              <c:numCache>
                <c:formatCode>###0.0</c:formatCode>
                <c:ptCount val="2"/>
                <c:pt idx="0">
                  <c:v>6.0980759675403577</c:v>
                </c:pt>
                <c:pt idx="1">
                  <c:v>93.901924032459632</c:v>
                </c:pt>
              </c:numCache>
            </c:numRef>
          </c:val>
          <c:extLst>
            <c:ext xmlns:c16="http://schemas.microsoft.com/office/drawing/2014/chart" uri="{C3380CC4-5D6E-409C-BE32-E72D297353CC}">
              <c16:uniqueId val="{00000004-8FBC-4E6F-A605-56D8C92C2C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57939474230324"/>
          <c:y val="0.80168761094382923"/>
          <c:w val="0.75011817345242571"/>
          <c:h val="0.10382879274762762"/>
        </c:manualLayout>
      </c:layout>
      <c:overlay val="0"/>
      <c:spPr>
        <a:noFill/>
        <a:ln>
          <a:noFill/>
        </a:ln>
        <a:effectLst/>
      </c:spPr>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Platform work</c:v>
                </c:pt>
              </c:strCache>
            </c:strRef>
          </c:tx>
          <c:spPr>
            <a:solidFill>
              <a:schemeClr val="accent1"/>
            </a:solidFill>
            <a:ln>
              <a:noFill/>
            </a:ln>
            <a:effectLst/>
          </c:spPr>
          <c:invertIfNegative val="0"/>
          <c:dLbls>
            <c:dLbl>
              <c:idx val="3"/>
              <c:layout>
                <c:manualLayout>
                  <c:x val="-2.3071242604410239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8-4CE9-88E9-4981394B000E}"/>
                </c:ext>
              </c:extLst>
            </c:dLbl>
            <c:dLbl>
              <c:idx val="9"/>
              <c:layout>
                <c:manualLayout>
                  <c:x val="-9.6130177518376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Sheet1!$B$2:$K$2</c:f>
              <c:numCache>
                <c:formatCode>###0.0%</c:formatCode>
                <c:ptCount val="10"/>
                <c:pt idx="0">
                  <c:v>0.19208679004467136</c:v>
                </c:pt>
                <c:pt idx="1">
                  <c:v>0.18315252074026803</c:v>
                </c:pt>
                <c:pt idx="2">
                  <c:v>0.15762603701340142</c:v>
                </c:pt>
                <c:pt idx="3">
                  <c:v>0.10848755583918315</c:v>
                </c:pt>
                <c:pt idx="4">
                  <c:v>8.2322910019144865E-2</c:v>
                </c:pt>
                <c:pt idx="5">
                  <c:v>6.8921506062539883E-2</c:v>
                </c:pt>
                <c:pt idx="6">
                  <c:v>6.8283343969368221E-2</c:v>
                </c:pt>
                <c:pt idx="7">
                  <c:v>5.0414805360561574E-2</c:v>
                </c:pt>
                <c:pt idx="8">
                  <c:v>3.5737077217613274E-2</c:v>
                </c:pt>
                <c:pt idx="9">
                  <c:v>2.1697511167836629E-2</c:v>
                </c:pt>
              </c:numCache>
            </c:numRef>
          </c:val>
          <c:extLst>
            <c:ext xmlns:c16="http://schemas.microsoft.com/office/drawing/2014/chart" uri="{C3380CC4-5D6E-409C-BE32-E72D297353CC}">
              <c16:uniqueId val="{00000000-54A8-4CE9-88E9-4981394B000E}"/>
            </c:ext>
          </c:extLst>
        </c:ser>
        <c:ser>
          <c:idx val="1"/>
          <c:order val="1"/>
          <c:tx>
            <c:strRef>
              <c:f>Sheet1!$A$3</c:f>
              <c:strCache>
                <c:ptCount val="1"/>
                <c:pt idx="0">
                  <c:v>No platform work</c:v>
                </c:pt>
              </c:strCache>
            </c:strRef>
          </c:tx>
          <c:spPr>
            <a:solidFill>
              <a:schemeClr val="accent2"/>
            </a:solidFill>
            <a:ln>
              <a:noFill/>
            </a:ln>
            <a:effectLst/>
          </c:spPr>
          <c:invertIfNegative val="0"/>
          <c:dLbls>
            <c:dLbl>
              <c:idx val="0"/>
              <c:layout>
                <c:manualLayout>
                  <c:x val="1.9226035503675191E-2"/>
                  <c:y val="-7.817790089258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8-4CE9-88E9-4981394B000E}"/>
                </c:ext>
              </c:extLst>
            </c:dLbl>
            <c:dLbl>
              <c:idx val="1"/>
              <c:layout>
                <c:manualLayout>
                  <c:x val="1.345822485257264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8-4CE9-88E9-4981394B000E}"/>
                </c:ext>
              </c:extLst>
            </c:dLbl>
            <c:dLbl>
              <c:idx val="2"/>
              <c:layout>
                <c:manualLayout>
                  <c:x val="2.1148639054042722E-2"/>
                  <c:y val="-4.77748319798644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8-4CE9-88E9-4981394B000E}"/>
                </c:ext>
              </c:extLst>
            </c:dLbl>
            <c:dLbl>
              <c:idx val="8"/>
              <c:layout>
                <c:manualLayout>
                  <c:x val="1.730343195330768E-2"/>
                  <c:y val="-5.2118600595054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8-4CE9-88E9-4981394B000E}"/>
                </c:ext>
              </c:extLst>
            </c:dLbl>
            <c:dLbl>
              <c:idx val="9"/>
              <c:layout>
                <c:manualLayout>
                  <c:x val="3.8452071007350399E-3"/>
                  <c:y val="-1.3029650148763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Sheet1!$B$3:$K$3</c:f>
              <c:numCache>
                <c:formatCode>###0.0%</c:formatCode>
                <c:ptCount val="10"/>
                <c:pt idx="0">
                  <c:v>0.13821273066556086</c:v>
                </c:pt>
                <c:pt idx="1">
                  <c:v>0.15836616213974705</c:v>
                </c:pt>
                <c:pt idx="2">
                  <c:v>0.13642960812772134</c:v>
                </c:pt>
                <c:pt idx="3">
                  <c:v>0.12270371138295666</c:v>
                </c:pt>
                <c:pt idx="4">
                  <c:v>9.1934480613725902E-2</c:v>
                </c:pt>
                <c:pt idx="5">
                  <c:v>7.7959776072983614E-2</c:v>
                </c:pt>
                <c:pt idx="6">
                  <c:v>9.6537424839311631E-2</c:v>
                </c:pt>
                <c:pt idx="7">
                  <c:v>8.4345842836408877E-2</c:v>
                </c:pt>
                <c:pt idx="8">
                  <c:v>3.7652913124611241E-2</c:v>
                </c:pt>
                <c:pt idx="9">
                  <c:v>2.2600041467965997E-2</c:v>
                </c:pt>
              </c:numCache>
            </c:numRef>
          </c:val>
          <c:extLst>
            <c:ext xmlns:c16="http://schemas.microsoft.com/office/drawing/2014/chart" uri="{C3380CC4-5D6E-409C-BE32-E72D297353CC}">
              <c16:uniqueId val="{00000001-54A8-4CE9-88E9-4981394B000E}"/>
            </c:ext>
          </c:extLst>
        </c:ser>
        <c:dLbls>
          <c:showLegendKey val="0"/>
          <c:showVal val="0"/>
          <c:showCatName val="0"/>
          <c:showSerName val="0"/>
          <c:showPercent val="0"/>
          <c:showBubbleSize val="0"/>
        </c:dLbls>
        <c:gapWidth val="219"/>
        <c:overlap val="-27"/>
        <c:axId val="930071808"/>
        <c:axId val="930070976"/>
      </c:barChart>
      <c:catAx>
        <c:axId val="930071808"/>
        <c:scaling>
          <c:orientation val="minMax"/>
        </c:scaling>
        <c:delete val="1"/>
        <c:axPos val="b"/>
        <c:numFmt formatCode="General" sourceLinked="1"/>
        <c:majorTickMark val="none"/>
        <c:minorTickMark val="none"/>
        <c:tickLblPos val="nextTo"/>
        <c:crossAx val="930070976"/>
        <c:crosses val="autoZero"/>
        <c:auto val="1"/>
        <c:lblAlgn val="ctr"/>
        <c:lblOffset val="100"/>
        <c:tickLblSkip val="1"/>
        <c:noMultiLvlLbl val="0"/>
      </c:catAx>
      <c:valAx>
        <c:axId val="930070976"/>
        <c:scaling>
          <c:orientation val="minMax"/>
        </c:scaling>
        <c:delete val="1"/>
        <c:axPos val="l"/>
        <c:numFmt formatCode="###0.0%" sourceLinked="1"/>
        <c:majorTickMark val="none"/>
        <c:minorTickMark val="none"/>
        <c:tickLblPos val="nextTo"/>
        <c:crossAx val="93007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109330239356"/>
          <c:y val="2.1026818299434192E-2"/>
          <c:w val="0.83755260657051867"/>
          <c:h val="0.86798303852425318"/>
        </c:manualLayout>
      </c:layout>
      <c:barChart>
        <c:barDir val="bar"/>
        <c:grouping val="clustered"/>
        <c:varyColors val="0"/>
        <c:ser>
          <c:idx val="0"/>
          <c:order val="0"/>
          <c:tx>
            <c:strRef>
              <c:f>'age gender migr'!$A$3</c:f>
              <c:strCache>
                <c:ptCount val="1"/>
                <c:pt idx="0">
                  <c:v>Platform work</c:v>
                </c:pt>
              </c:strCache>
            </c:strRef>
          </c:tx>
          <c:spPr>
            <a:solidFill>
              <a:schemeClr val="accent1"/>
            </a:solidFill>
            <a:ln>
              <a:noFill/>
            </a:ln>
            <a:effectLst/>
          </c:spPr>
          <c:invertIfNegative val="0"/>
          <c:dLbls>
            <c:dLbl>
              <c:idx val="1"/>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53-440C-813F-8BDF77392C89}"/>
                </c:ext>
              </c:extLst>
            </c:dLbl>
            <c:dLbl>
              <c:idx val="2"/>
              <c:layout>
                <c:manualLayout>
                  <c:x val="-3.1681500635438601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40C-813F-8BDF77392C89}"/>
                </c:ext>
              </c:extLst>
            </c:dLbl>
            <c:dLbl>
              <c:idx val="3"/>
              <c:layout>
                <c:manualLayout>
                  <c:x val="-1.5840750317720463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40C-813F-8BDF77392C89}"/>
                </c:ext>
              </c:extLst>
            </c:dLbl>
            <c:dLbl>
              <c:idx val="4"/>
              <c:layout>
                <c:manualLayout>
                  <c:x val="-1.584075031771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53-440C-813F-8BDF77392C89}"/>
                </c:ext>
              </c:extLst>
            </c:dLbl>
            <c:dLbl>
              <c:idx val="5"/>
              <c:layout>
                <c:manualLayout>
                  <c:x val="-3.1681500635438601E-3"/>
                  <c:y val="3.0038311856334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40C-813F-8BDF77392C89}"/>
                </c:ext>
              </c:extLst>
            </c:dLbl>
            <c:dLbl>
              <c:idx val="6"/>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40C-813F-8BDF77392C89}"/>
                </c:ext>
              </c:extLst>
            </c:dLbl>
            <c:dLbl>
              <c:idx val="7"/>
              <c:layout>
                <c:manualLayout>
                  <c:x val="-4.7522250953157905E-3"/>
                  <c:y val="9.0114935569003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40C-813F-8BDF77392C89}"/>
                </c:ext>
              </c:extLst>
            </c:dLbl>
            <c:dLbl>
              <c:idx val="8"/>
              <c:layout>
                <c:manualLayout>
                  <c:x val="-4.7522250953157905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40C-813F-8BDF77392C89}"/>
                </c:ext>
              </c:extLst>
            </c:dLbl>
            <c:dLbl>
              <c:idx val="9"/>
              <c:layout>
                <c:manualLayout>
                  <c:x val="0"/>
                  <c:y val="3.0038311856334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migr'!$B$3:$K$3</c:f>
              <c:numCache>
                <c:formatCode>###0.0%</c:formatCode>
                <c:ptCount val="10"/>
                <c:pt idx="0">
                  <c:v>6.449553001277139E-2</c:v>
                </c:pt>
                <c:pt idx="1">
                  <c:v>0.93550446998722858</c:v>
                </c:pt>
                <c:pt idx="2">
                  <c:v>0.5559125964010283</c:v>
                </c:pt>
                <c:pt idx="3">
                  <c:v>0.44408740359897164</c:v>
                </c:pt>
                <c:pt idx="4">
                  <c:v>0.10919540229885058</c:v>
                </c:pt>
                <c:pt idx="5">
                  <c:v>0.24010217113665389</c:v>
                </c:pt>
                <c:pt idx="6">
                  <c:v>0.19412515964240101</c:v>
                </c:pt>
                <c:pt idx="7">
                  <c:v>0.22924648786717752</c:v>
                </c:pt>
                <c:pt idx="8">
                  <c:v>0.1909323116219668</c:v>
                </c:pt>
                <c:pt idx="9">
                  <c:v>3.6398467432950193E-2</c:v>
                </c:pt>
              </c:numCache>
            </c:numRef>
          </c:val>
          <c:extLst>
            <c:ext xmlns:c16="http://schemas.microsoft.com/office/drawing/2014/chart" uri="{C3380CC4-5D6E-409C-BE32-E72D297353CC}">
              <c16:uniqueId val="{00000000-953A-4D3A-8EEF-230B79DC2069}"/>
            </c:ext>
          </c:extLst>
        </c:ser>
        <c:ser>
          <c:idx val="1"/>
          <c:order val="1"/>
          <c:tx>
            <c:strRef>
              <c:f>'age gender migr'!$A$4</c:f>
              <c:strCache>
                <c:ptCount val="1"/>
                <c:pt idx="0">
                  <c:v>No platform work</c:v>
                </c:pt>
              </c:strCache>
            </c:strRef>
          </c:tx>
          <c:spPr>
            <a:solidFill>
              <a:schemeClr val="accent2"/>
            </a:solidFill>
            <a:ln>
              <a:noFill/>
            </a:ln>
            <a:effectLst/>
          </c:spPr>
          <c:invertIfNegative val="0"/>
          <c:dLbls>
            <c:dLbl>
              <c:idx val="0"/>
              <c:layout>
                <c:manualLayout>
                  <c:x val="-6.3363001270877201E-3"/>
                  <c:y val="-1.201532474253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53-440C-813F-8BDF77392C89}"/>
                </c:ext>
              </c:extLst>
            </c:dLbl>
            <c:dLbl>
              <c:idx val="1"/>
              <c:layout>
                <c:manualLayout>
                  <c:x val="-6.3363001270878364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53-440C-813F-8BDF77392C89}"/>
                </c:ext>
              </c:extLst>
            </c:dLbl>
            <c:dLbl>
              <c:idx val="2"/>
              <c:layout>
                <c:manualLayout>
                  <c:x val="-4.7522250953157905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40C-813F-8BDF77392C89}"/>
                </c:ext>
              </c:extLst>
            </c:dLbl>
            <c:dLbl>
              <c:idx val="4"/>
              <c:layout>
                <c:manualLayout>
                  <c:x val="1.58407503177193E-3"/>
                  <c:y val="-6.0076623712669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40C-813F-8BDF77392C89}"/>
                </c:ext>
              </c:extLst>
            </c:dLbl>
            <c:dLbl>
              <c:idx val="5"/>
              <c:layout>
                <c:manualLayout>
                  <c:x val="-1.58407503177193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40C-813F-8BDF77392C89}"/>
                </c:ext>
              </c:extLst>
            </c:dLbl>
            <c:dLbl>
              <c:idx val="6"/>
              <c:layout>
                <c:manualLayout>
                  <c:x val="-6.3363001270877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53-440C-813F-8BDF77392C89}"/>
                </c:ext>
              </c:extLst>
            </c:dLbl>
            <c:dLbl>
              <c:idx val="7"/>
              <c:layout>
                <c:manualLayout>
                  <c:x val="1.58407503177193E-3"/>
                  <c:y val="-6.007662371266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40C-813F-8BDF77392C89}"/>
                </c:ext>
              </c:extLst>
            </c:dLbl>
            <c:dLbl>
              <c:idx val="8"/>
              <c:layout>
                <c:manualLayout>
                  <c:x val="-5.8082080195824015E-17"/>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40C-813F-8BDF77392C89}"/>
                </c:ext>
              </c:extLst>
            </c:dLbl>
            <c:dLbl>
              <c:idx val="9"/>
              <c:layout>
                <c:manualLayout>
                  <c:x val="-2.9041040097912008E-17"/>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migr'!$B$4:$K$4</c:f>
              <c:numCache>
                <c:formatCode>###0.0%</c:formatCode>
                <c:ptCount val="10"/>
                <c:pt idx="0">
                  <c:v>5.7428370029439811E-2</c:v>
                </c:pt>
                <c:pt idx="1">
                  <c:v>0.9425716299705601</c:v>
                </c:pt>
                <c:pt idx="2">
                  <c:v>0.53472164260078459</c:v>
                </c:pt>
                <c:pt idx="3">
                  <c:v>0.46527835739921541</c:v>
                </c:pt>
                <c:pt idx="4">
                  <c:v>7.3931251814073062E-2</c:v>
                </c:pt>
                <c:pt idx="5">
                  <c:v>0.20450304764274166</c:v>
                </c:pt>
                <c:pt idx="6">
                  <c:v>0.25073599535597296</c:v>
                </c:pt>
                <c:pt idx="7">
                  <c:v>0.26155823692830782</c:v>
                </c:pt>
                <c:pt idx="8">
                  <c:v>0.18368785504001328</c:v>
                </c:pt>
                <c:pt idx="9">
                  <c:v>2.558361321889124E-2</c:v>
                </c:pt>
              </c:numCache>
            </c:numRef>
          </c:val>
          <c:extLst>
            <c:ext xmlns:c16="http://schemas.microsoft.com/office/drawing/2014/chart" uri="{C3380CC4-5D6E-409C-BE32-E72D297353CC}">
              <c16:uniqueId val="{00000001-953A-4D3A-8EEF-230B79DC2069}"/>
            </c:ext>
          </c:extLst>
        </c:ser>
        <c:dLbls>
          <c:showLegendKey val="0"/>
          <c:showVal val="0"/>
          <c:showCatName val="0"/>
          <c:showSerName val="0"/>
          <c:showPercent val="0"/>
          <c:showBubbleSize val="0"/>
        </c:dLbls>
        <c:gapWidth val="219"/>
        <c:axId val="474422408"/>
        <c:axId val="474424048"/>
      </c:barChart>
      <c:catAx>
        <c:axId val="47442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24048"/>
        <c:crosses val="autoZero"/>
        <c:auto val="1"/>
        <c:lblAlgn val="ctr"/>
        <c:lblOffset val="100"/>
        <c:noMultiLvlLbl val="0"/>
      </c:catAx>
      <c:valAx>
        <c:axId val="47442404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74422408"/>
        <c:crosses val="autoZero"/>
        <c:crossBetween val="between"/>
      </c:valAx>
      <c:spPr>
        <a:noFill/>
        <a:ln>
          <a:noFill/>
        </a:ln>
        <a:effectLst/>
      </c:spPr>
    </c:plotArea>
    <c:legend>
      <c:legendPos val="b"/>
      <c:layout>
        <c:manualLayout>
          <c:xMode val="edge"/>
          <c:yMode val="edge"/>
          <c:x val="0.25975375491265951"/>
          <c:y val="0.91304050630875511"/>
          <c:w val="0.35218228787083727"/>
          <c:h val="4.79096882780100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0.41315</cdr:x>
      <cdr:y>0.39172</cdr:y>
    </cdr:from>
    <cdr:to>
      <cdr:x>0.47232</cdr:x>
      <cdr:y>0.45985</cdr:y>
    </cdr:to>
    <cdr:sp macro="" textlink="">
      <cdr:nvSpPr>
        <cdr:cNvPr id="3" name="Right Arrow 2"/>
        <cdr:cNvSpPr/>
      </cdr:nvSpPr>
      <cdr:spPr>
        <a:xfrm xmlns:a="http://schemas.openxmlformats.org/drawingml/2006/main" rot="10800000">
          <a:off x="3312368" y="1656184"/>
          <a:ext cx="474352" cy="288032"/>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26/01/2024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26/01/2024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gc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42117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C0CF14-AAEB-4899-9958-D5E04EFDC312}"/>
              </a:ext>
            </a:extLst>
          </p:cNvPr>
          <p:cNvSpPr>
            <a:spLocks noGrp="1"/>
          </p:cNvSpPr>
          <p:nvPr>
            <p:ph type="body" idx="1"/>
          </p:nvPr>
        </p:nvSpPr>
        <p:spPr/>
        <p:txBody>
          <a:bodyPr/>
          <a:lstStyle/>
          <a:p>
            <a:r>
              <a:rPr lang="bg-BG" sz="1800" b="0">
                <a:effectLst/>
                <a:latin typeface="Calibri" panose="020F0502020204030204" pitchFamily="34" charset="0"/>
                <a:ea typeface="Yu Mincho" panose="02020400000000000000" pitchFamily="18" charset="-128"/>
                <a:cs typeface="Times New Roman" panose="02020603050405020304" pitchFamily="18" charset="0"/>
              </a:rPr>
              <a:t>Цифровите платформи на труд обикновено квалифицират работниците през цифрови платформи като самостоятелно заети лица, което може да не е в съответствие с фактическите условия, при които работят.</a:t>
            </a:r>
          </a:p>
          <a:p>
            <a:r>
              <a:rPr lang="bg-BG" sz="1800" b="0">
                <a:effectLst/>
                <a:latin typeface="Calibri" panose="020F0502020204030204" pitchFamily="34" charset="0"/>
                <a:ea typeface="Yu Mincho" panose="02020400000000000000" pitchFamily="18" charset="-128"/>
                <a:cs typeface="Times New Roman" panose="02020603050405020304" pitchFamily="18" charset="0"/>
              </a:rPr>
              <a:t>Самостоятелно заетите лица като цяло носят отговорност за собствената си безопасност и здраве, а приложимостта на законодателството в областта на БЗР е ограничена.</a:t>
            </a:r>
          </a:p>
          <a:p>
            <a:pPr marL="0" lvl="2" indent="0">
              <a:spcBef>
                <a:spcPts val="450"/>
              </a:spcBef>
              <a:buClr>
                <a:schemeClr val="tx2"/>
              </a:buClr>
              <a:buNone/>
            </a:pPr>
            <a:endParaRPr lang="en-US" sz="1500" b="0" dirty="0">
              <a:solidFill>
                <a:schemeClr val="tx1"/>
              </a:solidFill>
            </a:endParaRPr>
          </a:p>
          <a:p>
            <a:pPr marL="0" lvl="2" indent="0">
              <a:spcBef>
                <a:spcPts val="450"/>
              </a:spcBef>
              <a:buClr>
                <a:schemeClr val="tx2"/>
              </a:buClr>
              <a:buNone/>
            </a:pPr>
            <a:r>
              <a:rPr lang="bg-BG" sz="1500" b="0">
                <a:solidFill>
                  <a:schemeClr val="tx2"/>
                </a:solidFill>
              </a:rPr>
              <a:t>Алгоритмичното управление използва</a:t>
            </a:r>
            <a:r>
              <a:rPr lang="bg-BG" sz="1500"/>
              <a:t> алгоритми за разпределяне на работата, за наблюдение и оценка на представянето и поведението на работниците (напр. проследяване, механизми за оценка, автоматизирано вземане на решения).</a:t>
            </a:r>
          </a:p>
          <a:p>
            <a:endParaRPr lang="en-GB" dirty="0"/>
          </a:p>
        </p:txBody>
      </p:sp>
    </p:spTree>
    <p:extLst>
      <p:ext uri="{BB962C8B-B14F-4D97-AF65-F5344CB8AC3E}">
        <p14:creationId xmlns:p14="http://schemas.microsoft.com/office/powerpoint/2010/main" val="205929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DB33A4-F252-659B-012D-3C6A626593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43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GB" sz="1500" b="1" dirty="0">
              <a:highlight>
                <a:srgbClr val="FFFF00"/>
              </a:highlight>
            </a:endParaRPr>
          </a:p>
          <a:p>
            <a:r>
              <a:rPr lang="bg-BG" sz="1800">
                <a:effectLst/>
                <a:latin typeface="Calibri" panose="020F0502020204030204" pitchFamily="34" charset="0"/>
                <a:ea typeface="Yu Mincho" panose="02020400000000000000" pitchFamily="18" charset="-128"/>
                <a:cs typeface="Times New Roman" panose="02020603050405020304" pitchFamily="18" charset="0"/>
              </a:rPr>
              <a:t>Пример за инструмент, който помага на работещите през платформи да изтеглят данни за собствената си репутация и дейности като доказателство за професионален опит и умения: GigCV </a:t>
            </a:r>
            <a:r>
              <a:rPr lang="bg-BG" sz="1800" u="sng">
                <a:solidFill>
                  <a:srgbClr val="0563C1"/>
                </a:solidFill>
                <a:effectLst/>
                <a:latin typeface="Calibri" panose="020F0502020204030204" pitchFamily="34" charset="0"/>
                <a:ea typeface="Yu Mincho" panose="02020400000000000000" pitchFamily="18" charset="-128"/>
                <a:cs typeface="Times New Roman" panose="02020603050405020304" pitchFamily="18" charset="0"/>
                <a:hlinkClick r:id="rId3"/>
              </a:rPr>
              <a:t>https://gigcv.org/</a:t>
            </a:r>
            <a:r>
              <a:rPr lang="bg-BG" sz="1800">
                <a:effectLst/>
                <a:latin typeface="Calibri" panose="020F0502020204030204" pitchFamily="34" charset="0"/>
                <a:ea typeface="Yu Mincho" panose="02020400000000000000" pitchFamily="18"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410568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230110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14</a:t>
            </a:fld>
            <a:endParaRPr lang="en-GB" altLang="en-US"/>
          </a:p>
        </p:txBody>
      </p:sp>
    </p:spTree>
    <p:extLst>
      <p:ext uri="{BB962C8B-B14F-4D97-AF65-F5344CB8AC3E}">
        <p14:creationId xmlns:p14="http://schemas.microsoft.com/office/powerpoint/2010/main" val="4160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15</a:t>
            </a:fld>
            <a:endParaRPr lang="en-GB" altLang="en-US"/>
          </a:p>
        </p:txBody>
      </p:sp>
    </p:spTree>
    <p:extLst>
      <p:ext uri="{BB962C8B-B14F-4D97-AF65-F5344CB8AC3E}">
        <p14:creationId xmlns:p14="http://schemas.microsoft.com/office/powerpoint/2010/main" val="294408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45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17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8988"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61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33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305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7788"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16</a:t>
            </a:fld>
            <a:endParaRPr lang="en-GB" altLang="en-US"/>
          </a:p>
        </p:txBody>
      </p:sp>
    </p:spTree>
    <p:extLst>
      <p:ext uri="{BB962C8B-B14F-4D97-AF65-F5344CB8AC3E}">
        <p14:creationId xmlns:p14="http://schemas.microsoft.com/office/powerpoint/2010/main" val="423859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a:t>Предложение, публикувано на 9 декември 2021 г.</a:t>
            </a: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a:t>Заедно с предложената директива бяха публикувани и проекти за насоки относно прилагането на законодателството на ЕС в областта на конкуренцията към колективните трудови договори на самостоятелно заетите лица.</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36037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0"/>
              <a:t>Въпреки несигурността по отношение на работата през цифрови платформи, която попада в обхвата на инспекциите по труда и социалното осигуряване, в Полша, Белгия и Испания инспекциите въведоха определени действия.</a:t>
            </a:r>
          </a:p>
        </p:txBody>
      </p:sp>
      <p:sp>
        <p:nvSpPr>
          <p:cNvPr id="4" name="Slide Number Placeholder 3"/>
          <p:cNvSpPr>
            <a:spLocks noGrp="1"/>
          </p:cNvSpPr>
          <p:nvPr>
            <p:ph type="sldNum" sz="quarter" idx="5"/>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3564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224821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3383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2800" b="0">
                <a:effectLst/>
                <a:latin typeface="Helvetica Neue" panose="02000503000000020004" pitchFamily="2" charset="0"/>
              </a:rPr>
              <a:t>Алгоритмичното управление се използва за разпределяне, наблюдение и оценка на поведението и изпълнението на работниците.</a:t>
            </a:r>
          </a:p>
          <a:p>
            <a:r>
              <a:rPr lang="bg-BG" sz="2800" b="0">
                <a:effectLst/>
                <a:latin typeface="Helvetica Neue" panose="02000503000000020004" pitchFamily="2" charset="0"/>
              </a:rPr>
              <a:t>Тъй като преобладават нестандартни условия на труд, цифровите платформи за труд са склонни да класифицират работниците в своите условия като самостоятелно заети лица, като по този начин прехвърлят рисковете, задълженията и отговорностите, включително в областта на здравето и безопасността, върху работниците.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90BBB5-C5E5-4866-99B0-DD5088A1DAA3}" type="slidenum">
              <a:rPr lang="nl-BE" smtClean="0"/>
              <a:t>3</a:t>
            </a:fld>
            <a:endParaRPr lang="nl-BE"/>
          </a:p>
        </p:txBody>
      </p:sp>
    </p:spTree>
    <p:extLst>
      <p:ext uri="{BB962C8B-B14F-4D97-AF65-F5344CB8AC3E}">
        <p14:creationId xmlns:p14="http://schemas.microsoft.com/office/powerpoint/2010/main" val="153462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6000"/>
              </a:lnSpc>
              <a:spcBef>
                <a:spcPts val="600"/>
              </a:spcBef>
              <a:spcAft>
                <a:spcPts val="600"/>
              </a:spcAft>
            </a:pPr>
            <a:r>
              <a:rPr lang="bg-BG" sz="1800">
                <a:effectLst/>
                <a:latin typeface="Calibri" panose="020F0502020204030204" pitchFamily="34" charset="0"/>
                <a:ea typeface="Times New Roman" panose="02020603050405020304" pitchFamily="18" charset="0"/>
                <a:cs typeface="Times New Roman" panose="02020603050405020304" pitchFamily="18" charset="0"/>
              </a:rPr>
              <a:t>Въз основа на прегледа на съществуващата литература е разработена таксономия, която се основава на три измерения и води до четири типа работа през цифрови платформи, както е показано в таблицата. Трите измерения са:</a:t>
            </a:r>
          </a:p>
          <a:p>
            <a:pPr algn="just">
              <a:lnSpc>
                <a:spcPct val="106000"/>
              </a:lnSpc>
              <a:spcBef>
                <a:spcPts val="600"/>
              </a:spcBef>
              <a:spcAft>
                <a:spcPts val="600"/>
              </a:spcAft>
            </a:pPr>
            <a:r>
              <a:rPr lang="bg-BG" sz="1800" b="1">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6000"/>
              </a:lnSpc>
              <a:spcBef>
                <a:spcPts val="600"/>
              </a:spcBef>
              <a:spcAft>
                <a:spcPts val="600"/>
              </a:spcAft>
            </a:pPr>
            <a:r>
              <a:rPr lang="bg-BG" sz="1800" b="1">
                <a:effectLst/>
                <a:latin typeface="Calibri" panose="020F0502020204030204" pitchFamily="34" charset="0"/>
                <a:ea typeface="Times New Roman" panose="02020603050405020304" pitchFamily="18" charset="0"/>
                <a:cs typeface="Times New Roman" panose="02020603050405020304" pitchFamily="18" charset="0"/>
              </a:rPr>
              <a:t>Измерение 1: Формат на полагания труд </a:t>
            </a:r>
            <a:r>
              <a:rPr lang="bg-BG" sz="1800" b="1" i="0">
                <a:effectLst/>
                <a:latin typeface="Calibri" panose="020F0502020204030204" pitchFamily="34" charset="0"/>
                <a:ea typeface="Times New Roman" panose="02020603050405020304" pitchFamily="18" charset="0"/>
                <a:cs typeface="Times New Roman" panose="02020603050405020304" pitchFamily="18" charset="0"/>
              </a:rPr>
              <a:t>(онлайн или на място)</a:t>
            </a:r>
            <a:r>
              <a:rPr lang="bg-BG" sz="1800" i="0">
                <a:effectLst/>
                <a:latin typeface="Calibri" panose="020F0502020204030204" pitchFamily="34" charset="0"/>
                <a:ea typeface="Times New Roman" panose="02020603050405020304" pitchFamily="18" charset="0"/>
                <a:cs typeface="Times New Roman" panose="02020603050405020304" pitchFamily="18" charset="0"/>
              </a:rPr>
              <a:t> </a:t>
            </a:r>
          </a:p>
          <a:p>
            <a:pPr algn="just">
              <a:lnSpc>
                <a:spcPts val="1200"/>
              </a:lnSpc>
              <a:spcBef>
                <a:spcPts val="600"/>
              </a:spcBef>
              <a:spcAft>
                <a:spcPts val="600"/>
              </a:spcAft>
            </a:pPr>
            <a:r>
              <a:rPr lang="bg-BG" sz="1800" u="sng">
                <a:effectLst/>
                <a:latin typeface="Calibri" panose="020F0502020204030204" pitchFamily="34" charset="0"/>
                <a:ea typeface="Times New Roman" panose="02020603050405020304" pitchFamily="18" charset="0"/>
                <a:cs typeface="Times New Roman" panose="02020603050405020304" pitchFamily="18" charset="0"/>
              </a:rPr>
              <a:t>Работата онлайн в платформа</a:t>
            </a:r>
            <a:r>
              <a:rPr lang="bg-BG" sz="1800">
                <a:effectLst/>
                <a:latin typeface="Calibri" panose="020F0502020204030204" pitchFamily="34" charset="0"/>
                <a:ea typeface="Times New Roman" panose="02020603050405020304" pitchFamily="18" charset="0"/>
                <a:cs typeface="Times New Roman" panose="02020603050405020304" pitchFamily="18" charset="0"/>
              </a:rPr>
              <a:t> се отнася до задачи, които са съгласувани с работниците онлайн и се изпълняват само или предимно виртуално на електронно устройство на което и да е място, въпреки че най-често срещаното място е домът на работника. </a:t>
            </a:r>
            <a:r>
              <a:rPr lang="bg-BG" sz="1800" u="sng">
                <a:effectLst/>
                <a:latin typeface="Calibri" panose="020F0502020204030204" pitchFamily="34" charset="0"/>
                <a:ea typeface="Times New Roman" panose="02020603050405020304" pitchFamily="18" charset="0"/>
                <a:cs typeface="Times New Roman" panose="02020603050405020304" pitchFamily="18" charset="0"/>
              </a:rPr>
              <a:t>Работата на място през платформа</a:t>
            </a:r>
            <a:r>
              <a:rPr lang="bg-BG" sz="1800">
                <a:effectLst/>
                <a:latin typeface="Calibri" panose="020F0502020204030204" pitchFamily="34" charset="0"/>
                <a:ea typeface="Times New Roman" panose="02020603050405020304" pitchFamily="18" charset="0"/>
                <a:cs typeface="Times New Roman" panose="02020603050405020304" pitchFamily="18" charset="0"/>
              </a:rPr>
              <a:t> се отнася до задачи, които се извършват само или предимно във физическия свят, било то на обществени места, на пътя или в помещенията на клиента, въпреки че процесът на съгласуване на задачите с работниците все още се извършва онлайн. Това измерение е от значение, тъй като от гледна точка на БЗР физическата среда определя до голяма степен (но не изцяло) кои са рисковете за БЗР, на които са изложени работещите през цифрови платформи, както и конкретните трудности при практическото им управление.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bg-BG" sz="1800" b="1">
                <a:effectLst/>
                <a:latin typeface="Calibri" panose="020F0502020204030204" pitchFamily="34" charset="0"/>
                <a:ea typeface="Times New Roman" panose="02020603050405020304" pitchFamily="18" charset="0"/>
                <a:cs typeface="Times New Roman" panose="02020603050405020304" pitchFamily="18" charset="0"/>
              </a:rPr>
              <a:t>Измерение 2: Необходимо ниво на уменията </a:t>
            </a:r>
            <a:r>
              <a:rPr lang="bg-BG" sz="1800" b="1" i="0">
                <a:effectLst/>
                <a:latin typeface="Calibri" panose="020F0502020204030204" pitchFamily="34" charset="0"/>
                <a:ea typeface="Times New Roman" panose="02020603050405020304" pitchFamily="18" charset="0"/>
                <a:cs typeface="Times New Roman" panose="02020603050405020304" pitchFamily="18" charset="0"/>
              </a:rPr>
              <a:t>(нискоквалифицирани спрямо висококвалифицирани)</a:t>
            </a:r>
          </a:p>
          <a:p>
            <a:pPr algn="just">
              <a:lnSpc>
                <a:spcPts val="1200"/>
              </a:lnSpc>
              <a:spcBef>
                <a:spcPts val="600"/>
              </a:spcBef>
              <a:spcAft>
                <a:spcPts val="600"/>
              </a:spcAft>
            </a:pPr>
            <a:r>
              <a:rPr lang="bg-BG" sz="1800" u="sng">
                <a:effectLst/>
                <a:latin typeface="Calibri" panose="020F0502020204030204" pitchFamily="34" charset="0"/>
                <a:ea typeface="Times New Roman" panose="02020603050405020304" pitchFamily="18" charset="0"/>
                <a:cs typeface="Times New Roman" panose="02020603050405020304" pitchFamily="18" charset="0"/>
              </a:rPr>
              <a:t>Нивото на уменията</a:t>
            </a:r>
            <a:r>
              <a:rPr lang="bg-BG" sz="1800">
                <a:effectLst/>
                <a:latin typeface="Calibri" panose="020F0502020204030204" pitchFamily="34" charset="0"/>
                <a:ea typeface="Times New Roman" panose="02020603050405020304" pitchFamily="18" charset="0"/>
                <a:cs typeface="Times New Roman" panose="02020603050405020304" pitchFamily="18" charset="0"/>
              </a:rPr>
              <a:t> служи като ориентир за естеството, мащаба и сложността на задачата. Чрез него се определя дали дадена задача може да бъде възложена на всеки, който работи през платформата, или на избрано лице. Нивото на уменията, необходими за изпълнение на дадена задача, не разкрива нищо относно общите умения, от които се нуждае работещият през цифрова платформа (напр. стратегии за намиране на работа) или които притежава (напр. образователно равнище). Мащабът на задачите варира от микрозадачи, например работа с кликване, при която една задача отнема само няколко секунди, и средни по размер задачи, напр. доставка на пратка, която отнема няколко минути или няколко часа работа, до по-големи задачи, напр. цялостни проекти, чието изпълнение може да отнеме няколко седмици или месеци, напр. изработване на уебсайт. </a:t>
            </a:r>
          </a:p>
          <a:p>
            <a:pPr algn="just">
              <a:lnSpc>
                <a:spcPts val="1200"/>
              </a:lnSpc>
              <a:spcBef>
                <a:spcPts val="600"/>
              </a:spcBef>
              <a:spcAft>
                <a:spcPts val="600"/>
              </a:spcAft>
            </a:pPr>
            <a:endParaRPr lang="nl-BE"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600"/>
              </a:spcBef>
              <a:spcAft>
                <a:spcPts val="600"/>
              </a:spcAft>
            </a:pPr>
            <a:r>
              <a:rPr lang="bg-BG" sz="1800" b="1">
                <a:effectLst/>
                <a:latin typeface="Calibri" panose="020F0502020204030204" pitchFamily="34" charset="0"/>
                <a:ea typeface="Times New Roman" panose="02020603050405020304" pitchFamily="18" charset="0"/>
                <a:cs typeface="Times New Roman" panose="02020603050405020304" pitchFamily="18" charset="0"/>
              </a:rPr>
              <a:t>Измерение 3: Равнището на контрол, упражняван от платформата (за сравнение с</a:t>
            </a:r>
            <a:r>
              <a:rPr lang="bg-BG" sz="1800" b="1" i="1">
                <a:effectLst/>
                <a:latin typeface="Calibri" panose="020F0502020204030204" pitchFamily="34" charset="0"/>
                <a:ea typeface="Times New Roman" panose="02020603050405020304" pitchFamily="18" charset="0"/>
                <a:cs typeface="Times New Roman" panose="02020603050405020304" pitchFamily="18" charset="0"/>
              </a:rPr>
              <a:t> </a:t>
            </a:r>
            <a:r>
              <a:rPr lang="bg-BG" sz="1800" b="1" i="0">
                <a:effectLst/>
                <a:latin typeface="Calibri" panose="020F0502020204030204" pitchFamily="34" charset="0"/>
                <a:ea typeface="Times New Roman" panose="02020603050405020304" pitchFamily="18" charset="0"/>
                <a:cs typeface="Times New Roman" panose="02020603050405020304" pitchFamily="18" charset="0"/>
              </a:rPr>
              <a:t>алгоритмичното управление)</a:t>
            </a:r>
          </a:p>
          <a:p>
            <a:pPr algn="just">
              <a:lnSpc>
                <a:spcPts val="1200"/>
              </a:lnSpc>
              <a:spcBef>
                <a:spcPts val="600"/>
              </a:spcBef>
              <a:spcAft>
                <a:spcPts val="600"/>
              </a:spcAft>
            </a:pPr>
            <a:r>
              <a:rPr lang="bg-BG" sz="1800" u="sng">
                <a:effectLst/>
                <a:latin typeface="Calibri" panose="020F0502020204030204" pitchFamily="34" charset="0"/>
                <a:ea typeface="Times New Roman" panose="02020603050405020304" pitchFamily="18" charset="0"/>
                <a:cs typeface="Times New Roman" panose="02020603050405020304" pitchFamily="18" charset="0"/>
              </a:rPr>
              <a:t>„Равнището на контрол“</a:t>
            </a:r>
            <a:r>
              <a:rPr lang="bg-BG" sz="1800" u="none">
                <a:effectLst/>
                <a:latin typeface="Calibri" panose="020F0502020204030204" pitchFamily="34" charset="0"/>
                <a:ea typeface="Times New Roman" panose="02020603050405020304" pitchFamily="18" charset="0"/>
                <a:cs typeface="Times New Roman" panose="02020603050405020304" pitchFamily="18" charset="0"/>
              </a:rPr>
              <a:t> </a:t>
            </a:r>
            <a:r>
              <a:rPr lang="bg-BG" sz="1800">
                <a:effectLst/>
                <a:latin typeface="Calibri" panose="020F0502020204030204" pitchFamily="34" charset="0"/>
                <a:ea typeface="Times New Roman" panose="02020603050405020304" pitchFamily="18" charset="0"/>
                <a:cs typeface="Times New Roman" panose="02020603050405020304" pitchFamily="18" charset="0"/>
              </a:rPr>
              <a:t>е общ термин, който обхваща няколко измерения, чрез които се класифицират цифровите платформи. Той служи като показател за обхвата на </a:t>
            </a:r>
            <a:r>
              <a:rPr lang="bg-BG" sz="1800" u="sng">
                <a:effectLst/>
                <a:latin typeface="Calibri" panose="020F0502020204030204" pitchFamily="34" charset="0"/>
                <a:ea typeface="Times New Roman" panose="02020603050405020304" pitchFamily="18" charset="0"/>
                <a:cs typeface="Times New Roman" panose="02020603050405020304" pitchFamily="18" charset="0"/>
              </a:rPr>
              <a:t>йерархичните правомощия и управленските прерогативи, които цифровата платформа на труд използва в отношенията си с работниците</a:t>
            </a:r>
            <a:r>
              <a:rPr lang="bg-BG" sz="1800">
                <a:effectLst/>
                <a:latin typeface="Calibri" panose="020F0502020204030204" pitchFamily="34" charset="0"/>
                <a:ea typeface="Times New Roman" panose="02020603050405020304" pitchFamily="18" charset="0"/>
                <a:cs typeface="Times New Roman" panose="02020603050405020304" pitchFamily="18" charset="0"/>
              </a:rPr>
              <a:t>, по-специално по отношение на (едностранни) решения относно разпределението, организацията и оценката на работата. Посредничеството на платформите може да варира от минимален до много значителен размер на контрол. Това е важно, като се има предвид, че равнището на контрол обуславя понятието за подчиненост, което в повечето държави членки е основният правен критерий при определянето на трудовия статус. Освен това на равнището на ЕС и в повечето държави членки регулаторната рамка в областта на БЗР се прилага само за служителите. Това измерение е тясно свързано със зависимостта на повечето цифрови платформи от алгоритмично управление (и цифрово наблюдение и контрол) и начина, по който то обуславя условията на труд и социалната закрила при работата през цифрови платформи. Не съществува единна практика сред платформите по отношение на степента, в която те използват такива техники. </a:t>
            </a:r>
          </a:p>
        </p:txBody>
      </p:sp>
      <p:sp>
        <p:nvSpPr>
          <p:cNvPr id="4" name="Slide Number Placeholder 3"/>
          <p:cNvSpPr>
            <a:spLocks noGrp="1"/>
          </p:cNvSpPr>
          <p:nvPr>
            <p:ph type="sldNum" sz="quarter" idx="5"/>
          </p:nvPr>
        </p:nvSpPr>
        <p:spPr/>
        <p:txBody>
          <a:bodyPr/>
          <a:lstStyle/>
          <a:p>
            <a:fld id="{AC90BBB5-C5E5-4866-99B0-DD5088A1DAA3}" type="slidenum">
              <a:rPr lang="nl-BE" smtClean="0"/>
              <a:t>4</a:t>
            </a:fld>
            <a:endParaRPr lang="nl-BE"/>
          </a:p>
        </p:txBody>
      </p:sp>
    </p:spTree>
    <p:extLst>
      <p:ext uri="{BB962C8B-B14F-4D97-AF65-F5344CB8AC3E}">
        <p14:creationId xmlns:p14="http://schemas.microsoft.com/office/powerpoint/2010/main" val="76542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a:t>През 2022 г. в 27-те държави членки + Исландия и Норвегия:</a:t>
            </a:r>
          </a:p>
          <a:p>
            <a:r>
              <a:rPr lang="bg-BG"/>
              <a:t>— Около 6 % от работниците получават част от доходите си, като работят за цифрови платформи. </a:t>
            </a:r>
          </a:p>
          <a:p>
            <a:r>
              <a:rPr lang="bg-BG">
                <a:highlight>
                  <a:srgbClr val="FFFF00"/>
                </a:highlight>
              </a:rPr>
              <a:t>— </a:t>
            </a:r>
            <a:r>
              <a:rPr lang="bg-BG" sz="1800">
                <a:effectLst/>
                <a:latin typeface="Segoe UI" panose="020B0502040204020203" pitchFamily="34" charset="0"/>
              </a:rPr>
              <a:t>6 % от работниците представляват повече от 11,5 милиона души в целия ЕС.</a:t>
            </a:r>
          </a:p>
          <a:p>
            <a:endParaRPr lang="en-US" dirty="0"/>
          </a:p>
          <a:p>
            <a:r>
              <a:rPr lang="bg-BG"/>
              <a:t>Работата през цифрови платформи е по-силно застъпена в:</a:t>
            </a:r>
          </a:p>
          <a:p>
            <a:pPr marL="171450" indent="-171450">
              <a:buFontTx/>
              <a:buChar char="-"/>
            </a:pPr>
            <a:r>
              <a:rPr lang="bg-BG"/>
              <a:t>Информационни и комуникационни технологии, финансови, професионални, научни или технически услуги (19,2 %)</a:t>
            </a:r>
          </a:p>
          <a:p>
            <a:pPr marL="171450" indent="-171450">
              <a:buFontTx/>
              <a:buChar char="-"/>
            </a:pPr>
            <a:r>
              <a:rPr lang="bg-BG"/>
              <a:t>Търговия, транспорт, хотелиерство и ресторантьорство (18,3 %)</a:t>
            </a:r>
          </a:p>
          <a:p>
            <a:pPr marL="171450" indent="-171450">
              <a:buFontTx/>
              <a:buChar char="-"/>
            </a:pPr>
            <a:r>
              <a:rPr lang="bg-BG"/>
              <a:t>Административни и спомагателни услуги, включително публична администрация и отбрана (15,8 %)</a:t>
            </a:r>
          </a:p>
          <a:p>
            <a:pPr marL="171450" indent="-171450">
              <a:buFontTx/>
              <a:buChar char="-"/>
            </a:pPr>
            <a:endParaRPr lang="en-US" dirty="0"/>
          </a:p>
          <a:p>
            <a:r>
              <a:rPr lang="bg-BG"/>
              <a:t>OSH Pulse 2022 г.: https://osha.europa.eu/en/facts-and-figures/osh-pulse-occupational-safety-and-health-post-pandemic-workplaces </a:t>
            </a:r>
          </a:p>
        </p:txBody>
      </p:sp>
      <p:sp>
        <p:nvSpPr>
          <p:cNvPr id="4" name="Slide Number Placeholder 3"/>
          <p:cNvSpPr>
            <a:spLocks noGrp="1"/>
          </p:cNvSpPr>
          <p:nvPr>
            <p:ph type="sldNum" sz="quarter" idx="10"/>
          </p:nvPr>
        </p:nvSpPr>
        <p:spPr/>
        <p:txBody>
          <a:bodyPr/>
          <a:lstStyle/>
          <a:p>
            <a:fld id="{141B3B6C-C8BA-4258-9024-20BC91C907AF}" type="slidenum">
              <a:rPr lang="nl-BE" smtClean="0"/>
              <a:t>5</a:t>
            </a:fld>
            <a:endParaRPr lang="nl-BE"/>
          </a:p>
        </p:txBody>
      </p:sp>
    </p:spTree>
    <p:extLst>
      <p:ext uri="{BB962C8B-B14F-4D97-AF65-F5344CB8AC3E}">
        <p14:creationId xmlns:p14="http://schemas.microsoft.com/office/powerpoint/2010/main" val="56708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a:t>OSH Pulse 2022 г.: https://osha.europa.eu/en/facts-and-figures/osh-pulse-occupational-safety-and-health-post-pandemic-workplaces </a:t>
            </a:r>
          </a:p>
          <a:p>
            <a:endParaRPr lang="en-GB" dirty="0"/>
          </a:p>
        </p:txBody>
      </p:sp>
      <p:sp>
        <p:nvSpPr>
          <p:cNvPr id="4" name="Slide Number Placeholder 3"/>
          <p:cNvSpPr>
            <a:spLocks noGrp="1"/>
          </p:cNvSpPr>
          <p:nvPr>
            <p:ph type="sldNum" sz="quarter" idx="10"/>
          </p:nvPr>
        </p:nvSpPr>
        <p:spPr/>
        <p:txBody>
          <a:bodyPr/>
          <a:lstStyle/>
          <a:p>
            <a:fld id="{141B3B6C-C8BA-4258-9024-20BC91C907AF}" type="slidenum">
              <a:rPr lang="nl-BE" smtClean="0"/>
              <a:t>6</a:t>
            </a:fld>
            <a:endParaRPr lang="nl-BE"/>
          </a:p>
        </p:txBody>
      </p:sp>
    </p:spTree>
    <p:extLst>
      <p:ext uri="{BB962C8B-B14F-4D97-AF65-F5344CB8AC3E}">
        <p14:creationId xmlns:p14="http://schemas.microsoft.com/office/powerpoint/2010/main" val="26687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4162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800">
                <a:effectLst/>
                <a:latin typeface="Calibri" panose="020F0502020204030204" pitchFamily="34" charset="0"/>
                <a:ea typeface="Yu Mincho" panose="02020400000000000000" pitchFamily="18" charset="-128"/>
                <a:cs typeface="Times New Roman" panose="02020603050405020304" pitchFamily="18" charset="0"/>
              </a:rPr>
              <a:t>Намаляването на рисковете, свързани с насилието и тормоза, се дължи на ограничения контакт с платформата, колегите и клиентите.</a:t>
            </a:r>
          </a:p>
          <a:p>
            <a:r>
              <a:rPr lang="bg-BG" sz="1800">
                <a:effectLst/>
                <a:latin typeface="Calibri" panose="020F0502020204030204" pitchFamily="34" charset="0"/>
                <a:ea typeface="Yu Mincho" panose="02020400000000000000" pitchFamily="18" charset="-128"/>
                <a:cs typeface="Times New Roman" panose="02020603050405020304" pitchFamily="18" charset="0"/>
              </a:rPr>
              <a:t>Работата през цифрови платформи може да помогне и за преодоляване на отрицателните възприятия или предразсъдъци и да бъде от полза за хората, които изпитват затруднения при социално взаимодействие.</a:t>
            </a:r>
          </a:p>
          <a:p>
            <a:endParaRPr lang="en-GB" dirty="0"/>
          </a:p>
        </p:txBody>
      </p:sp>
      <p:sp>
        <p:nvSpPr>
          <p:cNvPr id="4" name="Slide Number Placeholder 3"/>
          <p:cNvSpPr>
            <a:spLocks noGrp="1"/>
          </p:cNvSpPr>
          <p:nvPr>
            <p:ph type="sldNum" sz="quarter" idx="5"/>
          </p:nvPr>
        </p:nvSpPr>
        <p:spPr/>
        <p:txBody>
          <a:bodyPr/>
          <a:lstStyle/>
          <a:p>
            <a:fld id="{A83CD549-0E8E-405C-830E-9D1936A80B4D}" type="slidenum">
              <a:rPr lang="en-GB" smtClean="0"/>
              <a:t>8</a:t>
            </a:fld>
            <a:endParaRPr lang="en-GB"/>
          </a:p>
        </p:txBody>
      </p:sp>
    </p:spTree>
    <p:extLst>
      <p:ext uri="{BB962C8B-B14F-4D97-AF65-F5344CB8AC3E}">
        <p14:creationId xmlns:p14="http://schemas.microsoft.com/office/powerpoint/2010/main" val="41856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603F97-0472-CC85-12B8-2536C8DACB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600"/>
              <a:t>Рисковете са подобни на тези, свързани със същите задачи извън основаната на платформи икономика, но работата през цифрови платформи има някои специфични последици, посочени по-горе.</a:t>
            </a:r>
          </a:p>
        </p:txBody>
      </p:sp>
    </p:spTree>
    <p:extLst>
      <p:ext uri="{BB962C8B-B14F-4D97-AF65-F5344CB8AC3E}">
        <p14:creationId xmlns:p14="http://schemas.microsoft.com/office/powerpoint/2010/main" val="1298454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bg-BG" sz="675"/>
              <a:t>Безопасността и здравето при работа са грижа на всеки Добре е за теб. Добре е за бизнеса.</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16" name="Picture 15">
            <a:extLst>
              <a:ext uri="{FF2B5EF4-FFF2-40B4-BE49-F238E27FC236}">
                <a16:creationId xmlns:a16="http://schemas.microsoft.com/office/drawing/2014/main" id="{5A978CC8-6FBE-4675-9992-5A4A8F4C0FA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22292" y="4401676"/>
            <a:ext cx="1309231" cy="334773"/>
          </a:xfrm>
          <a:prstGeom prst="rect">
            <a:avLst/>
          </a:prstGeom>
        </p:spPr>
      </p:pic>
      <p:pic>
        <p:nvPicPr>
          <p:cNvPr id="22" name="Picture 21" descr="A logo of a healthy workplace&#10;&#10;Description automatically generated">
            <a:extLst>
              <a:ext uri="{FF2B5EF4-FFF2-40B4-BE49-F238E27FC236}">
                <a16:creationId xmlns:a16="http://schemas.microsoft.com/office/drawing/2014/main" id="{A08762B3-CC22-4E73-89FA-5D72EF019F5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737166" y="4266054"/>
            <a:ext cx="500262" cy="470395"/>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3609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bg-BG" sz="675"/>
              <a:t>Безопасността и здравето при работа са грижа на всеки Добре е за теб. Добре е за бизнеса.</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bg-BG">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bg-BG">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bg-BG">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bg-BG">
                <a:solidFill>
                  <a:schemeClr val="tx2"/>
                </a:solidFill>
                <a:ea typeface="+mj-ea"/>
                <a:cs typeface="Trebuchet MS"/>
              </a:rPr>
              <a:t>Европейска агенция за безопасност и здраве при работа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bg-BG">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bg-BG" sz="2400" b="1">
                <a:solidFill>
                  <a:schemeClr val="tx2"/>
                </a:solidFill>
                <a:ea typeface="+mj-ea"/>
              </a:rPr>
              <a:t>БЛАГОДАРИМ ВИ!</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bg-BG"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sha.europa.eu/en/publications/occupational-safety-and-health-digital-platform-work-lessons-regulations-policies-actions-and-initiativ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hyperlink" Target="https://osha.europa.eu/en/publications-priority-area/digital-labour-platforms" TargetMode="External"/><Relationship Id="rId4" Type="http://schemas.openxmlformats.org/officeDocument/2006/relationships/hyperlink" Target="https://healthy-workplaces.osha.europa.eu/en/about-topic/priority-area/digital-platform-wor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7200" y="3554691"/>
            <a:ext cx="8544232" cy="674409"/>
          </a:xfrm>
        </p:spPr>
        <p:txBody>
          <a:bodyPr vert="horz" lIns="0" tIns="0" rIns="0" bIns="0" rtlCol="0" anchor="t" anchorCtr="0">
            <a:normAutofit fontScale="90000"/>
          </a:bodyPr>
          <a:lstStyle/>
          <a:p>
            <a:pPr>
              <a:spcBef>
                <a:spcPts val="450"/>
              </a:spcBef>
              <a:buClr>
                <a:schemeClr val="tx2"/>
              </a:buClr>
              <a:buFont typeface="Wingdings" pitchFamily="2" charset="2"/>
            </a:pPr>
            <a:r>
              <a:rPr lang="bg-BG" sz="2000">
                <a:solidFill>
                  <a:srgbClr val="89C140"/>
                </a:solidFill>
                <a:latin typeface="+mn-lt"/>
                <a:ea typeface="+mn-ea"/>
                <a:cs typeface="+mn-cs"/>
              </a:rPr>
              <a:t>ЗДРАВЕ И БЕЗОПАСНОСТ ПРИ РАБОТА В ЦИФРОВАТА ЕРА </a:t>
            </a:r>
            <a:br>
              <a:rPr lang="bg-BG" sz="2000">
                <a:solidFill>
                  <a:srgbClr val="89C140"/>
                </a:solidFill>
                <a:latin typeface="+mn-lt"/>
                <a:ea typeface="+mn-ea"/>
                <a:cs typeface="+mn-cs"/>
              </a:rPr>
            </a:br>
            <a:r>
              <a:rPr lang="bg-BG" sz="2000">
                <a:solidFill>
                  <a:srgbClr val="89C140"/>
                </a:solidFill>
                <a:latin typeface="+mn-lt"/>
                <a:ea typeface="+mn-ea"/>
                <a:cs typeface="+mn-cs"/>
              </a:rPr>
              <a:t>Кампания за здравословни работни места 2023—2025 г.</a:t>
            </a:r>
            <a:br>
              <a:rPr lang="bg-BG" sz="2000">
                <a:solidFill>
                  <a:srgbClr val="89C140"/>
                </a:solidFill>
                <a:latin typeface="+mn-lt"/>
                <a:ea typeface="+mn-ea"/>
                <a:cs typeface="+mn-cs"/>
              </a:rPr>
            </a:br>
            <a:endParaRPr lang="bg-BG" sz="2000">
              <a:solidFill>
                <a:srgbClr val="89C14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7200" y="2728245"/>
            <a:ext cx="8131810" cy="506406"/>
          </a:xfrm>
        </p:spPr>
        <p:txBody>
          <a:bodyPr vert="horz" lIns="0" tIns="0" rIns="0" bIns="0" rtlCol="0" anchor="t" anchorCtr="0">
            <a:noAutofit/>
          </a:bodyPr>
          <a:lstStyle/>
          <a:p>
            <a:pPr>
              <a:spcBef>
                <a:spcPct val="0"/>
              </a:spcBef>
            </a:pPr>
            <a:r>
              <a:rPr lang="bg-BG" sz="2400">
                <a:latin typeface="+mj-lt"/>
                <a:ea typeface="+mj-ea"/>
              </a:rPr>
              <a:t>Работа през цифрова платформа: последици за безопасността и здравето при работа</a:t>
            </a:r>
          </a:p>
        </p:txBody>
      </p:sp>
    </p:spTree>
    <p:extLst>
      <p:ext uri="{BB962C8B-B14F-4D97-AF65-F5344CB8AC3E}">
        <p14:creationId xmlns:p14="http://schemas.microsoft.com/office/powerpoint/2010/main" val="242963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bg-BG" sz="2000" dirty="0"/>
              <a:t>Фактори, утежняващи рисковете и предизвикателствата, свързани с БЗР</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98914" cy="2903583"/>
          </a:xfrm>
        </p:spPr>
        <p:txBody>
          <a:bodyPr lIns="0" tIns="0" rIns="0" bIns="0">
            <a:noAutofit/>
          </a:bodyPr>
          <a:lstStyle/>
          <a:p>
            <a:pPr marL="0" indent="0">
              <a:lnSpc>
                <a:spcPct val="90000"/>
              </a:lnSpc>
              <a:buNone/>
            </a:pPr>
            <a:r>
              <a:rPr lang="bg-BG" sz="1600" dirty="0">
                <a:solidFill>
                  <a:schemeClr val="accent2"/>
                </a:solidFill>
              </a:rPr>
              <a:t>Неясен трудов статус и трудов договор</a:t>
            </a:r>
          </a:p>
          <a:p>
            <a:pPr lvl="1"/>
            <a:r>
              <a:rPr lang="bg-BG" sz="1600" dirty="0">
                <a:solidFill>
                  <a:schemeClr val="tx2"/>
                </a:solidFill>
              </a:rPr>
              <a:t>Работниците стават отговорни за собствената си безопасност и здраве</a:t>
            </a:r>
          </a:p>
          <a:p>
            <a:pPr marL="0" indent="0">
              <a:buNone/>
            </a:pPr>
            <a:endParaRPr lang="en-US" sz="2000" b="1" dirty="0">
              <a:solidFill>
                <a:schemeClr val="tx2"/>
              </a:solidFill>
            </a:endParaRPr>
          </a:p>
          <a:p>
            <a:pPr marL="0" lvl="2" indent="0">
              <a:lnSpc>
                <a:spcPct val="90000"/>
              </a:lnSpc>
              <a:spcBef>
                <a:spcPts val="450"/>
              </a:spcBef>
              <a:buClr>
                <a:schemeClr val="tx2"/>
              </a:buClr>
              <a:buNone/>
            </a:pPr>
            <a:r>
              <a:rPr lang="bg-BG" sz="1600" b="1" dirty="0">
                <a:solidFill>
                  <a:schemeClr val="accent2"/>
                </a:solidFill>
              </a:rPr>
              <a:t>Алгоритмично управление </a:t>
            </a:r>
          </a:p>
          <a:p>
            <a:pPr lvl="1">
              <a:spcAft>
                <a:spcPts val="600"/>
              </a:spcAft>
            </a:pPr>
            <a:r>
              <a:rPr lang="bg-BG" sz="1600" dirty="0">
                <a:solidFill>
                  <a:schemeClr val="tx2"/>
                </a:solidFill>
              </a:rPr>
              <a:t>Правомощията са концентирани в платформата</a:t>
            </a:r>
          </a:p>
          <a:p>
            <a:pPr lvl="1">
              <a:spcAft>
                <a:spcPts val="600"/>
              </a:spcAft>
            </a:pPr>
            <a:r>
              <a:rPr lang="bg-BG" sz="1600" dirty="0">
                <a:solidFill>
                  <a:schemeClr val="tx2"/>
                </a:solidFill>
              </a:rPr>
              <a:t>Възнаграждения или санкции въз основа на резултатите на работниците</a:t>
            </a:r>
          </a:p>
          <a:p>
            <a:pPr lvl="1">
              <a:spcAft>
                <a:spcPts val="600"/>
              </a:spcAft>
            </a:pPr>
            <a:r>
              <a:rPr lang="bg-BG" sz="1600" dirty="0">
                <a:solidFill>
                  <a:schemeClr val="tx2"/>
                </a:solidFill>
              </a:rPr>
              <a:t>Непрозрачност на алгоритъма </a:t>
            </a:r>
          </a:p>
          <a:p>
            <a:pPr lvl="1">
              <a:spcAft>
                <a:spcPts val="600"/>
              </a:spcAft>
            </a:pPr>
            <a:r>
              <a:rPr lang="bg-BG" sz="1600" dirty="0">
                <a:solidFill>
                  <a:schemeClr val="tx2"/>
                </a:solidFill>
              </a:rPr>
              <a:t>По-малк</a:t>
            </a:r>
            <a:r>
              <a:rPr lang="bg-BG" sz="1600" strike="sngStrike" dirty="0">
                <a:solidFill>
                  <a:schemeClr val="tx2"/>
                </a:solidFill>
              </a:rPr>
              <a:t>а</a:t>
            </a:r>
            <a:r>
              <a:rPr lang="bg-BG" sz="1600" dirty="0">
                <a:solidFill>
                  <a:schemeClr val="tx2"/>
                </a:solidFill>
              </a:rPr>
              <a:t>и автономност на работниците, контрол върху работата и гъвкавост</a:t>
            </a:r>
          </a:p>
          <a:p>
            <a:pPr lvl="1">
              <a:spcAft>
                <a:spcPts val="600"/>
              </a:spcAft>
            </a:pPr>
            <a:r>
              <a:rPr lang="bg-BG" sz="1600" dirty="0">
                <a:solidFill>
                  <a:schemeClr val="tx2"/>
                </a:solidFill>
              </a:rPr>
              <a:t>Изтощение, тревожност, стрес</a:t>
            </a:r>
          </a:p>
        </p:txBody>
      </p:sp>
    </p:spTree>
    <p:extLst>
      <p:ext uri="{BB962C8B-B14F-4D97-AF65-F5344CB8AC3E}">
        <p14:creationId xmlns:p14="http://schemas.microsoft.com/office/powerpoint/2010/main" val="26829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bg-BG" sz="2000" dirty="0"/>
              <a:t>Фактори, утежняващи рисковете и предизвикателствата, свързани с БЗР</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73215" cy="2820533"/>
          </a:xfrm>
        </p:spPr>
        <p:txBody>
          <a:bodyPr lIns="0" tIns="0" rIns="0" bIns="0">
            <a:noAutofit/>
          </a:bodyPr>
          <a:lstStyle/>
          <a:p>
            <a:pPr marL="0" indent="0">
              <a:lnSpc>
                <a:spcPct val="90000"/>
              </a:lnSpc>
              <a:buNone/>
            </a:pPr>
            <a:r>
              <a:rPr lang="bg-BG" sz="1600" dirty="0">
                <a:solidFill>
                  <a:schemeClr val="accent2"/>
                </a:solidFill>
              </a:rPr>
              <a:t>Изолация и липса на социална подкрепа,</a:t>
            </a:r>
          </a:p>
          <a:p>
            <a:pPr lvl="1">
              <a:spcAft>
                <a:spcPts val="600"/>
              </a:spcAft>
            </a:pPr>
            <a:r>
              <a:rPr lang="bg-BG" sz="1600" dirty="0">
                <a:solidFill>
                  <a:schemeClr val="tx2"/>
                </a:solidFill>
              </a:rPr>
              <a:t>Пораждат проблеми със съня, изтощение, стрес, депресия и др.</a:t>
            </a:r>
          </a:p>
          <a:p>
            <a:pPr lvl="1">
              <a:spcAft>
                <a:spcPts val="600"/>
              </a:spcAft>
            </a:pPr>
            <a:r>
              <a:rPr lang="bg-BG" sz="1600" dirty="0">
                <a:solidFill>
                  <a:schemeClr val="tx2"/>
                </a:solidFill>
              </a:rPr>
              <a:t>Ограничават организирането на работниците и колективното договаряне</a:t>
            </a:r>
          </a:p>
          <a:p>
            <a:pPr lvl="1">
              <a:spcAft>
                <a:spcPts val="600"/>
              </a:spcAft>
            </a:pPr>
            <a:r>
              <a:rPr lang="bg-BG" sz="1600" dirty="0">
                <a:solidFill>
                  <a:schemeClr val="tx2"/>
                </a:solidFill>
              </a:rPr>
              <a:t>Усложняват прилагането на превантивни мерки и затрудняват достъпа до услуги в областта на БЗР</a:t>
            </a:r>
          </a:p>
          <a:p>
            <a:pPr marL="324000" lvl="2" indent="0">
              <a:buNone/>
            </a:pPr>
            <a:endParaRPr lang="en-US" sz="2000" dirty="0">
              <a:latin typeface="Arial" panose="020B0604020202020204" pitchFamily="34" charset="0"/>
              <a:cs typeface="Arial" panose="020B0604020202020204" pitchFamily="34" charset="0"/>
            </a:endParaRPr>
          </a:p>
          <a:p>
            <a:pPr marL="0" lvl="1" indent="0">
              <a:lnSpc>
                <a:spcPct val="90000"/>
              </a:lnSpc>
              <a:spcBef>
                <a:spcPts val="450"/>
              </a:spcBef>
              <a:buClr>
                <a:schemeClr val="tx2"/>
              </a:buClr>
              <a:buNone/>
            </a:pPr>
            <a:r>
              <a:rPr lang="bg-BG" sz="1600" b="1" dirty="0">
                <a:solidFill>
                  <a:schemeClr val="accent2"/>
                </a:solidFill>
              </a:rPr>
              <a:t>Мимолетност на труда и кариера</a:t>
            </a:r>
            <a:r>
              <a:rPr lang="en-GB" sz="1600" b="1" dirty="0">
                <a:solidFill>
                  <a:schemeClr val="accent2"/>
                </a:solidFill>
              </a:rPr>
              <a:t> </a:t>
            </a:r>
            <a:r>
              <a:rPr lang="bg-BG" sz="1600" b="1" dirty="0">
                <a:solidFill>
                  <a:schemeClr val="accent2"/>
                </a:solidFill>
              </a:rPr>
              <a:t>без граници</a:t>
            </a:r>
          </a:p>
          <a:p>
            <a:pPr marL="288925" lvl="1" indent="-114300">
              <a:spcAft>
                <a:spcPts val="600"/>
              </a:spcAft>
              <a:buClr>
                <a:schemeClr val="tx2"/>
              </a:buClr>
            </a:pPr>
            <a:r>
              <a:rPr lang="bg-BG" sz="1600" dirty="0">
                <a:solidFill>
                  <a:schemeClr val="tx2"/>
                </a:solidFill>
              </a:rPr>
              <a:t>Несигурност за работното място и доходите</a:t>
            </a:r>
          </a:p>
          <a:p>
            <a:pPr marL="288925" lvl="1" indent="-114300">
              <a:spcAft>
                <a:spcPts val="600"/>
              </a:spcAft>
              <a:buClr>
                <a:schemeClr val="tx2"/>
              </a:buClr>
            </a:pPr>
            <a:r>
              <a:rPr lang="bg-BG" sz="1600" dirty="0">
                <a:solidFill>
                  <a:schemeClr val="tx2"/>
                </a:solidFill>
              </a:rPr>
              <a:t>Пораждане на проблеми, засягащи психичното и физическото здраве</a:t>
            </a:r>
          </a:p>
        </p:txBody>
      </p:sp>
    </p:spTree>
    <p:extLst>
      <p:ext uri="{BB962C8B-B14F-4D97-AF65-F5344CB8AC3E}">
        <p14:creationId xmlns:p14="http://schemas.microsoft.com/office/powerpoint/2010/main" val="386603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bg-BG" sz="2000" b="1" dirty="0">
                <a:solidFill>
                  <a:srgbClr val="003399"/>
                </a:solidFill>
                <a:effectLst/>
                <a:latin typeface="Arial" panose="020B0604020202020204" pitchFamily="34" charset="0"/>
                <a:ea typeface="Times New Roman" panose="02020603050405020304" pitchFamily="18" charset="0"/>
                <a:cs typeface="ArialMT"/>
              </a:rPr>
              <a:t>Предизвикателства за конкретни групи работници</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7200" y="915988"/>
            <a:ext cx="7786688" cy="2523420"/>
          </a:xfrm>
        </p:spPr>
        <p:txBody>
          <a:bodyPr lIns="0" tIns="0" rIns="0" bIns="0">
            <a:noAutofit/>
          </a:bodyPr>
          <a:lstStyle/>
          <a:p>
            <a:pPr>
              <a:spcBef>
                <a:spcPts val="600"/>
              </a:spcBef>
              <a:spcAft>
                <a:spcPts val="600"/>
              </a:spcAft>
            </a:pPr>
            <a:r>
              <a:rPr lang="bg-BG" sz="1600" b="0" dirty="0">
                <a:solidFill>
                  <a:schemeClr val="tx2"/>
                </a:solidFill>
              </a:rPr>
              <a:t>Трудности при доказването на опита, тъй като работните портфейли не могат лесно да бъдат прехвърлени между платформи или включени в автобиографията</a:t>
            </a:r>
          </a:p>
          <a:p>
            <a:pPr>
              <a:spcBef>
                <a:spcPts val="600"/>
              </a:spcBef>
              <a:spcAft>
                <a:spcPts val="600"/>
              </a:spcAft>
            </a:pPr>
            <a:r>
              <a:rPr lang="bg-BG" sz="1600" b="0" dirty="0">
                <a:solidFill>
                  <a:schemeClr val="tx2"/>
                </a:solidFill>
              </a:rPr>
              <a:t>Свръхквалифицирани работници поемат задачи, които не са свързани с образованието им</a:t>
            </a:r>
          </a:p>
          <a:p>
            <a:pPr>
              <a:spcBef>
                <a:spcPts val="600"/>
              </a:spcBef>
              <a:spcAft>
                <a:spcPts val="600"/>
              </a:spcAft>
            </a:pPr>
            <a:r>
              <a:rPr lang="bg-BG" sz="1600" b="0" dirty="0">
                <a:solidFill>
                  <a:schemeClr val="tx2"/>
                </a:solidFill>
              </a:rPr>
              <a:t>Работата през цифрова платформа може да </a:t>
            </a:r>
            <a:br>
              <a:rPr lang="it-IT" sz="1600" b="0" dirty="0">
                <a:solidFill>
                  <a:schemeClr val="tx2"/>
                </a:solidFill>
              </a:rPr>
            </a:br>
            <a:r>
              <a:rPr lang="bg-BG" sz="1600" b="0" dirty="0">
                <a:solidFill>
                  <a:schemeClr val="tx2"/>
                </a:solidFill>
              </a:rPr>
              <a:t>се превърне в капан за хората, които нямат </a:t>
            </a:r>
            <a:br>
              <a:rPr lang="it-IT" sz="1600" b="0" dirty="0">
                <a:solidFill>
                  <a:schemeClr val="tx2"/>
                </a:solidFill>
              </a:rPr>
            </a:br>
            <a:r>
              <a:rPr lang="bg-BG" sz="1600" b="0" dirty="0">
                <a:solidFill>
                  <a:schemeClr val="tx2"/>
                </a:solidFill>
              </a:rPr>
              <a:t>много други възможности за работа</a:t>
            </a:r>
          </a:p>
        </p:txBody>
      </p:sp>
      <p:pic>
        <p:nvPicPr>
          <p:cNvPr id="6" name="Picture 5" descr="A person pushing a gear&#10;&#10;Description automatically generated">
            <a:extLst>
              <a:ext uri="{FF2B5EF4-FFF2-40B4-BE49-F238E27FC236}">
                <a16:creationId xmlns:a16="http://schemas.microsoft.com/office/drawing/2014/main" id="{C0B31055-AA0D-48EC-B081-E38CEC31B4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64220" y="2571750"/>
            <a:ext cx="2020915" cy="2020915"/>
          </a:xfrm>
          <a:prstGeom prst="rect">
            <a:avLst/>
          </a:prstGeom>
        </p:spPr>
      </p:pic>
    </p:spTree>
    <p:extLst>
      <p:ext uri="{BB962C8B-B14F-4D97-AF65-F5344CB8AC3E}">
        <p14:creationId xmlns:p14="http://schemas.microsoft.com/office/powerpoint/2010/main" val="22162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54C8-C96E-488B-B0E8-F92C721258A2}"/>
              </a:ext>
            </a:extLst>
          </p:cNvPr>
          <p:cNvSpPr>
            <a:spLocks noGrp="1"/>
          </p:cNvSpPr>
          <p:nvPr>
            <p:ph type="title"/>
          </p:nvPr>
        </p:nvSpPr>
        <p:spPr/>
        <p:txBody>
          <a:bodyPr lIns="0"/>
          <a:lstStyle/>
          <a:p>
            <a:r>
              <a:rPr lang="bg-BG" sz="2000" b="1" dirty="0">
                <a:solidFill>
                  <a:srgbClr val="003399"/>
                </a:solidFill>
                <a:effectLst/>
                <a:latin typeface="Arial" panose="020B0604020202020204" pitchFamily="34" charset="0"/>
                <a:ea typeface="Times New Roman" panose="02020603050405020304" pitchFamily="18" charset="0"/>
                <a:cs typeface="ArialMT"/>
              </a:rPr>
              <a:t>Предизвикателства за конкретни групи работници</a:t>
            </a:r>
          </a:p>
        </p:txBody>
      </p:sp>
      <p:sp>
        <p:nvSpPr>
          <p:cNvPr id="3" name="Content Placeholder 2">
            <a:extLst>
              <a:ext uri="{FF2B5EF4-FFF2-40B4-BE49-F238E27FC236}">
                <a16:creationId xmlns:a16="http://schemas.microsoft.com/office/drawing/2014/main" id="{6E1A3394-BE15-4D9D-B045-3A55A144CB22}"/>
              </a:ext>
            </a:extLst>
          </p:cNvPr>
          <p:cNvSpPr>
            <a:spLocks noGrp="1"/>
          </p:cNvSpPr>
          <p:nvPr>
            <p:ph sz="half" idx="1"/>
          </p:nvPr>
        </p:nvSpPr>
        <p:spPr>
          <a:xfrm>
            <a:off x="450001" y="915988"/>
            <a:ext cx="7704138" cy="2111940"/>
          </a:xfrm>
        </p:spPr>
        <p:txBody>
          <a:bodyPr lIns="0" tIns="0" rIns="0" bIns="0">
            <a:noAutofit/>
          </a:bodyPr>
          <a:lstStyle/>
          <a:p>
            <a:pPr marL="0" lvl="1" indent="0">
              <a:lnSpc>
                <a:spcPct val="90000"/>
              </a:lnSpc>
              <a:spcBef>
                <a:spcPts val="450"/>
              </a:spcBef>
              <a:buNone/>
              <a:defRPr/>
            </a:pPr>
            <a:r>
              <a:rPr lang="bg-BG" sz="1600" b="1" dirty="0">
                <a:solidFill>
                  <a:schemeClr val="accent2"/>
                </a:solidFill>
              </a:rPr>
              <a:t>Работата през цифрови платформи може да служи като средство за избягване на дискриминация, тормоз и несправедливо третиране</a:t>
            </a:r>
          </a:p>
          <a:p>
            <a:pPr marL="285750" lvl="1" indent="-171450">
              <a:defRPr/>
            </a:pPr>
            <a:r>
              <a:rPr lang="bg-BG" sz="1600" dirty="0">
                <a:solidFill>
                  <a:schemeClr val="tx2"/>
                </a:solidFill>
              </a:rPr>
              <a:t>Анонимен профил, без чувствителна информация</a:t>
            </a:r>
          </a:p>
          <a:p>
            <a:pPr marL="342900" lvl="1" indent="-342900">
              <a:buFontTx/>
              <a:buChar char="-"/>
              <a:defRPr/>
            </a:pPr>
            <a:endParaRPr lang="en-GB" sz="2000" b="1" dirty="0">
              <a:solidFill>
                <a:schemeClr val="accent2"/>
              </a:solidFill>
              <a:latin typeface="Arial" panose="020B0604020202020204" pitchFamily="34" charset="0"/>
              <a:cs typeface="Arial" panose="020B0604020202020204" pitchFamily="34" charset="0"/>
            </a:endParaRPr>
          </a:p>
          <a:p>
            <a:pPr marL="0" lvl="1" indent="0">
              <a:lnSpc>
                <a:spcPct val="90000"/>
              </a:lnSpc>
              <a:spcBef>
                <a:spcPts val="450"/>
              </a:spcBef>
              <a:buNone/>
              <a:defRPr/>
            </a:pPr>
            <a:r>
              <a:rPr lang="bg-BG" sz="1600" b="1" dirty="0">
                <a:solidFill>
                  <a:schemeClr val="accent2"/>
                </a:solidFill>
              </a:rPr>
              <a:t>Но тези проблеми продължават да съществуват...</a:t>
            </a:r>
          </a:p>
          <a:p>
            <a:pPr marL="285750" lvl="1" indent="-171450">
              <a:spcAft>
                <a:spcPts val="600"/>
              </a:spcAft>
              <a:defRPr/>
            </a:pPr>
            <a:r>
              <a:rPr lang="bg-BG" sz="1600" dirty="0">
                <a:solidFill>
                  <a:schemeClr val="tx2"/>
                </a:solidFill>
              </a:rPr>
              <a:t>Съществуващите неравенства и предубеждения могат да бъдат засилени</a:t>
            </a:r>
          </a:p>
          <a:p>
            <a:pPr marL="285750" lvl="1" indent="-171450">
              <a:spcAft>
                <a:spcPts val="600"/>
              </a:spcAft>
              <a:defRPr/>
            </a:pPr>
            <a:r>
              <a:rPr lang="bg-BG" sz="1600" dirty="0">
                <a:solidFill>
                  <a:schemeClr val="tx2"/>
                </a:solidFill>
              </a:rPr>
              <a:t>Алгоритмично управление, основано на необективни данни</a:t>
            </a:r>
          </a:p>
          <a:p>
            <a:pPr marL="285750" lvl="1" indent="-171450">
              <a:spcAft>
                <a:spcPts val="600"/>
              </a:spcAft>
              <a:defRPr/>
            </a:pPr>
            <a:r>
              <a:rPr lang="bg-BG" sz="1600" dirty="0">
                <a:solidFill>
                  <a:schemeClr val="tx2"/>
                </a:solidFill>
              </a:rPr>
              <a:t>Проблеми, свързани с недостатъчното докладване от страна на работниците</a:t>
            </a:r>
          </a:p>
        </p:txBody>
      </p:sp>
    </p:spTree>
    <p:extLst>
      <p:ext uri="{BB962C8B-B14F-4D97-AF65-F5344CB8AC3E}">
        <p14:creationId xmlns:p14="http://schemas.microsoft.com/office/powerpoint/2010/main" val="21898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35609" y="0"/>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bg-BG" sz="2000" dirty="0">
                <a:latin typeface="+mn-lt"/>
              </a:rPr>
              <a:t>Картографиране на отговорите на рисковете в областта на БЗР: примери за инициативи</a:t>
            </a:r>
          </a:p>
        </p:txBody>
      </p:sp>
      <p:sp>
        <p:nvSpPr>
          <p:cNvPr id="9" name="Rectangle 8">
            <a:extLst>
              <a:ext uri="{FF2B5EF4-FFF2-40B4-BE49-F238E27FC236}">
                <a16:creationId xmlns:a16="http://schemas.microsoft.com/office/drawing/2014/main" id="{DD0B5BD9-2C74-4F71-A5CB-169F9CF4831E}"/>
              </a:ext>
            </a:extLst>
          </p:cNvPr>
          <p:cNvSpPr/>
          <p:nvPr/>
        </p:nvSpPr>
        <p:spPr>
          <a:xfrm>
            <a:off x="467832" y="915988"/>
            <a:ext cx="7704138" cy="2656771"/>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bg-BG" b="1" dirty="0">
                <a:solidFill>
                  <a:schemeClr val="tx2"/>
                </a:solidFill>
              </a:rPr>
              <a:t>СЪЗДАТЕЛИ НА ПОЛИТИКИ</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bg-BG" sz="1400" dirty="0">
                <a:solidFill>
                  <a:schemeClr val="tx2"/>
                </a:solidFill>
              </a:rPr>
              <a:t>Задължителна застраховка срещу трудова злополука за работещите на място през платформи</a:t>
            </a:r>
          </a:p>
          <a:p>
            <a:pPr marL="285750" indent="-285750">
              <a:spcAft>
                <a:spcPts val="600"/>
              </a:spcAft>
              <a:buFont typeface="Wingdings" panose="05000000000000000000" pitchFamily="2" charset="2"/>
              <a:buChar char="§"/>
              <a:defRPr/>
            </a:pPr>
            <a:r>
              <a:rPr lang="bg-BG" sz="1400" dirty="0">
                <a:solidFill>
                  <a:schemeClr val="tx2"/>
                </a:solidFill>
              </a:rPr>
              <a:t>Изисквания за прозрачност към платформите, използващи алгоритмично управление</a:t>
            </a:r>
          </a:p>
          <a:p>
            <a:pPr marL="285750" indent="-285750">
              <a:spcAft>
                <a:spcPts val="600"/>
              </a:spcAft>
              <a:buFont typeface="Wingdings" panose="05000000000000000000" pitchFamily="2" charset="2"/>
              <a:buChar char="§"/>
              <a:defRPr/>
            </a:pPr>
            <a:r>
              <a:rPr lang="bg-BG" sz="1400" dirty="0">
                <a:solidFill>
                  <a:schemeClr val="tx2"/>
                </a:solidFill>
              </a:rPr>
              <a:t>Ограничения на работното време, защита на безопасността на движението по пътищата, право на работниците да бъдат информирани за технологичните промени</a:t>
            </a:r>
          </a:p>
          <a:p>
            <a:pPr marL="285750" indent="-285750">
              <a:spcAft>
                <a:spcPts val="600"/>
              </a:spcAft>
              <a:buFont typeface="Wingdings" panose="05000000000000000000" pitchFamily="2" charset="2"/>
              <a:buChar char="§"/>
              <a:defRPr/>
            </a:pPr>
            <a:r>
              <a:rPr lang="bg-BG" sz="1400" dirty="0">
                <a:solidFill>
                  <a:schemeClr val="tx2"/>
                </a:solidFill>
              </a:rPr>
              <a:t>Покани за провеждане на обществени консултации</a:t>
            </a:r>
          </a:p>
          <a:p>
            <a:pPr marL="285750" indent="-285750">
              <a:spcAft>
                <a:spcPts val="600"/>
              </a:spcAft>
              <a:buFont typeface="Wingdings" panose="05000000000000000000" pitchFamily="2" charset="2"/>
              <a:buChar char="§"/>
              <a:defRPr/>
            </a:pPr>
            <a:r>
              <a:rPr lang="bg-BG" sz="1400" dirty="0">
                <a:solidFill>
                  <a:schemeClr val="tx2"/>
                </a:solidFill>
              </a:rPr>
              <a:t>Инспекции по труда и кампании за повишаване на осведомеността</a:t>
            </a:r>
          </a:p>
        </p:txBody>
      </p:sp>
    </p:spTree>
    <p:extLst>
      <p:ext uri="{BB962C8B-B14F-4D97-AF65-F5344CB8AC3E}">
        <p14:creationId xmlns:p14="http://schemas.microsoft.com/office/powerpoint/2010/main" val="37047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56A5D-A50A-499E-B62D-949F4600D3A0}"/>
              </a:ext>
            </a:extLst>
          </p:cNvPr>
          <p:cNvSpPr/>
          <p:nvPr/>
        </p:nvSpPr>
        <p:spPr>
          <a:xfrm>
            <a:off x="4006139" y="4227511"/>
            <a:ext cx="6480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4D1CBE28-9A7C-178F-B4AE-1A9753F563DE}"/>
              </a:ext>
            </a:extLst>
          </p:cNvPr>
          <p:cNvSpPr/>
          <p:nvPr/>
        </p:nvSpPr>
        <p:spPr>
          <a:xfrm>
            <a:off x="478106" y="915989"/>
            <a:ext cx="7704138" cy="2192972"/>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bg-BG" b="1" dirty="0">
                <a:solidFill>
                  <a:schemeClr val="tx2"/>
                </a:solidFill>
              </a:rPr>
              <a:t>ПЛАТФОРМИ</a:t>
            </a:r>
          </a:p>
          <a:p>
            <a:pPr>
              <a:defRPr/>
            </a:pPr>
            <a:endParaRPr lang="es-ES" b="1" dirty="0">
              <a:solidFill>
                <a:schemeClr val="tx2"/>
              </a:solidFill>
            </a:endParaRPr>
          </a:p>
          <a:p>
            <a:pPr marL="285750" indent="-285750">
              <a:spcAft>
                <a:spcPts val="600"/>
              </a:spcAft>
              <a:buFont typeface="Wingdings" panose="05000000000000000000" pitchFamily="2" charset="2"/>
              <a:buChar char="§"/>
              <a:defRPr/>
            </a:pPr>
            <a:r>
              <a:rPr lang="bg-BG" sz="1400" dirty="0">
                <a:solidFill>
                  <a:schemeClr val="tx2"/>
                </a:solidFill>
              </a:rPr>
              <a:t>Осигуряване на защита в областта на БЗР, като например лични предпазни средства, стратегии за физическа и психическа безопасност и благосъстояние, здравна помощ, застраховка при трудови злополуки, специализирано обучение в областта на БЗР </a:t>
            </a:r>
          </a:p>
          <a:p>
            <a:pPr marL="285750" indent="-285750">
              <a:spcAft>
                <a:spcPts val="600"/>
              </a:spcAft>
              <a:buFont typeface="Wingdings" panose="05000000000000000000" pitchFamily="2" charset="2"/>
              <a:buChar char="§"/>
              <a:defRPr/>
            </a:pPr>
            <a:r>
              <a:rPr lang="bg-BG" sz="1400" dirty="0">
                <a:solidFill>
                  <a:schemeClr val="tx2"/>
                </a:solidFill>
              </a:rPr>
              <a:t>Политики в областта на БЗР относно пътната безопасност и насилието и тормоза</a:t>
            </a:r>
          </a:p>
          <a:p>
            <a:pPr marL="285750" indent="-285750">
              <a:spcAft>
                <a:spcPts val="600"/>
              </a:spcAft>
              <a:buFont typeface="Wingdings" panose="05000000000000000000" pitchFamily="2" charset="2"/>
              <a:buChar char="§"/>
              <a:defRPr/>
            </a:pPr>
            <a:r>
              <a:rPr lang="bg-BG" sz="1400" dirty="0">
                <a:solidFill>
                  <a:schemeClr val="tx2"/>
                </a:solidFill>
              </a:rPr>
              <a:t>Ангажименти от страна на промишлеността и кодекси за поведение</a:t>
            </a:r>
          </a:p>
        </p:txBody>
      </p:sp>
      <p:sp>
        <p:nvSpPr>
          <p:cNvPr id="7" name="Title 1">
            <a:extLst>
              <a:ext uri="{FF2B5EF4-FFF2-40B4-BE49-F238E27FC236}">
                <a16:creationId xmlns:a16="http://schemas.microsoft.com/office/drawing/2014/main" id="{5502B721-8DF5-4D0D-A0AE-3AB932C1EB9A}"/>
              </a:ext>
            </a:extLst>
          </p:cNvPr>
          <p:cNvSpPr txBox="1">
            <a:spLocks/>
          </p:cNvSpPr>
          <p:nvPr/>
        </p:nvSpPr>
        <p:spPr bwMode="auto">
          <a:xfrm>
            <a:off x="478106" y="0"/>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bg-BG" sz="2000" dirty="0">
                <a:latin typeface="+mn-lt"/>
              </a:rPr>
              <a:t>Картографиране на отговорите на рисковете в областта на БЗР: примери за инициативи</a:t>
            </a:r>
          </a:p>
        </p:txBody>
      </p:sp>
    </p:spTree>
    <p:extLst>
      <p:ext uri="{BB962C8B-B14F-4D97-AF65-F5344CB8AC3E}">
        <p14:creationId xmlns:p14="http://schemas.microsoft.com/office/powerpoint/2010/main" val="31514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0ED2D-3959-73C1-2395-332D4CC876E9}"/>
              </a:ext>
            </a:extLst>
          </p:cNvPr>
          <p:cNvSpPr/>
          <p:nvPr/>
        </p:nvSpPr>
        <p:spPr>
          <a:xfrm>
            <a:off x="478524" y="908249"/>
            <a:ext cx="7693446" cy="25435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bg-BG" b="1" dirty="0">
                <a:solidFill>
                  <a:schemeClr val="tx2"/>
                </a:solidFill>
              </a:rPr>
              <a:t>РАБОТЕЩИ ПРЕЗ ПЛАТФОРМИ</a:t>
            </a:r>
          </a:p>
          <a:p>
            <a:pPr>
              <a:defRPr/>
            </a:pPr>
            <a:endParaRPr lang="es-ES" b="1" dirty="0">
              <a:solidFill>
                <a:schemeClr val="tx2"/>
              </a:solidFill>
            </a:endParaRPr>
          </a:p>
          <a:p>
            <a:pPr marL="285750" indent="-285750">
              <a:spcAft>
                <a:spcPts val="600"/>
              </a:spcAft>
              <a:buFont typeface="Wingdings" panose="05000000000000000000" pitchFamily="2" charset="2"/>
              <a:buChar char="§"/>
              <a:defRPr/>
            </a:pPr>
            <a:r>
              <a:rPr lang="bg-BG" sz="1400" dirty="0">
                <a:solidFill>
                  <a:schemeClr val="tx2"/>
                </a:solidFill>
              </a:rPr>
              <a:t>Неофициален обмен на информация по свързани с работата въпроси или самостоятелно организиране на инициативи чрез форуми за разговори, социални мрежи, преки контакти</a:t>
            </a:r>
          </a:p>
          <a:p>
            <a:pPr marL="285750" indent="-285750">
              <a:spcAft>
                <a:spcPts val="600"/>
              </a:spcAft>
              <a:buFont typeface="Wingdings" panose="05000000000000000000" pitchFamily="2" charset="2"/>
              <a:buChar char="§"/>
              <a:defRPr/>
            </a:pPr>
            <a:r>
              <a:rPr lang="bg-BG" sz="1400" dirty="0">
                <a:solidFill>
                  <a:schemeClr val="tx2"/>
                </a:solidFill>
              </a:rPr>
              <a:t>Неформални мерки за безопасност и предпазни мерки за защита срещу специфични за дадена задача рискове</a:t>
            </a:r>
          </a:p>
          <a:p>
            <a:pPr marL="285750" indent="-285750">
              <a:spcAft>
                <a:spcPts val="600"/>
              </a:spcAft>
              <a:buFont typeface="Wingdings" panose="05000000000000000000" pitchFamily="2" charset="2"/>
              <a:buChar char="§"/>
              <a:defRPr/>
            </a:pPr>
            <a:r>
              <a:rPr lang="bg-BG" sz="1400" dirty="0">
                <a:solidFill>
                  <a:schemeClr val="tx2"/>
                </a:solidFill>
              </a:rPr>
              <a:t>Възможности за сътрудничество, договаряне на условия на труд, организиране и представителство</a:t>
            </a:r>
          </a:p>
        </p:txBody>
      </p:sp>
      <p:sp>
        <p:nvSpPr>
          <p:cNvPr id="6" name="Title 1">
            <a:extLst>
              <a:ext uri="{FF2B5EF4-FFF2-40B4-BE49-F238E27FC236}">
                <a16:creationId xmlns:a16="http://schemas.microsoft.com/office/drawing/2014/main" id="{AE95F8D5-25F2-4C69-BE3F-609C31DACE22}"/>
              </a:ext>
            </a:extLst>
          </p:cNvPr>
          <p:cNvSpPr txBox="1">
            <a:spLocks/>
          </p:cNvSpPr>
          <p:nvPr/>
        </p:nvSpPr>
        <p:spPr bwMode="auto">
          <a:xfrm>
            <a:off x="435609" y="0"/>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bg-BG" sz="2000" dirty="0">
                <a:latin typeface="+mn-lt"/>
              </a:rPr>
              <a:t>Картографиране на отговорите на рисковете в областта на БЗР: примери за инициативи</a:t>
            </a:r>
          </a:p>
        </p:txBody>
      </p:sp>
    </p:spTree>
    <p:extLst>
      <p:ext uri="{BB962C8B-B14F-4D97-AF65-F5344CB8AC3E}">
        <p14:creationId xmlns:p14="http://schemas.microsoft.com/office/powerpoint/2010/main" val="174980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B0D-0911-46BC-BACE-4295E9F83A3E}"/>
              </a:ext>
            </a:extLst>
          </p:cNvPr>
          <p:cNvSpPr>
            <a:spLocks noGrp="1"/>
          </p:cNvSpPr>
          <p:nvPr>
            <p:ph type="title"/>
          </p:nvPr>
        </p:nvSpPr>
        <p:spPr>
          <a:xfrm>
            <a:off x="450001" y="134999"/>
            <a:ext cx="8343125" cy="460423"/>
          </a:xfrm>
        </p:spPr>
        <p:txBody>
          <a:bodyPr lIns="0"/>
          <a:lstStyle/>
          <a:p>
            <a:r>
              <a:rPr lang="bg-BG" sz="2400" b="1">
                <a:solidFill>
                  <a:srgbClr val="003399"/>
                </a:solidFill>
                <a:effectLst/>
                <a:latin typeface="Arial" panose="020B0604020202020204" pitchFamily="34" charset="0"/>
                <a:ea typeface="Times New Roman" panose="02020603050405020304" pitchFamily="18" charset="0"/>
                <a:cs typeface="ArialMT"/>
              </a:rPr>
              <a:t>Политики и практики</a:t>
            </a:r>
          </a:p>
        </p:txBody>
      </p:sp>
      <p:sp>
        <p:nvSpPr>
          <p:cNvPr id="3" name="Content Placeholder 2">
            <a:extLst>
              <a:ext uri="{FF2B5EF4-FFF2-40B4-BE49-F238E27FC236}">
                <a16:creationId xmlns:a16="http://schemas.microsoft.com/office/drawing/2014/main" id="{22A7DB94-CFEC-4B97-B29F-0F5E62A273EA}"/>
              </a:ext>
            </a:extLst>
          </p:cNvPr>
          <p:cNvSpPr>
            <a:spLocks noGrp="1"/>
          </p:cNvSpPr>
          <p:nvPr>
            <p:ph sz="half" idx="1"/>
          </p:nvPr>
        </p:nvSpPr>
        <p:spPr>
          <a:xfrm>
            <a:off x="2425110" y="2021641"/>
            <a:ext cx="5531113" cy="2187018"/>
          </a:xfrm>
        </p:spPr>
        <p:txBody>
          <a:bodyPr lIns="0" tIns="0" rIns="0" bIns="0">
            <a:noAutofit/>
          </a:bodyPr>
          <a:lstStyle/>
          <a:p>
            <a:pPr marL="744538" lvl="2" indent="-225425">
              <a:lnSpc>
                <a:spcPct val="150000"/>
              </a:lnSpc>
              <a:buFont typeface="Wingdings" panose="05000000000000000000" pitchFamily="2" charset="2"/>
              <a:buChar char="ü"/>
            </a:pPr>
            <a:r>
              <a:rPr lang="bg-BG" sz="1400" b="1" dirty="0">
                <a:solidFill>
                  <a:srgbClr val="003399"/>
                </a:solidFill>
              </a:rPr>
              <a:t>Изясняване на правния статут на трудовата заетост </a:t>
            </a:r>
          </a:p>
          <a:p>
            <a:pPr marL="744538" lvl="2" indent="-225425">
              <a:lnSpc>
                <a:spcPct val="150000"/>
              </a:lnSpc>
              <a:buFont typeface="Wingdings" panose="05000000000000000000" pitchFamily="2" charset="2"/>
              <a:buChar char="ü"/>
            </a:pPr>
            <a:r>
              <a:rPr lang="bg-BG" sz="1400" b="1" dirty="0">
                <a:solidFill>
                  <a:srgbClr val="003399"/>
                </a:solidFill>
              </a:rPr>
              <a:t>Прозрачност на алгоритмичното управление </a:t>
            </a:r>
          </a:p>
          <a:p>
            <a:pPr marL="744538" lvl="2" indent="-225425">
              <a:spcBef>
                <a:spcPts val="300"/>
              </a:spcBef>
              <a:buFont typeface="Wingdings" panose="05000000000000000000" pitchFamily="2" charset="2"/>
              <a:buChar char="ü"/>
            </a:pPr>
            <a:r>
              <a:rPr lang="bg-BG" sz="1400" b="1" dirty="0">
                <a:solidFill>
                  <a:srgbClr val="003399"/>
                </a:solidFill>
              </a:rPr>
              <a:t>По-добро правоприлагане и по-висока степен на проследимост</a:t>
            </a:r>
          </a:p>
          <a:p>
            <a:pPr marL="744538" lvl="2" indent="-225425">
              <a:lnSpc>
                <a:spcPct val="150000"/>
              </a:lnSpc>
              <a:buFont typeface="Wingdings" panose="05000000000000000000" pitchFamily="2" charset="2"/>
              <a:buChar char="ü"/>
            </a:pPr>
            <a:r>
              <a:rPr lang="bg-BG" sz="1400" b="1" dirty="0">
                <a:solidFill>
                  <a:srgbClr val="003399"/>
                </a:solidFill>
              </a:rPr>
              <a:t>Разглеждане на теми, свързани със БЗР</a:t>
            </a:r>
          </a:p>
          <a:p>
            <a:pPr marL="744538" lvl="2" indent="-225425">
              <a:spcBef>
                <a:spcPts val="150"/>
              </a:spcBef>
              <a:buFont typeface="Wingdings" panose="05000000000000000000" pitchFamily="2" charset="2"/>
              <a:buChar char="ü"/>
            </a:pPr>
            <a:r>
              <a:rPr lang="bg-BG" sz="1400" b="1" dirty="0">
                <a:solidFill>
                  <a:srgbClr val="003399"/>
                </a:solidFill>
              </a:rPr>
              <a:t>Запълване на пропуски при регулирането в рамките на ЕС </a:t>
            </a:r>
          </a:p>
          <a:p>
            <a:pPr marL="189000" lvl="1" indent="0">
              <a:buNone/>
            </a:pPr>
            <a:endParaRPr lang="en-US" sz="1200" b="1" dirty="0"/>
          </a:p>
        </p:txBody>
      </p:sp>
      <p:sp>
        <p:nvSpPr>
          <p:cNvPr id="6" name="Call-out: Down Arrow 5">
            <a:extLst>
              <a:ext uri="{FF2B5EF4-FFF2-40B4-BE49-F238E27FC236}">
                <a16:creationId xmlns:a16="http://schemas.microsoft.com/office/drawing/2014/main" id="{B0976AAB-1FE5-4B26-8EF5-A5056DC0EFAE}"/>
              </a:ext>
            </a:extLst>
          </p:cNvPr>
          <p:cNvSpPr/>
          <p:nvPr/>
        </p:nvSpPr>
        <p:spPr>
          <a:xfrm>
            <a:off x="466882" y="934841"/>
            <a:ext cx="7777006" cy="1016507"/>
          </a:xfrm>
          <a:prstGeom prst="downArrowCallout">
            <a:avLst>
              <a:gd name="adj1" fmla="val 25000"/>
              <a:gd name="adj2" fmla="val 27299"/>
              <a:gd name="adj3" fmla="val 21552"/>
              <a:gd name="adj4" fmla="val 63828"/>
            </a:avLst>
          </a:prstGeom>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086600" algn="l"/>
              </a:tabLst>
            </a:pPr>
            <a:r>
              <a:rPr lang="bg-BG" sz="1800" dirty="0"/>
              <a:t>Предложение на Европейската комисия за директива за подобряване на условията на труд на цифровите платформи </a:t>
            </a:r>
            <a:endParaRPr lang="bg-BG" sz="1800" strike="sngStrike" dirty="0"/>
          </a:p>
        </p:txBody>
      </p:sp>
      <p:pic>
        <p:nvPicPr>
          <p:cNvPr id="1026" name="Picture 2" descr="The European Commission's proposal for an EU wide compulsory licensing  mechanism | Medicines Law &amp; Policy">
            <a:extLst>
              <a:ext uri="{FF2B5EF4-FFF2-40B4-BE49-F238E27FC236}">
                <a16:creationId xmlns:a16="http://schemas.microsoft.com/office/drawing/2014/main" id="{52818A3E-3C0C-43FA-ACCA-268DB6887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2" y="2202180"/>
            <a:ext cx="2152730" cy="15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paper with a piece of paper&#10;&#10;Description automatically generated">
            <a:extLst>
              <a:ext uri="{FF2B5EF4-FFF2-40B4-BE49-F238E27FC236}">
                <a16:creationId xmlns:a16="http://schemas.microsoft.com/office/drawing/2014/main" id="{26E46632-7AA7-4548-BCB8-AB042D939D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63438" y="1967759"/>
            <a:ext cx="1759700" cy="1759700"/>
          </a:xfrm>
          <a:prstGeom prst="rect">
            <a:avLst/>
          </a:prstGeom>
        </p:spPr>
      </p:pic>
      <p:sp>
        <p:nvSpPr>
          <p:cNvPr id="2" name="Title 1">
            <a:extLst>
              <a:ext uri="{FF2B5EF4-FFF2-40B4-BE49-F238E27FC236}">
                <a16:creationId xmlns:a16="http://schemas.microsoft.com/office/drawing/2014/main" id="{B73F423D-6D77-41D3-8A08-2F3AD64E3DDE}"/>
              </a:ext>
            </a:extLst>
          </p:cNvPr>
          <p:cNvSpPr>
            <a:spLocks noGrp="1"/>
          </p:cNvSpPr>
          <p:nvPr>
            <p:ph type="title"/>
          </p:nvPr>
        </p:nvSpPr>
        <p:spPr/>
        <p:txBody>
          <a:bodyPr lIns="0"/>
          <a:lstStyle/>
          <a:p>
            <a:r>
              <a:rPr lang="bg-BG" sz="2400"/>
              <a:t>Примери за национални политики </a:t>
            </a:r>
          </a:p>
        </p:txBody>
      </p:sp>
      <p:sp>
        <p:nvSpPr>
          <p:cNvPr id="3" name="Content Placeholder 2">
            <a:extLst>
              <a:ext uri="{FF2B5EF4-FFF2-40B4-BE49-F238E27FC236}">
                <a16:creationId xmlns:a16="http://schemas.microsoft.com/office/drawing/2014/main" id="{F88C6CA0-DA00-41E0-9E33-C5C4329D23DA}"/>
              </a:ext>
            </a:extLst>
          </p:cNvPr>
          <p:cNvSpPr>
            <a:spLocks noGrp="1"/>
          </p:cNvSpPr>
          <p:nvPr>
            <p:ph sz="half" idx="1"/>
          </p:nvPr>
        </p:nvSpPr>
        <p:spPr>
          <a:xfrm>
            <a:off x="467833" y="888651"/>
            <a:ext cx="7704138" cy="3709982"/>
          </a:xfrm>
        </p:spPr>
        <p:txBody>
          <a:bodyPr lIns="0" tIns="0" rIns="0" bIns="0">
            <a:noAutofit/>
          </a:bodyPr>
          <a:lstStyle/>
          <a:p>
            <a:pPr marL="0" indent="0">
              <a:spcBef>
                <a:spcPts val="0"/>
              </a:spcBef>
              <a:spcAft>
                <a:spcPts val="600"/>
              </a:spcAft>
              <a:buNone/>
            </a:pPr>
            <a:r>
              <a:rPr lang="bg-BG" sz="1400" dirty="0">
                <a:solidFill>
                  <a:schemeClr val="accent2"/>
                </a:solidFill>
              </a:rPr>
              <a:t>Испански „Закон за работещите през платформи“ (2021 г.): </a:t>
            </a:r>
          </a:p>
          <a:p>
            <a:pPr marL="285750" lvl="1" indent="-171450">
              <a:spcAft>
                <a:spcPts val="600"/>
              </a:spcAft>
              <a:defRPr/>
            </a:pPr>
            <a:r>
              <a:rPr lang="bg-BG" sz="1400" dirty="0">
                <a:solidFill>
                  <a:schemeClr val="tx2"/>
                </a:solidFill>
              </a:rPr>
              <a:t>Право на прозрачност на алгоритмите </a:t>
            </a:r>
          </a:p>
          <a:p>
            <a:pPr marL="285750" lvl="1" indent="-171450">
              <a:spcAft>
                <a:spcPts val="600"/>
              </a:spcAft>
              <a:defRPr/>
            </a:pPr>
            <a:r>
              <a:rPr lang="bg-BG" sz="1400" dirty="0">
                <a:solidFill>
                  <a:schemeClr val="tx2"/>
                </a:solidFill>
              </a:rPr>
              <a:t>Презумпция за зависимо трудово правоотношение</a:t>
            </a:r>
          </a:p>
          <a:p>
            <a:pPr marL="0" indent="0">
              <a:spcBef>
                <a:spcPts val="0"/>
              </a:spcBef>
              <a:spcAft>
                <a:spcPts val="600"/>
              </a:spcAft>
              <a:buNone/>
            </a:pPr>
            <a:r>
              <a:rPr lang="bg-BG" sz="1400" dirty="0">
                <a:solidFill>
                  <a:schemeClr val="accent2"/>
                </a:solidFill>
              </a:rPr>
              <a:t>Болонска харта (2018 г.): </a:t>
            </a:r>
          </a:p>
          <a:p>
            <a:pPr marL="285750" lvl="1" indent="-171450">
              <a:spcAft>
                <a:spcPts val="600"/>
              </a:spcAft>
              <a:defRPr/>
            </a:pPr>
            <a:r>
              <a:rPr lang="bg-BG" sz="1400" dirty="0">
                <a:solidFill>
                  <a:schemeClr val="tx2"/>
                </a:solidFill>
              </a:rPr>
              <a:t>Защита на безопасността и здравето при работа през </a:t>
            </a:r>
            <a:br>
              <a:rPr lang="it-IT" sz="1400" dirty="0">
                <a:solidFill>
                  <a:schemeClr val="tx2"/>
                </a:solidFill>
              </a:rPr>
            </a:br>
            <a:r>
              <a:rPr lang="bg-BG" sz="1400" dirty="0">
                <a:solidFill>
                  <a:schemeClr val="tx2"/>
                </a:solidFill>
              </a:rPr>
              <a:t>платформа </a:t>
            </a:r>
          </a:p>
          <a:p>
            <a:pPr marL="285750" lvl="1" indent="-171450">
              <a:spcAft>
                <a:spcPts val="600"/>
              </a:spcAft>
              <a:defRPr/>
            </a:pPr>
            <a:r>
              <a:rPr lang="bg-BG" sz="1400" dirty="0">
                <a:solidFill>
                  <a:schemeClr val="tx2"/>
                </a:solidFill>
              </a:rPr>
              <a:t>Вдъхновение за промени в италианското законодателство</a:t>
            </a:r>
          </a:p>
          <a:p>
            <a:pPr marL="0" indent="0">
              <a:spcBef>
                <a:spcPts val="0"/>
              </a:spcBef>
              <a:spcAft>
                <a:spcPts val="600"/>
              </a:spcAft>
              <a:buNone/>
            </a:pPr>
            <a:r>
              <a:rPr lang="bg-BG" sz="1400" dirty="0">
                <a:solidFill>
                  <a:schemeClr val="accent2"/>
                </a:solidFill>
              </a:rPr>
              <a:t>Законодателна рамка във Франция: </a:t>
            </a:r>
          </a:p>
          <a:p>
            <a:pPr marL="285750" lvl="1" indent="-171450">
              <a:spcAft>
                <a:spcPts val="600"/>
              </a:spcAft>
              <a:defRPr/>
            </a:pPr>
            <a:r>
              <a:rPr lang="bg-BG" sz="1400" dirty="0">
                <a:solidFill>
                  <a:schemeClr val="tx2"/>
                </a:solidFill>
              </a:rPr>
              <a:t>Определен обхват на правата и защитата на работещите през </a:t>
            </a:r>
            <a:br>
              <a:rPr lang="it-IT" sz="1400" dirty="0">
                <a:solidFill>
                  <a:schemeClr val="tx2"/>
                </a:solidFill>
              </a:rPr>
            </a:br>
            <a:r>
              <a:rPr lang="bg-BG" sz="1400" dirty="0">
                <a:solidFill>
                  <a:schemeClr val="tx2"/>
                </a:solidFill>
              </a:rPr>
              <a:t>платформа</a:t>
            </a:r>
          </a:p>
          <a:p>
            <a:pPr marL="114300" lvl="1" indent="0">
              <a:spcAft>
                <a:spcPts val="600"/>
              </a:spcAft>
              <a:buNone/>
              <a:defRPr/>
            </a:pPr>
            <a:endParaRPr lang="en-GB" sz="1400" dirty="0">
              <a:solidFill>
                <a:schemeClr val="tx2"/>
              </a:solidFill>
            </a:endParaRPr>
          </a:p>
          <a:p>
            <a:pPr marL="114300" lvl="1" indent="0">
              <a:spcAft>
                <a:spcPts val="600"/>
              </a:spcAft>
              <a:buNone/>
              <a:defRPr/>
            </a:pPr>
            <a:r>
              <a:rPr lang="bg-BG" sz="1400" dirty="0">
                <a:solidFill>
                  <a:schemeClr val="tx2"/>
                </a:solidFill>
              </a:rPr>
              <a:t>Научете повече за инициативите: </a:t>
            </a:r>
            <a:r>
              <a:rPr lang="bg-BG" sz="1400" dirty="0">
                <a:solidFill>
                  <a:schemeClr val="tx2"/>
                </a:solidFill>
                <a:hlinkClick r:id="rId4"/>
              </a:rPr>
              <a:t>https://osha.europa.eu/en/publications/occupational-safety-and-health-digital-platform-work-lessons-regulations-policies-actions-and-initiatives</a:t>
            </a:r>
          </a:p>
          <a:p>
            <a:pPr marL="114300" lvl="1" indent="0">
              <a:spcAft>
                <a:spcPts val="600"/>
              </a:spcAft>
              <a:buNone/>
              <a:defRPr/>
            </a:pPr>
            <a:endParaRPr lang="en-GB" sz="1400" dirty="0">
              <a:solidFill>
                <a:schemeClr val="tx2"/>
              </a:solidFill>
            </a:endParaRPr>
          </a:p>
          <a:p>
            <a:pPr marL="0" indent="0">
              <a:buNone/>
            </a:pPr>
            <a:endParaRPr lang="en-GB" sz="1600" b="0" dirty="0"/>
          </a:p>
        </p:txBody>
      </p:sp>
    </p:spTree>
    <p:extLst>
      <p:ext uri="{BB962C8B-B14F-4D97-AF65-F5344CB8AC3E}">
        <p14:creationId xmlns:p14="http://schemas.microsoft.com/office/powerpoint/2010/main" val="37527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84CB3B4E-DCFD-434C-8179-4F124446EE59}"/>
              </a:ext>
            </a:extLst>
          </p:cNvPr>
          <p:cNvSpPr/>
          <p:nvPr/>
        </p:nvSpPr>
        <p:spPr>
          <a:xfrm rot="10800000">
            <a:off x="488377" y="915988"/>
            <a:ext cx="7559873" cy="3179761"/>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F04B3-EA12-4A5A-A43C-6F1E0FB6A670}"/>
              </a:ext>
            </a:extLst>
          </p:cNvPr>
          <p:cNvSpPr>
            <a:spLocks noGrp="1"/>
          </p:cNvSpPr>
          <p:nvPr>
            <p:ph type="title"/>
          </p:nvPr>
        </p:nvSpPr>
        <p:spPr/>
        <p:txBody>
          <a:bodyPr lIns="0"/>
          <a:lstStyle/>
          <a:p>
            <a:r>
              <a:rPr lang="bg-BG" sz="2000" dirty="0"/>
              <a:t>Изводи относно работата през цифрова платформа</a:t>
            </a:r>
          </a:p>
        </p:txBody>
      </p:sp>
      <p:sp>
        <p:nvSpPr>
          <p:cNvPr id="3" name="Content Placeholder 2">
            <a:extLst>
              <a:ext uri="{FF2B5EF4-FFF2-40B4-BE49-F238E27FC236}">
                <a16:creationId xmlns:a16="http://schemas.microsoft.com/office/drawing/2014/main" id="{4609F42C-B764-487D-B522-04577981B025}"/>
              </a:ext>
            </a:extLst>
          </p:cNvPr>
          <p:cNvSpPr>
            <a:spLocks noGrp="1"/>
          </p:cNvSpPr>
          <p:nvPr>
            <p:ph sz="half" idx="1"/>
          </p:nvPr>
        </p:nvSpPr>
        <p:spPr>
          <a:xfrm>
            <a:off x="659335" y="1391858"/>
            <a:ext cx="6469990" cy="2634710"/>
          </a:xfrm>
        </p:spPr>
        <p:txBody>
          <a:bodyPr lIns="0" tIns="0" rIns="0" bIns="0">
            <a:noAutofit/>
          </a:bodyPr>
          <a:lstStyle/>
          <a:p>
            <a:pPr marL="342900" indent="-342900">
              <a:spcBef>
                <a:spcPts val="0"/>
              </a:spcBef>
              <a:spcAft>
                <a:spcPts val="600"/>
              </a:spcAft>
              <a:buClr>
                <a:srgbClr val="ACC700"/>
              </a:buClr>
              <a:buFont typeface="+mj-lt"/>
              <a:buAutoNum type="arabicPeriod"/>
            </a:pPr>
            <a:r>
              <a:rPr lang="bg-BG" sz="1300" b="0" dirty="0">
                <a:solidFill>
                  <a:srgbClr val="003399"/>
                </a:solidFill>
              </a:rPr>
              <a:t>Съсредоточаване на усилията върху разбирането на предизвикателствата и възможностите в областта на БЗР</a:t>
            </a:r>
          </a:p>
          <a:p>
            <a:pPr marL="342900" indent="-342900">
              <a:spcBef>
                <a:spcPts val="0"/>
              </a:spcBef>
              <a:spcAft>
                <a:spcPts val="600"/>
              </a:spcAft>
              <a:buClr>
                <a:srgbClr val="ACC700"/>
              </a:buClr>
              <a:buFont typeface="+mj-lt"/>
              <a:buAutoNum type="arabicPeriod"/>
            </a:pPr>
            <a:r>
              <a:rPr lang="bg-BG" sz="1300" b="0" dirty="0">
                <a:solidFill>
                  <a:srgbClr val="003399"/>
                </a:solidFill>
              </a:rPr>
              <a:t>Въвеждане на мерки за намаляване на информационната асиметрия и дисбаланса на силите между платформите и работниците</a:t>
            </a:r>
          </a:p>
          <a:p>
            <a:pPr marL="342900" indent="-342900">
              <a:spcBef>
                <a:spcPts val="0"/>
              </a:spcBef>
              <a:spcAft>
                <a:spcPts val="600"/>
              </a:spcAft>
              <a:buClr>
                <a:srgbClr val="ACC700"/>
              </a:buClr>
              <a:buFont typeface="+mj-lt"/>
              <a:buAutoNum type="arabicPeriod"/>
            </a:pPr>
            <a:r>
              <a:rPr lang="bg-BG" sz="1300" b="0" dirty="0">
                <a:solidFill>
                  <a:srgbClr val="003399"/>
                </a:solidFill>
              </a:rPr>
              <a:t>Повишаване на осведомеността относно превенцията и управлението на рисковете в областта на БЗР </a:t>
            </a:r>
          </a:p>
          <a:p>
            <a:pPr marL="342900" indent="-342900">
              <a:spcBef>
                <a:spcPts val="0"/>
              </a:spcBef>
              <a:spcAft>
                <a:spcPts val="600"/>
              </a:spcAft>
              <a:buClr>
                <a:srgbClr val="ACC700"/>
              </a:buClr>
              <a:buFont typeface="+mj-lt"/>
              <a:buAutoNum type="arabicPeriod"/>
            </a:pPr>
            <a:r>
              <a:rPr lang="bg-BG" sz="1300" b="0" dirty="0">
                <a:solidFill>
                  <a:srgbClr val="003399"/>
                </a:solidFill>
              </a:rPr>
              <a:t>Повишаване на прозрачността за улесняване на работата в областта на БЗР</a:t>
            </a:r>
          </a:p>
          <a:p>
            <a:pPr marL="342900" indent="-342900">
              <a:spcBef>
                <a:spcPts val="0"/>
              </a:spcBef>
              <a:spcAft>
                <a:spcPts val="600"/>
              </a:spcAft>
              <a:buClr>
                <a:srgbClr val="ACC700"/>
              </a:buClr>
              <a:buFont typeface="+mj-lt"/>
              <a:buAutoNum type="arabicPeriod"/>
            </a:pPr>
            <a:r>
              <a:rPr lang="bg-BG" sz="1300" b="0" dirty="0">
                <a:solidFill>
                  <a:srgbClr val="003399"/>
                </a:solidFill>
              </a:rPr>
              <a:t>Засилване на наблюдението и контрола по прилагането на разпоредбите в областта на БЗР</a:t>
            </a:r>
          </a:p>
          <a:p>
            <a:pPr marL="342900" indent="-342900">
              <a:spcBef>
                <a:spcPts val="0"/>
              </a:spcBef>
              <a:spcAft>
                <a:spcPts val="600"/>
              </a:spcAft>
              <a:buClr>
                <a:srgbClr val="ACC700"/>
              </a:buClr>
              <a:buFont typeface="+mj-lt"/>
              <a:buAutoNum type="arabicPeriod"/>
            </a:pPr>
            <a:r>
              <a:rPr lang="bg-BG" sz="1300" b="0" dirty="0">
                <a:solidFill>
                  <a:srgbClr val="003399"/>
                </a:solidFill>
              </a:rPr>
              <a:t>Включване на работниците и представителите на платформите в управлението на БЗР</a:t>
            </a:r>
          </a:p>
        </p:txBody>
      </p:sp>
      <p:pic>
        <p:nvPicPr>
          <p:cNvPr id="6" name="Picture 5" descr="A key and checklist with a key&#10;&#10;Description automatically generated">
            <a:extLst>
              <a:ext uri="{FF2B5EF4-FFF2-40B4-BE49-F238E27FC236}">
                <a16:creationId xmlns:a16="http://schemas.microsoft.com/office/drawing/2014/main" id="{F9EE15EF-33C9-4134-90FB-CC15D54D6A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6609" y="2773789"/>
            <a:ext cx="1587960" cy="1587960"/>
          </a:xfrm>
          <a:prstGeom prst="rect">
            <a:avLst/>
          </a:prstGeom>
        </p:spPr>
      </p:pic>
    </p:spTree>
    <p:extLst>
      <p:ext uri="{BB962C8B-B14F-4D97-AF65-F5344CB8AC3E}">
        <p14:creationId xmlns:p14="http://schemas.microsoft.com/office/powerpoint/2010/main" val="119994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693AAB-B8D2-B74E-BBBE-A46E48902E22}"/>
              </a:ext>
            </a:extLst>
          </p:cNvPr>
          <p:cNvSpPr>
            <a:spLocks noGrp="1"/>
          </p:cNvSpPr>
          <p:nvPr>
            <p:ph type="title"/>
          </p:nvPr>
        </p:nvSpPr>
        <p:spPr>
          <a:xfrm>
            <a:off x="450000" y="135000"/>
            <a:ext cx="7560000" cy="405000"/>
          </a:xfrm>
        </p:spPr>
        <p:txBody>
          <a:bodyPr lIns="0"/>
          <a:lstStyle/>
          <a:p>
            <a:r>
              <a:rPr lang="bg-BG" sz="2400"/>
              <a:t>Обзор</a:t>
            </a:r>
          </a:p>
        </p:txBody>
      </p:sp>
      <p:grpSp>
        <p:nvGrpSpPr>
          <p:cNvPr id="46" name="Group 45">
            <a:extLst>
              <a:ext uri="{FF2B5EF4-FFF2-40B4-BE49-F238E27FC236}">
                <a16:creationId xmlns:a16="http://schemas.microsoft.com/office/drawing/2014/main" id="{C05A8BC0-CE8D-42C1-B45A-3F01353E262F}"/>
              </a:ext>
            </a:extLst>
          </p:cNvPr>
          <p:cNvGrpSpPr/>
          <p:nvPr/>
        </p:nvGrpSpPr>
        <p:grpSpPr>
          <a:xfrm>
            <a:off x="450000" y="985105"/>
            <a:ext cx="4976364" cy="436807"/>
            <a:chOff x="450000" y="768538"/>
            <a:chExt cx="4976364" cy="436807"/>
          </a:xfrm>
        </p:grpSpPr>
        <p:sp>
          <p:nvSpPr>
            <p:cNvPr id="6" name="Rectangle 5">
              <a:extLst>
                <a:ext uri="{FF2B5EF4-FFF2-40B4-BE49-F238E27FC236}">
                  <a16:creationId xmlns:a16="http://schemas.microsoft.com/office/drawing/2014/main" id="{25F9D497-2323-461B-8AD6-51E151E6B46B}"/>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dirty="0"/>
            </a:p>
          </p:txBody>
        </p:sp>
        <p:grpSp>
          <p:nvGrpSpPr>
            <p:cNvPr id="7" name="Group 6">
              <a:extLst>
                <a:ext uri="{FF2B5EF4-FFF2-40B4-BE49-F238E27FC236}">
                  <a16:creationId xmlns:a16="http://schemas.microsoft.com/office/drawing/2014/main" id="{56A0C498-7BFB-49D6-BE3E-D4190F40BE2E}"/>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C4558ADF-26EF-4B94-81D5-8D47A130FCB9}"/>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sz="1600"/>
              </a:p>
            </p:txBody>
          </p:sp>
          <p:sp>
            <p:nvSpPr>
              <p:cNvPr id="10" name="Rectangle: Rounded Corners 4">
                <a:extLst>
                  <a:ext uri="{FF2B5EF4-FFF2-40B4-BE49-F238E27FC236}">
                    <a16:creationId xmlns:a16="http://schemas.microsoft.com/office/drawing/2014/main" id="{AEC9443D-151D-48C7-A443-1D360FCBB877}"/>
                  </a:ext>
                </a:extLst>
              </p:cNvPr>
              <p:cNvSpPr txBox="1"/>
              <p:nvPr/>
            </p:nvSpPr>
            <p:spPr>
              <a:xfrm>
                <a:off x="281927" y="2195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b="0">
                    <a:solidFill>
                      <a:srgbClr val="003399"/>
                    </a:solidFill>
                  </a:rPr>
                  <a:t>Работа през цифрови платформи</a:t>
                </a:r>
              </a:p>
            </p:txBody>
          </p:sp>
        </p:grpSp>
      </p:grpSp>
      <p:grpSp>
        <p:nvGrpSpPr>
          <p:cNvPr id="33" name="Group 32">
            <a:extLst>
              <a:ext uri="{FF2B5EF4-FFF2-40B4-BE49-F238E27FC236}">
                <a16:creationId xmlns:a16="http://schemas.microsoft.com/office/drawing/2014/main" id="{EB9B0887-9231-44A4-825F-AF5E1EC8A6B2}"/>
              </a:ext>
            </a:extLst>
          </p:cNvPr>
          <p:cNvGrpSpPr/>
          <p:nvPr/>
        </p:nvGrpSpPr>
        <p:grpSpPr>
          <a:xfrm>
            <a:off x="446750" y="1952454"/>
            <a:ext cx="4976364" cy="430209"/>
            <a:chOff x="450000" y="1779575"/>
            <a:chExt cx="4976364" cy="430209"/>
          </a:xfrm>
        </p:grpSpPr>
        <p:sp>
          <p:nvSpPr>
            <p:cNvPr id="31" name="Rectangle 30">
              <a:extLst>
                <a:ext uri="{FF2B5EF4-FFF2-40B4-BE49-F238E27FC236}">
                  <a16:creationId xmlns:a16="http://schemas.microsoft.com/office/drawing/2014/main" id="{F7ED0205-1553-4FA6-973B-DCE20EF78F12}"/>
                </a:ext>
              </a:extLst>
            </p:cNvPr>
            <p:cNvSpPr/>
            <p:nvPr/>
          </p:nvSpPr>
          <p:spPr>
            <a:xfrm>
              <a:off x="450000" y="1960403"/>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solidFill>
                  <a:srgbClr val="003399"/>
                </a:solidFill>
              </a:endParaRPr>
            </a:p>
          </p:txBody>
        </p:sp>
        <p:grpSp>
          <p:nvGrpSpPr>
            <p:cNvPr id="13" name="Group 12">
              <a:extLst>
                <a:ext uri="{FF2B5EF4-FFF2-40B4-BE49-F238E27FC236}">
                  <a16:creationId xmlns:a16="http://schemas.microsoft.com/office/drawing/2014/main" id="{41796EA3-E8CA-4838-A8FB-7C90092C2A74}"/>
                </a:ext>
              </a:extLst>
            </p:cNvPr>
            <p:cNvGrpSpPr/>
            <p:nvPr/>
          </p:nvGrpSpPr>
          <p:grpSpPr>
            <a:xfrm>
              <a:off x="588451" y="1779575"/>
              <a:ext cx="4651907" cy="370957"/>
              <a:chOff x="246858" y="1182580"/>
              <a:chExt cx="4267200" cy="383760"/>
            </a:xfrm>
          </p:grpSpPr>
          <p:sp>
            <p:nvSpPr>
              <p:cNvPr id="26" name="Rectangle: Rounded Corners 25">
                <a:extLst>
                  <a:ext uri="{FF2B5EF4-FFF2-40B4-BE49-F238E27FC236}">
                    <a16:creationId xmlns:a16="http://schemas.microsoft.com/office/drawing/2014/main" id="{4DFFC3C2-D349-4E7F-9937-9BBD3E7B843F}"/>
                  </a:ext>
                </a:extLst>
              </p:cNvPr>
              <p:cNvSpPr/>
              <p:nvPr/>
            </p:nvSpPr>
            <p:spPr>
              <a:xfrm>
                <a:off x="246858" y="1182580"/>
                <a:ext cx="4267200" cy="383760"/>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endParaRPr lang="en-GB" sz="1600">
                  <a:solidFill>
                    <a:srgbClr val="003399"/>
                  </a:solidFill>
                </a:endParaRPr>
              </a:p>
            </p:txBody>
          </p:sp>
          <p:sp>
            <p:nvSpPr>
              <p:cNvPr id="27" name="Rectangle: Rounded Corners 6">
                <a:extLst>
                  <a:ext uri="{FF2B5EF4-FFF2-40B4-BE49-F238E27FC236}">
                    <a16:creationId xmlns:a16="http://schemas.microsoft.com/office/drawing/2014/main" id="{DDF1BB91-CA99-4F65-85DC-C104A8BA4623}"/>
                  </a:ext>
                </a:extLst>
              </p:cNvPr>
              <p:cNvSpPr txBox="1"/>
              <p:nvPr/>
            </p:nvSpPr>
            <p:spPr>
              <a:xfrm>
                <a:off x="266031" y="1201314"/>
                <a:ext cx="419688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a:solidFill>
                      <a:srgbClr val="003399"/>
                    </a:solidFill>
                  </a:rPr>
                  <a:t>Факти и цифри</a:t>
                </a:r>
              </a:p>
            </p:txBody>
          </p:sp>
        </p:grpSp>
      </p:grpSp>
      <p:grpSp>
        <p:nvGrpSpPr>
          <p:cNvPr id="34" name="Group 33">
            <a:extLst>
              <a:ext uri="{FF2B5EF4-FFF2-40B4-BE49-F238E27FC236}">
                <a16:creationId xmlns:a16="http://schemas.microsoft.com/office/drawing/2014/main" id="{F4AEA471-075C-4540-BFE4-407768939DD5}"/>
              </a:ext>
            </a:extLst>
          </p:cNvPr>
          <p:cNvGrpSpPr/>
          <p:nvPr/>
        </p:nvGrpSpPr>
        <p:grpSpPr>
          <a:xfrm>
            <a:off x="449599" y="2458017"/>
            <a:ext cx="4973516" cy="426342"/>
            <a:chOff x="447624" y="2394783"/>
            <a:chExt cx="4973516" cy="426342"/>
          </a:xfrm>
        </p:grpSpPr>
        <p:sp>
          <p:nvSpPr>
            <p:cNvPr id="32" name="Rectangle 31">
              <a:extLst>
                <a:ext uri="{FF2B5EF4-FFF2-40B4-BE49-F238E27FC236}">
                  <a16:creationId xmlns:a16="http://schemas.microsoft.com/office/drawing/2014/main" id="{CAB1D48B-5808-4F4F-944D-4CB9DAF16200}"/>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4" name="Group 13">
              <a:extLst>
                <a:ext uri="{FF2B5EF4-FFF2-40B4-BE49-F238E27FC236}">
                  <a16:creationId xmlns:a16="http://schemas.microsoft.com/office/drawing/2014/main" id="{54F40EFF-2425-43F9-B5D6-758369AE96B6}"/>
                </a:ext>
              </a:extLst>
            </p:cNvPr>
            <p:cNvGrpSpPr/>
            <p:nvPr/>
          </p:nvGrpSpPr>
          <p:grpSpPr>
            <a:xfrm>
              <a:off x="582857" y="2394783"/>
              <a:ext cx="4651907" cy="370957"/>
              <a:chOff x="241728" y="1772260"/>
              <a:chExt cx="4267200" cy="383760"/>
            </a:xfrm>
          </p:grpSpPr>
          <p:sp>
            <p:nvSpPr>
              <p:cNvPr id="24" name="Rectangle: Rounded Corners 23">
                <a:extLst>
                  <a:ext uri="{FF2B5EF4-FFF2-40B4-BE49-F238E27FC236}">
                    <a16:creationId xmlns:a16="http://schemas.microsoft.com/office/drawing/2014/main" id="{D9FD0A58-A250-4403-B8EB-C74CD30B3323}"/>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sz="1600"/>
              </a:p>
            </p:txBody>
          </p:sp>
          <p:sp>
            <p:nvSpPr>
              <p:cNvPr id="25" name="Rectangle: Rounded Corners 8">
                <a:extLst>
                  <a:ext uri="{FF2B5EF4-FFF2-40B4-BE49-F238E27FC236}">
                    <a16:creationId xmlns:a16="http://schemas.microsoft.com/office/drawing/2014/main" id="{421BFEA3-5EBB-489B-9D79-0FDAEE267577}"/>
                  </a:ext>
                </a:extLst>
              </p:cNvPr>
              <p:cNvSpPr txBox="1"/>
              <p:nvPr/>
            </p:nvSpPr>
            <p:spPr>
              <a:xfrm>
                <a:off x="258529" y="179099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b="0">
                    <a:solidFill>
                      <a:srgbClr val="003399"/>
                    </a:solidFill>
                  </a:rPr>
                  <a:t>Възможности</a:t>
                </a:r>
              </a:p>
            </p:txBody>
          </p:sp>
        </p:grpSp>
      </p:grpSp>
      <p:grpSp>
        <p:nvGrpSpPr>
          <p:cNvPr id="41" name="Group 40">
            <a:extLst>
              <a:ext uri="{FF2B5EF4-FFF2-40B4-BE49-F238E27FC236}">
                <a16:creationId xmlns:a16="http://schemas.microsoft.com/office/drawing/2014/main" id="{A9502AAC-66CB-4A3A-83D9-10383ED22020}"/>
              </a:ext>
            </a:extLst>
          </p:cNvPr>
          <p:cNvGrpSpPr/>
          <p:nvPr/>
        </p:nvGrpSpPr>
        <p:grpSpPr>
          <a:xfrm>
            <a:off x="446751" y="2951799"/>
            <a:ext cx="4973516" cy="429031"/>
            <a:chOff x="446751" y="2750907"/>
            <a:chExt cx="4973516" cy="429031"/>
          </a:xfrm>
        </p:grpSpPr>
        <p:sp>
          <p:nvSpPr>
            <p:cNvPr id="40" name="Rectangle 39">
              <a:extLst>
                <a:ext uri="{FF2B5EF4-FFF2-40B4-BE49-F238E27FC236}">
                  <a16:creationId xmlns:a16="http://schemas.microsoft.com/office/drawing/2014/main" id="{D1165D9B-2C1E-4F9E-92BB-BD300CA2AAA9}"/>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5" name="Group 14">
              <a:extLst>
                <a:ext uri="{FF2B5EF4-FFF2-40B4-BE49-F238E27FC236}">
                  <a16:creationId xmlns:a16="http://schemas.microsoft.com/office/drawing/2014/main" id="{1C874A5D-E929-45FF-8F3D-E084F9B26794}"/>
                </a:ext>
              </a:extLst>
            </p:cNvPr>
            <p:cNvGrpSpPr/>
            <p:nvPr/>
          </p:nvGrpSpPr>
          <p:grpSpPr>
            <a:xfrm>
              <a:off x="584946" y="2750907"/>
              <a:ext cx="4651904" cy="370957"/>
              <a:chOff x="243645" y="2361940"/>
              <a:chExt cx="4267200" cy="383760"/>
            </a:xfrm>
          </p:grpSpPr>
          <p:sp>
            <p:nvSpPr>
              <p:cNvPr id="22" name="Rectangle: Rounded Corners 21">
                <a:extLst>
                  <a:ext uri="{FF2B5EF4-FFF2-40B4-BE49-F238E27FC236}">
                    <a16:creationId xmlns:a16="http://schemas.microsoft.com/office/drawing/2014/main" id="{836DDF15-D836-4D30-AB55-2CEBB3FF59D7}"/>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sz="1600"/>
              </a:p>
            </p:txBody>
          </p:sp>
          <p:sp>
            <p:nvSpPr>
              <p:cNvPr id="23" name="Rectangle: Rounded Corners 10">
                <a:extLst>
                  <a:ext uri="{FF2B5EF4-FFF2-40B4-BE49-F238E27FC236}">
                    <a16:creationId xmlns:a16="http://schemas.microsoft.com/office/drawing/2014/main" id="{2145C671-CEBF-4F7E-8CFC-E0355A063F7B}"/>
                  </a:ext>
                </a:extLst>
              </p:cNvPr>
              <p:cNvSpPr txBox="1"/>
              <p:nvPr/>
            </p:nvSpPr>
            <p:spPr>
              <a:xfrm>
                <a:off x="261232" y="238067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b="0">
                    <a:solidFill>
                      <a:srgbClr val="003399"/>
                    </a:solidFill>
                  </a:rPr>
                  <a:t>Рискове и предизвикателства в областта на БЗР</a:t>
                </a:r>
              </a:p>
            </p:txBody>
          </p:sp>
        </p:grpSp>
      </p:grpSp>
      <p:grpSp>
        <p:nvGrpSpPr>
          <p:cNvPr id="43" name="Group 42">
            <a:extLst>
              <a:ext uri="{FF2B5EF4-FFF2-40B4-BE49-F238E27FC236}">
                <a16:creationId xmlns:a16="http://schemas.microsoft.com/office/drawing/2014/main" id="{5E680F56-7338-4475-8856-D86E21C28913}"/>
              </a:ext>
            </a:extLst>
          </p:cNvPr>
          <p:cNvGrpSpPr/>
          <p:nvPr/>
        </p:nvGrpSpPr>
        <p:grpSpPr>
          <a:xfrm>
            <a:off x="446751" y="3440651"/>
            <a:ext cx="4973516" cy="428254"/>
            <a:chOff x="446751" y="3285839"/>
            <a:chExt cx="4973516" cy="428254"/>
          </a:xfrm>
        </p:grpSpPr>
        <p:sp>
          <p:nvSpPr>
            <p:cNvPr id="42" name="Rectangle 41">
              <a:extLst>
                <a:ext uri="{FF2B5EF4-FFF2-40B4-BE49-F238E27FC236}">
                  <a16:creationId xmlns:a16="http://schemas.microsoft.com/office/drawing/2014/main" id="{CFB0D1CC-5FCA-4AD7-8DCA-804E8072C203}"/>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solidFill>
                  <a:srgbClr val="003399"/>
                </a:solidFill>
              </a:endParaRPr>
            </a:p>
          </p:txBody>
        </p:sp>
        <p:grpSp>
          <p:nvGrpSpPr>
            <p:cNvPr id="16" name="Group 15">
              <a:extLst>
                <a:ext uri="{FF2B5EF4-FFF2-40B4-BE49-F238E27FC236}">
                  <a16:creationId xmlns:a16="http://schemas.microsoft.com/office/drawing/2014/main" id="{3B5DEA65-7C4E-47D3-B2C7-A109C0F2320E}"/>
                </a:ext>
              </a:extLst>
            </p:cNvPr>
            <p:cNvGrpSpPr/>
            <p:nvPr/>
          </p:nvGrpSpPr>
          <p:grpSpPr>
            <a:xfrm>
              <a:off x="584946" y="3285839"/>
              <a:ext cx="4651902" cy="370957"/>
              <a:chOff x="243645" y="2951620"/>
              <a:chExt cx="4267200" cy="383760"/>
            </a:xfrm>
          </p:grpSpPr>
          <p:sp>
            <p:nvSpPr>
              <p:cNvPr id="20" name="Rectangle: Rounded Corners 19">
                <a:extLst>
                  <a:ext uri="{FF2B5EF4-FFF2-40B4-BE49-F238E27FC236}">
                    <a16:creationId xmlns:a16="http://schemas.microsoft.com/office/drawing/2014/main" id="{41BF84C9-A14F-41EF-8F94-F4DFB101D5AF}"/>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sz="1600">
                  <a:solidFill>
                    <a:srgbClr val="003399"/>
                  </a:solidFill>
                </a:endParaRPr>
              </a:p>
            </p:txBody>
          </p:sp>
          <p:sp>
            <p:nvSpPr>
              <p:cNvPr id="21" name="Rectangle: Rounded Corners 12">
                <a:extLst>
                  <a:ext uri="{FF2B5EF4-FFF2-40B4-BE49-F238E27FC236}">
                    <a16:creationId xmlns:a16="http://schemas.microsoft.com/office/drawing/2014/main" id="{6BD13B69-58B6-43B3-817F-49F27F5BFEB8}"/>
                  </a:ext>
                </a:extLst>
              </p:cNvPr>
              <p:cNvSpPr txBox="1"/>
              <p:nvPr/>
            </p:nvSpPr>
            <p:spPr>
              <a:xfrm>
                <a:off x="262528" y="297035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b="0">
                    <a:solidFill>
                      <a:srgbClr val="003399"/>
                    </a:solidFill>
                  </a:rPr>
                  <a:t>Картографиране на отговорите по отношение на рисковете в областта на БЗР</a:t>
                </a:r>
              </a:p>
            </p:txBody>
          </p:sp>
        </p:grpSp>
      </p:grpSp>
      <p:grpSp>
        <p:nvGrpSpPr>
          <p:cNvPr id="45" name="Group 44">
            <a:extLst>
              <a:ext uri="{FF2B5EF4-FFF2-40B4-BE49-F238E27FC236}">
                <a16:creationId xmlns:a16="http://schemas.microsoft.com/office/drawing/2014/main" id="{B4DC09A3-41E8-40D0-99CA-FE3EDF41BF44}"/>
              </a:ext>
            </a:extLst>
          </p:cNvPr>
          <p:cNvGrpSpPr/>
          <p:nvPr/>
        </p:nvGrpSpPr>
        <p:grpSpPr>
          <a:xfrm>
            <a:off x="446751" y="3918710"/>
            <a:ext cx="4973516" cy="421811"/>
            <a:chOff x="446751" y="3875519"/>
            <a:chExt cx="4973516" cy="421811"/>
          </a:xfrm>
        </p:grpSpPr>
        <p:sp>
          <p:nvSpPr>
            <p:cNvPr id="44" name="Rectangle 43">
              <a:extLst>
                <a:ext uri="{FF2B5EF4-FFF2-40B4-BE49-F238E27FC236}">
                  <a16:creationId xmlns:a16="http://schemas.microsoft.com/office/drawing/2014/main" id="{7E9727D4-B15B-4255-97FA-4F02092F8087}"/>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p>
          </p:txBody>
        </p:sp>
        <p:grpSp>
          <p:nvGrpSpPr>
            <p:cNvPr id="17" name="Group 16">
              <a:extLst>
                <a:ext uri="{FF2B5EF4-FFF2-40B4-BE49-F238E27FC236}">
                  <a16:creationId xmlns:a16="http://schemas.microsoft.com/office/drawing/2014/main" id="{F20A0BE2-C182-4116-9AC3-3731866AD795}"/>
                </a:ext>
              </a:extLst>
            </p:cNvPr>
            <p:cNvGrpSpPr/>
            <p:nvPr/>
          </p:nvGrpSpPr>
          <p:grpSpPr>
            <a:xfrm>
              <a:off x="584947" y="3875519"/>
              <a:ext cx="4651902" cy="370957"/>
              <a:chOff x="243645" y="3541300"/>
              <a:chExt cx="4267200" cy="383760"/>
            </a:xfrm>
          </p:grpSpPr>
          <p:sp>
            <p:nvSpPr>
              <p:cNvPr id="18" name="Rectangle: Rounded Corners 17">
                <a:extLst>
                  <a:ext uri="{FF2B5EF4-FFF2-40B4-BE49-F238E27FC236}">
                    <a16:creationId xmlns:a16="http://schemas.microsoft.com/office/drawing/2014/main" id="{D64F48C4-02E9-4F69-9CB4-D91A1F5D29C4}"/>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sz="1600"/>
              </a:p>
            </p:txBody>
          </p:sp>
          <p:sp>
            <p:nvSpPr>
              <p:cNvPr id="19" name="Rectangle: Rounded Corners 14">
                <a:extLst>
                  <a:ext uri="{FF2B5EF4-FFF2-40B4-BE49-F238E27FC236}">
                    <a16:creationId xmlns:a16="http://schemas.microsoft.com/office/drawing/2014/main" id="{B0945A9B-2D00-42CE-BFB2-F372C2340200}"/>
                  </a:ext>
                </a:extLst>
              </p:cNvPr>
              <p:cNvSpPr txBox="1"/>
              <p:nvPr/>
            </p:nvSpPr>
            <p:spPr>
              <a:xfrm>
                <a:off x="259949" y="3560034"/>
                <a:ext cx="42442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b="0">
                    <a:solidFill>
                      <a:srgbClr val="003399"/>
                    </a:solidFill>
                  </a:rPr>
                  <a:t>Изводи</a:t>
                </a:r>
              </a:p>
            </p:txBody>
          </p:sp>
        </p:grpSp>
      </p:grpSp>
      <p:grpSp>
        <p:nvGrpSpPr>
          <p:cNvPr id="4" name="Group 3">
            <a:extLst>
              <a:ext uri="{FF2B5EF4-FFF2-40B4-BE49-F238E27FC236}">
                <a16:creationId xmlns:a16="http://schemas.microsoft.com/office/drawing/2014/main" id="{11DAAABA-EAE3-4D63-97D0-426A7C4850CF}"/>
              </a:ext>
            </a:extLst>
          </p:cNvPr>
          <p:cNvGrpSpPr/>
          <p:nvPr/>
        </p:nvGrpSpPr>
        <p:grpSpPr>
          <a:xfrm>
            <a:off x="446750" y="1472336"/>
            <a:ext cx="4976364" cy="428193"/>
            <a:chOff x="446750" y="1266219"/>
            <a:chExt cx="4976364" cy="428193"/>
          </a:xfrm>
        </p:grpSpPr>
        <p:sp>
          <p:nvSpPr>
            <p:cNvPr id="30" name="Rectangle 29">
              <a:extLst>
                <a:ext uri="{FF2B5EF4-FFF2-40B4-BE49-F238E27FC236}">
                  <a16:creationId xmlns:a16="http://schemas.microsoft.com/office/drawing/2014/main" id="{FAF312CA-18C9-4E80-9798-9B8DF0F8B4F3}"/>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sz="1600">
                <a:solidFill>
                  <a:srgbClr val="003399"/>
                </a:solidFill>
              </a:endParaRPr>
            </a:p>
          </p:txBody>
        </p:sp>
        <p:grpSp>
          <p:nvGrpSpPr>
            <p:cNvPr id="12" name="Group 11">
              <a:extLst>
                <a:ext uri="{FF2B5EF4-FFF2-40B4-BE49-F238E27FC236}">
                  <a16:creationId xmlns:a16="http://schemas.microsoft.com/office/drawing/2014/main" id="{0277B783-4266-4E47-88D2-8001E5998FDC}"/>
                </a:ext>
              </a:extLst>
            </p:cNvPr>
            <p:cNvGrpSpPr/>
            <p:nvPr/>
          </p:nvGrpSpPr>
          <p:grpSpPr>
            <a:xfrm>
              <a:off x="581955" y="1266219"/>
              <a:ext cx="4672581" cy="374904"/>
              <a:chOff x="259908" y="592899"/>
              <a:chExt cx="4267200" cy="383760"/>
            </a:xfrm>
          </p:grpSpPr>
          <p:sp>
            <p:nvSpPr>
              <p:cNvPr id="28" name="Rectangle: Rounded Corners 27">
                <a:extLst>
                  <a:ext uri="{FF2B5EF4-FFF2-40B4-BE49-F238E27FC236}">
                    <a16:creationId xmlns:a16="http://schemas.microsoft.com/office/drawing/2014/main" id="{91D7E8B0-F993-4510-9300-7BD00278F1D8}"/>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sz="1600">
                  <a:solidFill>
                    <a:srgbClr val="003399"/>
                  </a:solidFill>
                </a:endParaRPr>
              </a:p>
            </p:txBody>
          </p:sp>
          <p:sp>
            <p:nvSpPr>
              <p:cNvPr id="29" name="Rectangle: Rounded Corners 4">
                <a:extLst>
                  <a:ext uri="{FF2B5EF4-FFF2-40B4-BE49-F238E27FC236}">
                    <a16:creationId xmlns:a16="http://schemas.microsoft.com/office/drawing/2014/main" id="{DE5A498D-B0C7-4660-B29D-1A3BC6EA74CB}"/>
                  </a:ext>
                </a:extLst>
              </p:cNvPr>
              <p:cNvSpPr txBox="1"/>
              <p:nvPr/>
            </p:nvSpPr>
            <p:spPr>
              <a:xfrm>
                <a:off x="278640" y="611633"/>
                <a:ext cx="4225447"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bg-BG" sz="1200" b="0">
                    <a:solidFill>
                      <a:srgbClr val="003399"/>
                    </a:solidFill>
                  </a:rPr>
                  <a:t>Таксономия</a:t>
                </a:r>
              </a:p>
            </p:txBody>
          </p:sp>
        </p:grpSp>
      </p:grpSp>
      <p:pic>
        <p:nvPicPr>
          <p:cNvPr id="47" name="Content Placeholder 3" descr="A group of people standing in front of a computer&#10;&#10;Description automatically generated with medium confidence">
            <a:extLst>
              <a:ext uri="{FF2B5EF4-FFF2-40B4-BE49-F238E27FC236}">
                <a16:creationId xmlns:a16="http://schemas.microsoft.com/office/drawing/2014/main" id="{FB00B4DD-1BC1-44AC-9335-09B74118E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36032" y="1923385"/>
            <a:ext cx="2629570" cy="1774959"/>
          </a:xfrm>
          <a:prstGeom prst="rect">
            <a:avLst/>
          </a:prstGeom>
          <a:noFill/>
          <a:ln w="38100">
            <a:solidFill>
              <a:srgbClr val="ACC700"/>
            </a:solidFill>
          </a:ln>
        </p:spPr>
      </p:pic>
    </p:spTree>
    <p:extLst>
      <p:ext uri="{BB962C8B-B14F-4D97-AF65-F5344CB8AC3E}">
        <p14:creationId xmlns:p14="http://schemas.microsoft.com/office/powerpoint/2010/main" val="375106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2" name="Title 1">
            <a:extLst>
              <a:ext uri="{FF2B5EF4-FFF2-40B4-BE49-F238E27FC236}">
                <a16:creationId xmlns:a16="http://schemas.microsoft.com/office/drawing/2014/main" id="{F99F63CB-EFAF-85BA-DEFE-BB707F00318E}"/>
              </a:ext>
            </a:extLst>
          </p:cNvPr>
          <p:cNvSpPr>
            <a:spLocks noGrp="1"/>
          </p:cNvSpPr>
          <p:nvPr>
            <p:ph type="title"/>
          </p:nvPr>
        </p:nvSpPr>
        <p:spPr/>
        <p:txBody>
          <a:bodyPr/>
          <a:lstStyle/>
          <a:p>
            <a:r>
              <a:rPr lang="bg-BG"/>
              <a:t>Допълнителна информация</a:t>
            </a:r>
          </a:p>
        </p:txBody>
      </p:sp>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buClr>
                <a:srgbClr val="ACC700"/>
              </a:buClr>
            </a:pPr>
            <a:r>
              <a:rPr lang="bg-BG" sz="1400" dirty="0">
                <a:solidFill>
                  <a:srgbClr val="ACC700"/>
                </a:solidFill>
              </a:rPr>
              <a:t>Разгледайте цялото свързано съдържание в приоритетната област „Работа през цифрови платформи“: </a:t>
            </a:r>
          </a:p>
          <a:p>
            <a:pPr marL="0" indent="0">
              <a:buNone/>
            </a:pPr>
            <a:r>
              <a:rPr lang="bg-BG" sz="1400" b="0" dirty="0">
                <a:solidFill>
                  <a:srgbClr val="003399"/>
                </a:solidFill>
                <a:hlinkClick r:id="rId4">
                  <a:extLst>
                    <a:ext uri="{A12FA001-AC4F-418D-AE19-62706E023703}">
                      <ahyp:hlinkClr xmlns:ahyp="http://schemas.microsoft.com/office/drawing/2018/hyperlinkcolor" val="tx"/>
                    </a:ext>
                  </a:extLst>
                </a:hlinkClick>
              </a:rPr>
              <a:t>https://healthy-workplaces.osha.europa.eu/bg/about-topic/priority-area/digital-platform-work</a:t>
            </a:r>
          </a:p>
          <a:p>
            <a:pPr marL="0" indent="0">
              <a:buNone/>
            </a:pPr>
            <a:endParaRPr lang="en-GB" sz="1400" b="0" dirty="0"/>
          </a:p>
          <a:p>
            <a:pPr>
              <a:buClr>
                <a:srgbClr val="ACC700"/>
              </a:buClr>
            </a:pPr>
            <a:r>
              <a:rPr lang="bg-BG" sz="1400" dirty="0">
                <a:solidFill>
                  <a:srgbClr val="ACC700"/>
                </a:solidFill>
              </a:rPr>
              <a:t>Направете справка с всички публикации по темата: </a:t>
            </a:r>
          </a:p>
          <a:p>
            <a:pPr marL="0" indent="0">
              <a:buNone/>
            </a:pPr>
            <a:r>
              <a:rPr lang="bg-BG" sz="1400" b="0" dirty="0">
                <a:hlinkClick r:id="rId5"/>
              </a:rPr>
              <a:t>https://osha.europa.eu/en/publications-priority-area/digital-labour-platforms</a:t>
            </a:r>
          </a:p>
          <a:p>
            <a:endParaRPr lang="en-GB" sz="1400" b="0" dirty="0"/>
          </a:p>
        </p:txBody>
      </p:sp>
    </p:spTree>
    <p:extLst>
      <p:ext uri="{BB962C8B-B14F-4D97-AF65-F5344CB8AC3E}">
        <p14:creationId xmlns:p14="http://schemas.microsoft.com/office/powerpoint/2010/main" val="248826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F9C3FEA-77DD-D568-FC0E-9408B3532CEB}"/>
              </a:ext>
            </a:extLst>
          </p:cNvPr>
          <p:cNvSpPr>
            <a:spLocks noGrp="1"/>
          </p:cNvSpPr>
          <p:nvPr>
            <p:ph sz="half" idx="1"/>
          </p:nvPr>
        </p:nvSpPr>
        <p:spPr>
          <a:xfrm>
            <a:off x="450000" y="2232253"/>
            <a:ext cx="7560000" cy="2119034"/>
          </a:xfrm>
        </p:spPr>
        <p:txBody>
          <a:bodyPr/>
          <a:lstStyle/>
          <a:p>
            <a:pPr marL="0" indent="0" algn="just">
              <a:buNone/>
            </a:pPr>
            <a:r>
              <a:rPr lang="ru-RU" sz="1200" b="0" dirty="0"/>
              <a:t>Нито Европейската агенция, нито което и да е лице, действащо от името на Агенцията, носят отговорност за начина, по който би могла да бъде използвана съдържащата се в настоящата публикация информация.</a:t>
            </a:r>
          </a:p>
          <a:p>
            <a:pPr marL="0" indent="0" algn="just">
              <a:buNone/>
            </a:pPr>
            <a:endParaRPr lang="ru-RU" sz="1200" b="0" dirty="0"/>
          </a:p>
          <a:p>
            <a:pPr marL="0" indent="0" algn="just">
              <a:buNone/>
            </a:pPr>
            <a:r>
              <a:rPr lang="ru-RU" sz="1200" b="0" dirty="0"/>
              <a:t>© Европейска агенция за безопасност и здраве при работа, 202</a:t>
            </a:r>
            <a:r>
              <a:rPr lang="en-US" sz="1200" b="0" dirty="0"/>
              <a:t>4</a:t>
            </a:r>
            <a:r>
              <a:rPr lang="ru-RU" sz="1200" b="0" dirty="0"/>
              <a:t> г.</a:t>
            </a:r>
          </a:p>
          <a:p>
            <a:pPr marL="0" indent="0" algn="just">
              <a:buNone/>
            </a:pPr>
            <a:r>
              <a:rPr lang="ru-RU" sz="1200" b="0" dirty="0"/>
              <a:t>Възпроизвеждането е разрешено, при условие че се посочи източникът.</a:t>
            </a:r>
          </a:p>
          <a:p>
            <a:pPr marL="0" indent="0" algn="just">
              <a:buNone/>
            </a:pPr>
            <a:r>
              <a:rPr lang="ru-RU" sz="1200" b="0" dirty="0"/>
              <a:t>За използването или възпроизвеждането на снимки или други материали, за които EU-OSHA не е носител на авторското право, трябва да се поиска разрешение директно от носителите на авторските права.</a:t>
            </a:r>
            <a:endParaRPr lang="en-GB" dirty="0"/>
          </a:p>
        </p:txBody>
      </p:sp>
    </p:spTree>
    <p:extLst>
      <p:ext uri="{BB962C8B-B14F-4D97-AF65-F5344CB8AC3E}">
        <p14:creationId xmlns:p14="http://schemas.microsoft.com/office/powerpoint/2010/main" val="282703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bg-BG" sz="2400"/>
              <a:t>Работа през цифрови платформи</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2416005"/>
            <a:ext cx="7786688" cy="1965029"/>
          </a:xfrm>
        </p:spPr>
        <p:txBody>
          <a:bodyPr wrap="square" lIns="0" tIns="0" rIns="0" bIns="0">
            <a:noAutofit/>
          </a:bodyPr>
          <a:lstStyle/>
          <a:p>
            <a:pPr marL="54000" indent="0">
              <a:buNone/>
            </a:pPr>
            <a:r>
              <a:rPr lang="bg-BG" sz="1600" dirty="0"/>
              <a:t>Работа онлайн или работа на място през цифрови платформи</a:t>
            </a:r>
          </a:p>
          <a:p>
            <a:pPr marL="54000" indent="0">
              <a:buNone/>
            </a:pPr>
            <a:r>
              <a:rPr lang="bg-BG" sz="1600" b="0" dirty="0"/>
              <a:t>Задачите винаги се организират онлайн, но могат да се изпълняват виртуално или във физическия свят.</a:t>
            </a:r>
          </a:p>
          <a:p>
            <a:pPr marL="54000" indent="0">
              <a:buNone/>
            </a:pPr>
            <a:r>
              <a:rPr lang="bg-BG" sz="1600" b="0" dirty="0">
                <a:solidFill>
                  <a:schemeClr val="accent2"/>
                </a:solidFill>
              </a:rPr>
              <a:t>Както при работата онлайн така и при работата на място през цифрови платформи:</a:t>
            </a:r>
          </a:p>
          <a:p>
            <a:r>
              <a:rPr lang="bg-BG" sz="1600" b="0" dirty="0"/>
              <a:t>Използва се алгоритмично управление </a:t>
            </a:r>
          </a:p>
          <a:p>
            <a:r>
              <a:rPr lang="bg-BG" sz="1600" b="0" dirty="0"/>
              <a:t>Налице са обикновено нестандартни условия на работа</a:t>
            </a:r>
          </a:p>
        </p:txBody>
      </p:sp>
      <p:sp>
        <p:nvSpPr>
          <p:cNvPr id="4" name="Content Placeholder 2">
            <a:extLst>
              <a:ext uri="{FF2B5EF4-FFF2-40B4-BE49-F238E27FC236}">
                <a16:creationId xmlns:a16="http://schemas.microsoft.com/office/drawing/2014/main" id="{7D97C9F5-FFC1-460F-8470-000CF68D9CBC}"/>
              </a:ext>
            </a:extLst>
          </p:cNvPr>
          <p:cNvSpPr txBox="1">
            <a:spLocks/>
          </p:cNvSpPr>
          <p:nvPr/>
        </p:nvSpPr>
        <p:spPr>
          <a:xfrm>
            <a:off x="1708019" y="1287505"/>
            <a:ext cx="6301855" cy="495576"/>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54000" indent="0">
              <a:buNone/>
            </a:pPr>
            <a:r>
              <a:rPr lang="bg-BG" sz="1600" i="1">
                <a:solidFill>
                  <a:srgbClr val="003399"/>
                </a:solidFill>
              </a:rPr>
              <a:t>„Всеки платен труд, предоставян през онлайн платформа, върху такава или с нейно посредничество“</a:t>
            </a:r>
          </a:p>
        </p:txBody>
      </p:sp>
      <p:pic>
        <p:nvPicPr>
          <p:cNvPr id="5" name="Picture 4" descr="A green outline of a file&#10;&#10;Description automatically generated">
            <a:extLst>
              <a:ext uri="{FF2B5EF4-FFF2-40B4-BE49-F238E27FC236}">
                <a16:creationId xmlns:a16="http://schemas.microsoft.com/office/drawing/2014/main" id="{94FEC37B-4B50-419E-B057-CEC96AB0FE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6762" y="855261"/>
            <a:ext cx="1319636" cy="1319636"/>
          </a:xfrm>
          <a:prstGeom prst="rect">
            <a:avLst/>
          </a:prstGeom>
        </p:spPr>
      </p:pic>
      <p:sp>
        <p:nvSpPr>
          <p:cNvPr id="6" name="Flowchart: Alternative Process 5">
            <a:extLst>
              <a:ext uri="{FF2B5EF4-FFF2-40B4-BE49-F238E27FC236}">
                <a16:creationId xmlns:a16="http://schemas.microsoft.com/office/drawing/2014/main" id="{E6FAB9B0-764F-4947-B9A2-028FFFB00997}"/>
              </a:ext>
            </a:extLst>
          </p:cNvPr>
          <p:cNvSpPr/>
          <p:nvPr/>
        </p:nvSpPr>
        <p:spPr>
          <a:xfrm>
            <a:off x="1596398" y="1139191"/>
            <a:ext cx="6647490" cy="811530"/>
          </a:xfrm>
          <a:prstGeom prst="flowChartAlternateProcess">
            <a:avLst/>
          </a:prstGeom>
          <a:noFill/>
          <a:ln>
            <a:solidFill>
              <a:srgbClr val="ACC7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p:txBody>
          <a:bodyPr lIns="0"/>
          <a:lstStyle/>
          <a:p>
            <a:r>
              <a:rPr lang="bg-BG" sz="2400" dirty="0"/>
              <a:t>Таксономия</a:t>
            </a:r>
          </a:p>
        </p:txBody>
      </p:sp>
      <p:graphicFrame>
        <p:nvGraphicFramePr>
          <p:cNvPr id="6" name="Content Placeholder 5">
            <a:extLst>
              <a:ext uri="{FF2B5EF4-FFF2-40B4-BE49-F238E27FC236}">
                <a16:creationId xmlns:a16="http://schemas.microsoft.com/office/drawing/2014/main" id="{CB31E40E-13BC-4E62-8266-2CAFD795C447}"/>
              </a:ext>
            </a:extLst>
          </p:cNvPr>
          <p:cNvGraphicFramePr>
            <a:graphicFrameLocks noGrp="1"/>
          </p:cNvGraphicFramePr>
          <p:nvPr>
            <p:ph sz="half" idx="1"/>
            <p:extLst>
              <p:ext uri="{D42A27DB-BD31-4B8C-83A1-F6EECF244321}">
                <p14:modId xmlns:p14="http://schemas.microsoft.com/office/powerpoint/2010/main" val="1049095339"/>
              </p:ext>
            </p:extLst>
          </p:nvPr>
        </p:nvGraphicFramePr>
        <p:xfrm>
          <a:off x="450001" y="1042989"/>
          <a:ext cx="8038679" cy="3366618"/>
        </p:xfrm>
        <a:graphic>
          <a:graphicData uri="http://schemas.openxmlformats.org/drawingml/2006/table">
            <a:tbl>
              <a:tblPr firstRow="1" firstCol="1" bandRow="1">
                <a:tableStyleId>{5C22544A-7EE6-4342-B048-85BDC9FD1C3A}</a:tableStyleId>
              </a:tblPr>
              <a:tblGrid>
                <a:gridCol w="1607736">
                  <a:extLst>
                    <a:ext uri="{9D8B030D-6E8A-4147-A177-3AD203B41FA5}">
                      <a16:colId xmlns:a16="http://schemas.microsoft.com/office/drawing/2014/main" val="3118775328"/>
                    </a:ext>
                  </a:extLst>
                </a:gridCol>
                <a:gridCol w="1607736">
                  <a:extLst>
                    <a:ext uri="{9D8B030D-6E8A-4147-A177-3AD203B41FA5}">
                      <a16:colId xmlns:a16="http://schemas.microsoft.com/office/drawing/2014/main" val="456132160"/>
                    </a:ext>
                  </a:extLst>
                </a:gridCol>
                <a:gridCol w="1470466">
                  <a:extLst>
                    <a:ext uri="{9D8B030D-6E8A-4147-A177-3AD203B41FA5}">
                      <a16:colId xmlns:a16="http://schemas.microsoft.com/office/drawing/2014/main" val="1233947968"/>
                    </a:ext>
                  </a:extLst>
                </a:gridCol>
                <a:gridCol w="1572099">
                  <a:extLst>
                    <a:ext uri="{9D8B030D-6E8A-4147-A177-3AD203B41FA5}">
                      <a16:colId xmlns:a16="http://schemas.microsoft.com/office/drawing/2014/main" val="989101955"/>
                    </a:ext>
                  </a:extLst>
                </a:gridCol>
                <a:gridCol w="1780642">
                  <a:extLst>
                    <a:ext uri="{9D8B030D-6E8A-4147-A177-3AD203B41FA5}">
                      <a16:colId xmlns:a16="http://schemas.microsoft.com/office/drawing/2014/main" val="4129353007"/>
                    </a:ext>
                  </a:extLst>
                </a:gridCol>
              </a:tblGrid>
              <a:tr h="303639">
                <a:tc rowSpan="2">
                  <a:txBody>
                    <a:bodyPr/>
                    <a:lstStyle/>
                    <a:p>
                      <a:pPr marL="68580" algn="just">
                        <a:lnSpc>
                          <a:spcPts val="1200"/>
                        </a:lnSpc>
                        <a:spcBef>
                          <a:spcPts val="600"/>
                        </a:spcBef>
                        <a:spcAft>
                          <a:spcPts val="600"/>
                        </a:spcAft>
                      </a:pPr>
                      <a:r>
                        <a:rPr lang="bg-BG" sz="1100" dirty="0">
                          <a:effectLst/>
                        </a:rPr>
                        <a:t>Измерения</a:t>
                      </a:r>
                    </a:p>
                  </a:txBody>
                  <a:tcPr marL="68580" marR="68580" marT="0" marB="0" anchor="ctr"/>
                </a:tc>
                <a:tc gridSpan="4">
                  <a:txBody>
                    <a:bodyPr/>
                    <a:lstStyle/>
                    <a:p>
                      <a:pPr marL="68580" algn="ctr">
                        <a:lnSpc>
                          <a:spcPts val="1200"/>
                        </a:lnSpc>
                        <a:spcBef>
                          <a:spcPts val="600"/>
                        </a:spcBef>
                        <a:spcAft>
                          <a:spcPts val="600"/>
                        </a:spcAft>
                      </a:pPr>
                      <a:r>
                        <a:rPr lang="bg-BG" sz="1200">
                          <a:effectLst/>
                        </a:rPr>
                        <a:t>Вид работа през цифрова платформа</a:t>
                      </a: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79534883"/>
                  </a:ext>
                </a:extLst>
              </a:tr>
              <a:tr h="303639">
                <a:tc vMerge="1">
                  <a:txBody>
                    <a:bodyPr/>
                    <a:lstStyle/>
                    <a:p>
                      <a:endParaRPr lang="nl-BE"/>
                    </a:p>
                  </a:txBody>
                  <a:tcPr/>
                </a:tc>
                <a:tc>
                  <a:txBody>
                    <a:bodyPr/>
                    <a:lstStyle/>
                    <a:p>
                      <a:pPr marL="68580" algn="ctr">
                        <a:lnSpc>
                          <a:spcPts val="1200"/>
                        </a:lnSpc>
                        <a:spcBef>
                          <a:spcPts val="600"/>
                        </a:spcBef>
                        <a:spcAft>
                          <a:spcPts val="600"/>
                        </a:spcAft>
                      </a:pPr>
                      <a:r>
                        <a:rPr lang="bg-BG" sz="1100" b="1">
                          <a:effectLst/>
                        </a:rPr>
                        <a:t>Тип 1 </a:t>
                      </a:r>
                    </a:p>
                  </a:txBody>
                  <a:tcPr marL="68580" marR="68580" marT="0" marB="0" anchor="ctr"/>
                </a:tc>
                <a:tc>
                  <a:txBody>
                    <a:bodyPr/>
                    <a:lstStyle/>
                    <a:p>
                      <a:pPr marL="68580" algn="ctr">
                        <a:lnSpc>
                          <a:spcPts val="1200"/>
                        </a:lnSpc>
                        <a:spcBef>
                          <a:spcPts val="600"/>
                        </a:spcBef>
                        <a:spcAft>
                          <a:spcPts val="600"/>
                        </a:spcAft>
                      </a:pPr>
                      <a:r>
                        <a:rPr lang="bg-BG" sz="1100" b="1">
                          <a:effectLst/>
                        </a:rPr>
                        <a:t>Тип 2</a:t>
                      </a:r>
                    </a:p>
                  </a:txBody>
                  <a:tcPr marL="68580" marR="68580" marT="0" marB="0" anchor="ctr"/>
                </a:tc>
                <a:tc>
                  <a:txBody>
                    <a:bodyPr/>
                    <a:lstStyle/>
                    <a:p>
                      <a:pPr marL="68580" algn="ctr">
                        <a:lnSpc>
                          <a:spcPts val="1200"/>
                        </a:lnSpc>
                        <a:spcBef>
                          <a:spcPts val="600"/>
                        </a:spcBef>
                        <a:spcAft>
                          <a:spcPts val="600"/>
                        </a:spcAft>
                      </a:pPr>
                      <a:r>
                        <a:rPr lang="bg-BG" sz="1100" b="1">
                          <a:effectLst/>
                        </a:rPr>
                        <a:t>Тип 3</a:t>
                      </a:r>
                    </a:p>
                  </a:txBody>
                  <a:tcPr marL="68580" marR="68580" marT="0" marB="0" anchor="ctr"/>
                </a:tc>
                <a:tc>
                  <a:txBody>
                    <a:bodyPr/>
                    <a:lstStyle/>
                    <a:p>
                      <a:pPr marL="68580" algn="ctr">
                        <a:lnSpc>
                          <a:spcPts val="1200"/>
                        </a:lnSpc>
                        <a:spcBef>
                          <a:spcPts val="600"/>
                        </a:spcBef>
                        <a:spcAft>
                          <a:spcPts val="600"/>
                        </a:spcAft>
                      </a:pPr>
                      <a:r>
                        <a:rPr lang="bg-BG" sz="1100" b="1">
                          <a:effectLst/>
                        </a:rPr>
                        <a:t>Тип 4</a:t>
                      </a:r>
                    </a:p>
                  </a:txBody>
                  <a:tcPr marL="68580" marR="68580" marT="0" marB="0" anchor="ctr"/>
                </a:tc>
                <a:extLst>
                  <a:ext uri="{0D108BD9-81ED-4DB2-BD59-A6C34878D82A}">
                    <a16:rowId xmlns:a16="http://schemas.microsoft.com/office/drawing/2014/main" val="2362395218"/>
                  </a:ext>
                </a:extLst>
              </a:tr>
              <a:tr h="540664">
                <a:tc>
                  <a:txBody>
                    <a:bodyPr/>
                    <a:lstStyle/>
                    <a:p>
                      <a:pPr marL="68580" algn="l">
                        <a:lnSpc>
                          <a:spcPts val="1200"/>
                        </a:lnSpc>
                        <a:spcBef>
                          <a:spcPts val="600"/>
                        </a:spcBef>
                        <a:spcAft>
                          <a:spcPts val="600"/>
                        </a:spcAft>
                      </a:pPr>
                      <a:r>
                        <a:rPr lang="bg-BG" sz="1000" dirty="0">
                          <a:effectLst/>
                        </a:rPr>
                        <a:t>Формат на полагания труд</a:t>
                      </a:r>
                    </a:p>
                  </a:txBody>
                  <a:tcPr marL="68580" marR="68580" marT="0" marB="0" anchor="ctr"/>
                </a:tc>
                <a:tc>
                  <a:txBody>
                    <a:bodyPr/>
                    <a:lstStyle/>
                    <a:p>
                      <a:pPr marL="68580" algn="ctr">
                        <a:lnSpc>
                          <a:spcPts val="1200"/>
                        </a:lnSpc>
                        <a:spcBef>
                          <a:spcPts val="600"/>
                        </a:spcBef>
                        <a:spcAft>
                          <a:spcPts val="600"/>
                        </a:spcAft>
                      </a:pPr>
                      <a:r>
                        <a:rPr lang="bg-BG" sz="1100">
                          <a:effectLst/>
                        </a:rPr>
                        <a:t>На място</a:t>
                      </a:r>
                    </a:p>
                  </a:txBody>
                  <a:tcPr marL="68580" marR="68580" marT="0" marB="0" anchor="ctr"/>
                </a:tc>
                <a:tc>
                  <a:txBody>
                    <a:bodyPr/>
                    <a:lstStyle/>
                    <a:p>
                      <a:pPr marL="68580" algn="ctr">
                        <a:lnSpc>
                          <a:spcPts val="1200"/>
                        </a:lnSpc>
                        <a:spcBef>
                          <a:spcPts val="600"/>
                        </a:spcBef>
                        <a:spcAft>
                          <a:spcPts val="600"/>
                        </a:spcAft>
                      </a:pPr>
                      <a:r>
                        <a:rPr lang="bg-BG" sz="1100">
                          <a:effectLst/>
                        </a:rPr>
                        <a:t>На място</a:t>
                      </a:r>
                    </a:p>
                  </a:txBody>
                  <a:tcPr marL="68580" marR="68580" marT="0" marB="0" anchor="ctr"/>
                </a:tc>
                <a:tc>
                  <a:txBody>
                    <a:bodyPr/>
                    <a:lstStyle/>
                    <a:p>
                      <a:pPr marL="68580" algn="ctr">
                        <a:lnSpc>
                          <a:spcPts val="1200"/>
                        </a:lnSpc>
                        <a:spcBef>
                          <a:spcPts val="600"/>
                        </a:spcBef>
                        <a:spcAft>
                          <a:spcPts val="600"/>
                        </a:spcAft>
                      </a:pPr>
                      <a:r>
                        <a:rPr lang="bg-BG" sz="1100">
                          <a:effectLst/>
                        </a:rPr>
                        <a:t>Онлайн</a:t>
                      </a:r>
                    </a:p>
                  </a:txBody>
                  <a:tcPr marL="68580" marR="68580" marT="0" marB="0" anchor="ctr"/>
                </a:tc>
                <a:tc>
                  <a:txBody>
                    <a:bodyPr/>
                    <a:lstStyle/>
                    <a:p>
                      <a:pPr marL="68580" algn="ctr">
                        <a:lnSpc>
                          <a:spcPts val="1200"/>
                        </a:lnSpc>
                        <a:spcBef>
                          <a:spcPts val="600"/>
                        </a:spcBef>
                        <a:spcAft>
                          <a:spcPts val="600"/>
                        </a:spcAft>
                      </a:pPr>
                      <a:r>
                        <a:rPr lang="bg-BG" sz="1100">
                          <a:effectLst/>
                        </a:rPr>
                        <a:t>Онлайн</a:t>
                      </a:r>
                    </a:p>
                  </a:txBody>
                  <a:tcPr marL="68580" marR="68580" marT="0" marB="0" anchor="ctr"/>
                </a:tc>
                <a:extLst>
                  <a:ext uri="{0D108BD9-81ED-4DB2-BD59-A6C34878D82A}">
                    <a16:rowId xmlns:a16="http://schemas.microsoft.com/office/drawing/2014/main" val="3232524802"/>
                  </a:ext>
                </a:extLst>
              </a:tr>
              <a:tr h="681542">
                <a:tc>
                  <a:txBody>
                    <a:bodyPr/>
                    <a:lstStyle/>
                    <a:p>
                      <a:pPr marL="68580" algn="l">
                        <a:lnSpc>
                          <a:spcPts val="1200"/>
                        </a:lnSpc>
                        <a:spcBef>
                          <a:spcPts val="600"/>
                        </a:spcBef>
                        <a:spcAft>
                          <a:spcPts val="600"/>
                        </a:spcAft>
                      </a:pPr>
                      <a:r>
                        <a:rPr lang="bg-BG" sz="1000" dirty="0">
                          <a:effectLst/>
                        </a:rPr>
                        <a:t>Ниво на уменията, необходими за изпълнение на задачите</a:t>
                      </a:r>
                    </a:p>
                  </a:txBody>
                  <a:tcPr marL="68580" marR="68580" marT="0" marB="0" anchor="ctr"/>
                </a:tc>
                <a:tc>
                  <a:txBody>
                    <a:bodyPr/>
                    <a:lstStyle/>
                    <a:p>
                      <a:pPr marL="68580" algn="ctr">
                        <a:lnSpc>
                          <a:spcPts val="1200"/>
                        </a:lnSpc>
                        <a:spcBef>
                          <a:spcPts val="600"/>
                        </a:spcBef>
                        <a:spcAft>
                          <a:spcPts val="600"/>
                        </a:spcAft>
                      </a:pPr>
                      <a:r>
                        <a:rPr lang="bg-BG" sz="1100" dirty="0" err="1">
                          <a:effectLst/>
                        </a:rPr>
                        <a:t>Нискоквалифицира</a:t>
                      </a:r>
                      <a:r>
                        <a:rPr lang="bg-BG" sz="1100" dirty="0">
                          <a:effectLst/>
                        </a:rPr>
                        <a:t> </a:t>
                      </a:r>
                      <a:r>
                        <a:rPr lang="bg-BG" sz="1100" kern="1200" dirty="0">
                          <a:solidFill>
                            <a:schemeClr val="dk1"/>
                          </a:solidFill>
                          <a:effectLst/>
                          <a:latin typeface="+mn-lt"/>
                          <a:ea typeface="+mn-ea"/>
                          <a:cs typeface="+mn-cs"/>
                        </a:rPr>
                        <a:t>-</a:t>
                      </a:r>
                      <a:r>
                        <a:rPr lang="bg-BG" sz="1100" dirty="0">
                          <a:effectLst/>
                        </a:rPr>
                        <a:t>на работна ръка</a:t>
                      </a:r>
                    </a:p>
                  </a:txBody>
                  <a:tcPr marL="68580" marR="68580" marT="0" marB="0" anchor="ctr"/>
                </a:tc>
                <a:tc>
                  <a:txBody>
                    <a:bodyPr/>
                    <a:lstStyle/>
                    <a:p>
                      <a:pPr marL="68580" algn="ctr">
                        <a:lnSpc>
                          <a:spcPts val="1200"/>
                        </a:lnSpc>
                        <a:spcBef>
                          <a:spcPts val="600"/>
                        </a:spcBef>
                        <a:spcAft>
                          <a:spcPts val="600"/>
                        </a:spcAft>
                      </a:pPr>
                      <a:r>
                        <a:rPr lang="bg-BG" sz="1100" dirty="0" err="1">
                          <a:effectLst/>
                        </a:rPr>
                        <a:t>Висококвалифици</a:t>
                      </a:r>
                      <a:r>
                        <a:rPr lang="bg-BG" sz="1100" dirty="0">
                          <a:effectLst/>
                        </a:rPr>
                        <a:t> </a:t>
                      </a:r>
                      <a:r>
                        <a:rPr lang="bg-BG" sz="1100" kern="1200" dirty="0">
                          <a:solidFill>
                            <a:schemeClr val="dk1"/>
                          </a:solidFill>
                          <a:effectLst/>
                          <a:latin typeface="+mn-lt"/>
                          <a:ea typeface="+mn-ea"/>
                          <a:cs typeface="+mn-cs"/>
                        </a:rPr>
                        <a:t>-</a:t>
                      </a:r>
                      <a:r>
                        <a:rPr lang="bg-BG" sz="1100" dirty="0">
                          <a:solidFill>
                            <a:srgbClr val="FF0000"/>
                          </a:solidFill>
                          <a:effectLst/>
                        </a:rPr>
                        <a:t> </a:t>
                      </a:r>
                      <a:r>
                        <a:rPr lang="bg-BG" sz="1100" dirty="0">
                          <a:effectLst/>
                        </a:rPr>
                        <a:t>рана работна ръка</a:t>
                      </a:r>
                    </a:p>
                  </a:txBody>
                  <a:tcPr marL="68580" marR="68580" marT="0" marB="0" anchor="ctr"/>
                </a:tc>
                <a:tc>
                  <a:txBody>
                    <a:bodyPr/>
                    <a:lstStyle/>
                    <a:p>
                      <a:pPr marL="68580" algn="ctr">
                        <a:lnSpc>
                          <a:spcPts val="1200"/>
                        </a:lnSpc>
                        <a:spcBef>
                          <a:spcPts val="600"/>
                        </a:spcBef>
                        <a:spcAft>
                          <a:spcPts val="600"/>
                        </a:spcAft>
                      </a:pPr>
                      <a:r>
                        <a:rPr lang="bg-BG" sz="1100" dirty="0" err="1">
                          <a:effectLst/>
                        </a:rPr>
                        <a:t>Нискоквалифици</a:t>
                      </a:r>
                      <a:r>
                        <a:rPr lang="bg-BG" sz="1100" dirty="0">
                          <a:effectLst/>
                        </a:rPr>
                        <a:t> </a:t>
                      </a:r>
                      <a:r>
                        <a:rPr lang="bg-BG" sz="1100" kern="1200" dirty="0">
                          <a:solidFill>
                            <a:schemeClr val="dk1"/>
                          </a:solidFill>
                          <a:effectLst/>
                          <a:latin typeface="+mn-lt"/>
                          <a:ea typeface="+mn-ea"/>
                          <a:cs typeface="+mn-cs"/>
                        </a:rPr>
                        <a:t>-</a:t>
                      </a:r>
                      <a:r>
                        <a:rPr lang="bg-BG" sz="1100" dirty="0">
                          <a:effectLst/>
                        </a:rPr>
                        <a:t> рана работна ръка</a:t>
                      </a:r>
                    </a:p>
                  </a:txBody>
                  <a:tcPr marL="68580" marR="68580" marT="0" marB="0" anchor="ctr"/>
                </a:tc>
                <a:tc>
                  <a:txBody>
                    <a:bodyPr/>
                    <a:lstStyle/>
                    <a:p>
                      <a:pPr marL="68580" algn="ctr">
                        <a:lnSpc>
                          <a:spcPts val="1200"/>
                        </a:lnSpc>
                        <a:spcBef>
                          <a:spcPts val="600"/>
                        </a:spcBef>
                        <a:spcAft>
                          <a:spcPts val="600"/>
                        </a:spcAft>
                      </a:pPr>
                      <a:r>
                        <a:rPr lang="bg-BG" sz="1100" dirty="0">
                          <a:effectLst/>
                        </a:rPr>
                        <a:t>Висококвалифицирана работна ръка</a:t>
                      </a:r>
                    </a:p>
                  </a:txBody>
                  <a:tcPr marL="68580" marR="68580" marT="0" marB="0" anchor="ctr"/>
                </a:tc>
                <a:extLst>
                  <a:ext uri="{0D108BD9-81ED-4DB2-BD59-A6C34878D82A}">
                    <a16:rowId xmlns:a16="http://schemas.microsoft.com/office/drawing/2014/main" val="3061965575"/>
                  </a:ext>
                </a:extLst>
              </a:tr>
              <a:tr h="768567">
                <a:tc>
                  <a:txBody>
                    <a:bodyPr/>
                    <a:lstStyle/>
                    <a:p>
                      <a:pPr marL="68580" algn="l">
                        <a:lnSpc>
                          <a:spcPts val="1200"/>
                        </a:lnSpc>
                        <a:spcBef>
                          <a:spcPts val="600"/>
                        </a:spcBef>
                        <a:spcAft>
                          <a:spcPts val="600"/>
                        </a:spcAft>
                      </a:pPr>
                      <a:r>
                        <a:rPr lang="bg-BG" sz="1000" dirty="0">
                          <a:effectLst/>
                        </a:rPr>
                        <a:t>Равнище на контрол, упражняван от цифровата платформа на труд</a:t>
                      </a:r>
                    </a:p>
                  </a:txBody>
                  <a:tcPr marL="68580" marR="68580" marT="0" marB="0" anchor="ctr"/>
                </a:tc>
                <a:tc>
                  <a:txBody>
                    <a:bodyPr/>
                    <a:lstStyle/>
                    <a:p>
                      <a:pPr marL="68580" algn="ctr">
                        <a:lnSpc>
                          <a:spcPts val="1200"/>
                        </a:lnSpc>
                        <a:spcBef>
                          <a:spcPts val="600"/>
                        </a:spcBef>
                        <a:spcAft>
                          <a:spcPts val="600"/>
                        </a:spcAft>
                      </a:pPr>
                      <a:r>
                        <a:rPr lang="bg-BG" sz="1100">
                          <a:effectLst/>
                        </a:rPr>
                        <a:t>Високо равнище на контрол</a:t>
                      </a:r>
                    </a:p>
                  </a:txBody>
                  <a:tcPr marL="68580" marR="68580" marT="0" marB="0" anchor="ctr"/>
                </a:tc>
                <a:tc>
                  <a:txBody>
                    <a:bodyPr/>
                    <a:lstStyle/>
                    <a:p>
                      <a:pPr marL="68580" algn="ctr">
                        <a:lnSpc>
                          <a:spcPts val="1200"/>
                        </a:lnSpc>
                        <a:spcBef>
                          <a:spcPts val="600"/>
                        </a:spcBef>
                        <a:spcAft>
                          <a:spcPts val="600"/>
                        </a:spcAft>
                      </a:pPr>
                      <a:r>
                        <a:rPr lang="bg-BG" sz="1100">
                          <a:effectLst/>
                        </a:rPr>
                        <a:t>Умерено равнище на контрол</a:t>
                      </a:r>
                    </a:p>
                  </a:txBody>
                  <a:tcPr marL="68580" marR="68580" marT="0" marB="0" anchor="ctr"/>
                </a:tc>
                <a:tc>
                  <a:txBody>
                    <a:bodyPr/>
                    <a:lstStyle/>
                    <a:p>
                      <a:pPr marL="68580" algn="ctr">
                        <a:lnSpc>
                          <a:spcPts val="1200"/>
                        </a:lnSpc>
                        <a:spcBef>
                          <a:spcPts val="600"/>
                        </a:spcBef>
                        <a:spcAft>
                          <a:spcPts val="600"/>
                        </a:spcAft>
                      </a:pPr>
                      <a:r>
                        <a:rPr lang="bg-BG" sz="1100">
                          <a:effectLst/>
                        </a:rPr>
                        <a:t>Високо равнище на контрол</a:t>
                      </a:r>
                    </a:p>
                  </a:txBody>
                  <a:tcPr marL="68580" marR="68580" marT="0" marB="0" anchor="ctr"/>
                </a:tc>
                <a:tc>
                  <a:txBody>
                    <a:bodyPr/>
                    <a:lstStyle/>
                    <a:p>
                      <a:pPr marL="68580" algn="ctr">
                        <a:lnSpc>
                          <a:spcPts val="1200"/>
                        </a:lnSpc>
                        <a:spcBef>
                          <a:spcPts val="600"/>
                        </a:spcBef>
                        <a:spcAft>
                          <a:spcPts val="600"/>
                        </a:spcAft>
                      </a:pPr>
                      <a:r>
                        <a:rPr lang="bg-BG" sz="1100">
                          <a:effectLst/>
                        </a:rPr>
                        <a:t>Ниско равнище на контрол</a:t>
                      </a:r>
                    </a:p>
                  </a:txBody>
                  <a:tcPr marL="68580" marR="68580" marT="0" marB="0" anchor="ctr"/>
                </a:tc>
                <a:extLst>
                  <a:ext uri="{0D108BD9-81ED-4DB2-BD59-A6C34878D82A}">
                    <a16:rowId xmlns:a16="http://schemas.microsoft.com/office/drawing/2014/main" val="2595955410"/>
                  </a:ext>
                </a:extLst>
              </a:tr>
              <a:tr h="768567">
                <a:tc>
                  <a:txBody>
                    <a:bodyPr/>
                    <a:lstStyle/>
                    <a:p>
                      <a:pPr marL="68580" algn="l">
                        <a:lnSpc>
                          <a:spcPts val="1200"/>
                        </a:lnSpc>
                        <a:spcBef>
                          <a:spcPts val="600"/>
                        </a:spcBef>
                        <a:spcAft>
                          <a:spcPts val="600"/>
                        </a:spcAft>
                      </a:pPr>
                      <a:r>
                        <a:rPr lang="bg-BG" sz="1100" noProof="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ПРИМЕР</a:t>
                      </a:r>
                    </a:p>
                  </a:txBody>
                  <a:tcPr marL="68580" marR="68580" marT="0" marB="0" anchor="ctr">
                    <a:solidFill>
                      <a:schemeClr val="accent6"/>
                    </a:solidFill>
                  </a:tcPr>
                </a:tc>
                <a:tc>
                  <a:txBody>
                    <a:bodyPr/>
                    <a:lstStyle/>
                    <a:p>
                      <a:pPr marL="68580" algn="ctr">
                        <a:lnSpc>
                          <a:spcPts val="1200"/>
                        </a:lnSpc>
                        <a:spcBef>
                          <a:spcPts val="600"/>
                        </a:spcBef>
                        <a:spcAft>
                          <a:spcPts val="600"/>
                        </a:spcAft>
                      </a:pPr>
                      <a:r>
                        <a:rPr lang="bg-BG" sz="11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Доставка на пратки</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bg-BG" sz="11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Ръчна работа</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bg-BG" sz="11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Преглед на онлайн съдържание</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bg-BG" sz="11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Дистанционно програмиране</a:t>
                      </a:r>
                    </a:p>
                  </a:txBody>
                  <a:tcPr marL="68580" marR="68580" marT="0" marB="0" anchor="ctr">
                    <a:solidFill>
                      <a:schemeClr val="accent6">
                        <a:lumMod val="20000"/>
                        <a:lumOff val="80000"/>
                      </a:schemeClr>
                    </a:solidFill>
                  </a:tcPr>
                </a:tc>
                <a:extLst>
                  <a:ext uri="{0D108BD9-81ED-4DB2-BD59-A6C34878D82A}">
                    <a16:rowId xmlns:a16="http://schemas.microsoft.com/office/drawing/2014/main" val="3048110080"/>
                  </a:ext>
                </a:extLst>
              </a:tr>
            </a:tbl>
          </a:graphicData>
        </a:graphic>
      </p:graphicFrame>
    </p:spTree>
    <p:extLst>
      <p:ext uri="{BB962C8B-B14F-4D97-AF65-F5344CB8AC3E}">
        <p14:creationId xmlns:p14="http://schemas.microsoft.com/office/powerpoint/2010/main" val="219517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86495" cy="367200"/>
          </a:xfrm>
        </p:spPr>
        <p:txBody>
          <a:bodyPr lIns="0"/>
          <a:lstStyle/>
          <a:p>
            <a:r>
              <a:rPr lang="bg-BG" sz="2000" dirty="0"/>
              <a:t>Факти и цифри: работници според типа на работата и сектора</a:t>
            </a:r>
          </a:p>
        </p:txBody>
      </p:sp>
      <p:graphicFrame>
        <p:nvGraphicFramePr>
          <p:cNvPr id="4" name="Content Placeholder 3"/>
          <p:cNvGraphicFramePr>
            <a:graphicFrameLocks noGrp="1"/>
          </p:cNvGraphicFramePr>
          <p:nvPr>
            <p:ph sz="half" idx="1"/>
          </p:nvPr>
        </p:nvGraphicFramePr>
        <p:xfrm>
          <a:off x="13647" y="2065722"/>
          <a:ext cx="2655785" cy="171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64159" y="3881831"/>
            <a:ext cx="2451723" cy="230832"/>
          </a:xfrm>
          <a:prstGeom prst="rect">
            <a:avLst/>
          </a:prstGeom>
          <a:noFill/>
        </p:spPr>
        <p:txBody>
          <a:bodyPr wrap="square" rtlCol="0">
            <a:spAutoFit/>
          </a:bodyPr>
          <a:lstStyle/>
          <a:p>
            <a:r>
              <a:rPr lang="bg-BG" sz="900" i="1" dirty="0">
                <a:solidFill>
                  <a:schemeClr val="bg1">
                    <a:lumMod val="50000"/>
                  </a:schemeClr>
                </a:solidFill>
              </a:rPr>
              <a:t>Източник: OSH </a:t>
            </a:r>
            <a:r>
              <a:rPr lang="bg-BG" sz="900" i="1" dirty="0" err="1">
                <a:solidFill>
                  <a:schemeClr val="bg1">
                    <a:lumMod val="50000"/>
                  </a:schemeClr>
                </a:solidFill>
              </a:rPr>
              <a:t>Pulse</a:t>
            </a:r>
            <a:r>
              <a:rPr lang="bg-BG" sz="900" i="1" dirty="0">
                <a:solidFill>
                  <a:schemeClr val="bg1">
                    <a:lumMod val="50000"/>
                  </a:schemeClr>
                </a:solidFill>
              </a:rPr>
              <a:t> 2022 г. — EU-OSHA </a:t>
            </a:r>
          </a:p>
        </p:txBody>
      </p:sp>
      <p:sp>
        <p:nvSpPr>
          <p:cNvPr id="9" name="TextBox 8">
            <a:extLst>
              <a:ext uri="{FF2B5EF4-FFF2-40B4-BE49-F238E27FC236}">
                <a16:creationId xmlns:a16="http://schemas.microsoft.com/office/drawing/2014/main" id="{5A822729-26CC-39E8-C876-277302340C24}"/>
              </a:ext>
            </a:extLst>
          </p:cNvPr>
          <p:cNvSpPr txBox="1"/>
          <p:nvPr/>
        </p:nvSpPr>
        <p:spPr>
          <a:xfrm>
            <a:off x="182444" y="1071102"/>
            <a:ext cx="2240033" cy="1005848"/>
          </a:xfrm>
          <a:prstGeom prst="rect">
            <a:avLst/>
          </a:prstGeom>
          <a:solidFill>
            <a:srgbClr val="003399"/>
          </a:solidFill>
        </p:spPr>
        <p:txBody>
          <a:bodyPr wrap="square" lIns="0" tIns="36000" rIns="0" rtlCol="0">
            <a:spAutoFit/>
          </a:bodyPr>
          <a:lstStyle>
            <a:defPPr>
              <a:defRPr lang="en-US"/>
            </a:defPPr>
            <a:lvl1pPr marL="342900" indent="-227013">
              <a:buFont typeface="Arial" panose="020B0604020202020204" pitchFamily="34" charset="0"/>
              <a:buChar char="•"/>
              <a:defRPr sz="1600" b="1">
                <a:solidFill>
                  <a:schemeClr val="bg1"/>
                </a:solidFill>
              </a:defRPr>
            </a:lvl1pPr>
          </a:lstStyle>
          <a:p>
            <a:pPr marL="115887" indent="0">
              <a:buNone/>
            </a:pPr>
            <a:r>
              <a:rPr lang="bg-BG" sz="1200" dirty="0"/>
              <a:t>6 % от работниците в ЕС получават по-голямата част от доходите си или част от тях чрез цифрова платформа</a:t>
            </a:r>
          </a:p>
        </p:txBody>
      </p:sp>
      <p:graphicFrame>
        <p:nvGraphicFramePr>
          <p:cNvPr id="7" name="Chart 6">
            <a:extLst>
              <a:ext uri="{FF2B5EF4-FFF2-40B4-BE49-F238E27FC236}">
                <a16:creationId xmlns:a16="http://schemas.microsoft.com/office/drawing/2014/main" id="{3900262A-3AE9-4A42-984D-E6F9A691B363}"/>
              </a:ext>
            </a:extLst>
          </p:cNvPr>
          <p:cNvGraphicFramePr>
            <a:graphicFrameLocks/>
          </p:cNvGraphicFramePr>
          <p:nvPr/>
        </p:nvGraphicFramePr>
        <p:xfrm>
          <a:off x="2606722" y="73455"/>
          <a:ext cx="6189259" cy="3811176"/>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5239E47D-E004-4951-9561-54E1A174792F}"/>
              </a:ext>
            </a:extLst>
          </p:cNvPr>
          <p:cNvGrpSpPr/>
          <p:nvPr/>
        </p:nvGrpSpPr>
        <p:grpSpPr>
          <a:xfrm>
            <a:off x="2669432" y="3837983"/>
            <a:ext cx="6126588" cy="835368"/>
            <a:chOff x="2617053" y="3781409"/>
            <a:chExt cx="6831250" cy="918977"/>
          </a:xfrm>
        </p:grpSpPr>
        <p:sp>
          <p:nvSpPr>
            <p:cNvPr id="3" name="TextBox 2">
              <a:extLst>
                <a:ext uri="{FF2B5EF4-FFF2-40B4-BE49-F238E27FC236}">
                  <a16:creationId xmlns:a16="http://schemas.microsoft.com/office/drawing/2014/main" id="{079621B5-05BF-4F43-9366-6EFC828BF5F9}"/>
                </a:ext>
              </a:extLst>
            </p:cNvPr>
            <p:cNvSpPr txBox="1"/>
            <p:nvPr/>
          </p:nvSpPr>
          <p:spPr>
            <a:xfrm>
              <a:off x="4629204" y="4555726"/>
              <a:ext cx="1409525" cy="135433"/>
            </a:xfrm>
            <a:prstGeom prst="rect">
              <a:avLst/>
            </a:prstGeom>
            <a:solidFill>
              <a:schemeClr val="bg1"/>
            </a:solidFill>
          </p:spPr>
          <p:txBody>
            <a:bodyPr wrap="none" lIns="0" tIns="0" rIns="91440" bIns="0" rtlCol="0">
              <a:spAutoFit/>
            </a:bodyPr>
            <a:lstStyle/>
            <a:p>
              <a:r>
                <a:rPr lang="bg-BG" sz="800" dirty="0">
                  <a:solidFill>
                    <a:schemeClr val="tx1">
                      <a:lumMod val="65000"/>
                      <a:lumOff val="35000"/>
                    </a:schemeClr>
                  </a:solidFill>
                </a:rPr>
                <a:t>Работа през платформи</a:t>
              </a:r>
            </a:p>
          </p:txBody>
        </p:sp>
        <p:sp>
          <p:nvSpPr>
            <p:cNvPr id="10" name="TextBox 9">
              <a:extLst>
                <a:ext uri="{FF2B5EF4-FFF2-40B4-BE49-F238E27FC236}">
                  <a16:creationId xmlns:a16="http://schemas.microsoft.com/office/drawing/2014/main" id="{B7F5F374-A056-4F36-8466-72B4564A2544}"/>
                </a:ext>
              </a:extLst>
            </p:cNvPr>
            <p:cNvSpPr txBox="1"/>
            <p:nvPr/>
          </p:nvSpPr>
          <p:spPr>
            <a:xfrm>
              <a:off x="6110284" y="4564953"/>
              <a:ext cx="1348755" cy="135433"/>
            </a:xfrm>
            <a:prstGeom prst="rect">
              <a:avLst/>
            </a:prstGeom>
            <a:solidFill>
              <a:schemeClr val="bg1"/>
            </a:solidFill>
          </p:spPr>
          <p:txBody>
            <a:bodyPr wrap="none" lIns="0" tIns="0" rIns="91440" bIns="0" rtlCol="0">
              <a:spAutoFit/>
            </a:bodyPr>
            <a:lstStyle/>
            <a:p>
              <a:r>
                <a:rPr lang="bg-BG" sz="800" dirty="0">
                  <a:solidFill>
                    <a:schemeClr val="tx1">
                      <a:lumMod val="65000"/>
                      <a:lumOff val="35000"/>
                    </a:schemeClr>
                  </a:solidFill>
                </a:rPr>
                <a:t>Работа без платформи</a:t>
              </a:r>
            </a:p>
          </p:txBody>
        </p:sp>
        <p:sp>
          <p:nvSpPr>
            <p:cNvPr id="13" name="TextBox 12">
              <a:extLst>
                <a:ext uri="{FF2B5EF4-FFF2-40B4-BE49-F238E27FC236}">
                  <a16:creationId xmlns:a16="http://schemas.microsoft.com/office/drawing/2014/main" id="{9668B970-368F-40D2-8904-D17501BB216A}"/>
                </a:ext>
              </a:extLst>
            </p:cNvPr>
            <p:cNvSpPr txBox="1"/>
            <p:nvPr/>
          </p:nvSpPr>
          <p:spPr>
            <a:xfrm>
              <a:off x="4082241" y="3814576"/>
              <a:ext cx="637191" cy="711020"/>
            </a:xfrm>
            <a:prstGeom prst="rect">
              <a:avLst/>
            </a:prstGeom>
            <a:solidFill>
              <a:schemeClr val="bg1"/>
            </a:solidFill>
          </p:spPr>
          <p:txBody>
            <a:bodyPr wrap="square" lIns="0" tIns="91440" rIns="0" bIns="91440" rtlCol="0">
              <a:spAutoFit/>
            </a:bodyPr>
            <a:lstStyle/>
            <a:p>
              <a:pPr algn="ctr"/>
              <a:r>
                <a:rPr lang="bg-BG" sz="600" dirty="0">
                  <a:solidFill>
                    <a:schemeClr val="tx1">
                      <a:lumMod val="65000"/>
                      <a:lumOff val="35000"/>
                    </a:schemeClr>
                  </a:solidFill>
                </a:rPr>
                <a:t>Администрация </a:t>
              </a:r>
            </a:p>
            <a:p>
              <a:pPr algn="ctr"/>
              <a:r>
                <a:rPr lang="bg-BG" sz="600" dirty="0">
                  <a:solidFill>
                    <a:schemeClr val="tx1">
                      <a:lumMod val="65000"/>
                      <a:lumOff val="35000"/>
                    </a:schemeClr>
                  </a:solidFill>
                </a:rPr>
                <a:t>вкл. публична</a:t>
              </a:r>
            </a:p>
            <a:p>
              <a:pPr algn="ctr"/>
              <a:r>
                <a:rPr lang="bg-BG" sz="600" dirty="0">
                  <a:solidFill>
                    <a:schemeClr val="tx1">
                      <a:lumMod val="65000"/>
                      <a:lumOff val="35000"/>
                    </a:schemeClr>
                  </a:solidFill>
                </a:rPr>
                <a:t>администрация</a:t>
              </a:r>
            </a:p>
            <a:p>
              <a:pPr algn="ctr"/>
              <a:r>
                <a:rPr lang="bg-BG" sz="600" dirty="0">
                  <a:solidFill>
                    <a:schemeClr val="tx1">
                      <a:lumMod val="65000"/>
                      <a:lumOff val="35000"/>
                    </a:schemeClr>
                  </a:solidFill>
                </a:rPr>
                <a:t>и отбрана</a:t>
              </a:r>
              <a:br>
                <a:rPr lang="bg-BG" sz="600" dirty="0">
                  <a:solidFill>
                    <a:schemeClr val="tx1">
                      <a:lumMod val="65000"/>
                      <a:lumOff val="35000"/>
                    </a:schemeClr>
                  </a:solidFill>
                </a:rPr>
              </a:br>
              <a:endParaRPr lang="bg-BG" sz="600" dirty="0">
                <a:solidFill>
                  <a:schemeClr val="tx1">
                    <a:lumMod val="65000"/>
                    <a:lumOff val="35000"/>
                  </a:schemeClr>
                </a:solidFill>
              </a:endParaRPr>
            </a:p>
          </p:txBody>
        </p:sp>
        <p:sp>
          <p:nvSpPr>
            <p:cNvPr id="11" name="TextBox 10">
              <a:extLst>
                <a:ext uri="{FF2B5EF4-FFF2-40B4-BE49-F238E27FC236}">
                  <a16:creationId xmlns:a16="http://schemas.microsoft.com/office/drawing/2014/main" id="{DDE3AFAB-8750-4D92-9943-003A83C46500}"/>
                </a:ext>
              </a:extLst>
            </p:cNvPr>
            <p:cNvSpPr txBox="1"/>
            <p:nvPr/>
          </p:nvSpPr>
          <p:spPr>
            <a:xfrm>
              <a:off x="2617053" y="3796423"/>
              <a:ext cx="749562" cy="711020"/>
            </a:xfrm>
            <a:prstGeom prst="rect">
              <a:avLst/>
            </a:prstGeom>
            <a:solidFill>
              <a:schemeClr val="bg1"/>
            </a:solidFill>
          </p:spPr>
          <p:txBody>
            <a:bodyPr wrap="square" lIns="0" tIns="91440" rIns="0" bIns="91440" rtlCol="0">
              <a:spAutoFit/>
            </a:bodyPr>
            <a:lstStyle/>
            <a:p>
              <a:pPr algn="ctr"/>
              <a:r>
                <a:rPr lang="bg-BG" sz="600" dirty="0">
                  <a:solidFill>
                    <a:schemeClr val="tx1">
                      <a:lumMod val="65000"/>
                      <a:lumOff val="35000"/>
                    </a:schemeClr>
                  </a:solidFill>
                </a:rPr>
                <a:t>ИКТ, финанси, професионални, научни и технически услуги</a:t>
              </a:r>
              <a:br>
                <a:rPr lang="bg-BG" sz="600" dirty="0">
                  <a:solidFill>
                    <a:schemeClr val="tx1">
                      <a:lumMod val="65000"/>
                      <a:lumOff val="35000"/>
                    </a:schemeClr>
                  </a:solidFill>
                </a:rPr>
              </a:br>
              <a:endParaRPr lang="bg-BG" sz="600" dirty="0">
                <a:solidFill>
                  <a:schemeClr val="tx1">
                    <a:lumMod val="65000"/>
                    <a:lumOff val="35000"/>
                  </a:schemeClr>
                </a:solidFill>
              </a:endParaRPr>
            </a:p>
          </p:txBody>
        </p:sp>
        <p:sp>
          <p:nvSpPr>
            <p:cNvPr id="14" name="TextBox 13">
              <a:extLst>
                <a:ext uri="{FF2B5EF4-FFF2-40B4-BE49-F238E27FC236}">
                  <a16:creationId xmlns:a16="http://schemas.microsoft.com/office/drawing/2014/main" id="{4811A95A-21C8-45E9-9568-87318547B00C}"/>
                </a:ext>
              </a:extLst>
            </p:cNvPr>
            <p:cNvSpPr txBox="1"/>
            <p:nvPr/>
          </p:nvSpPr>
          <p:spPr>
            <a:xfrm>
              <a:off x="4722185" y="3789458"/>
              <a:ext cx="679032" cy="406297"/>
            </a:xfrm>
            <a:prstGeom prst="rect">
              <a:avLst/>
            </a:prstGeom>
            <a:solidFill>
              <a:schemeClr val="bg1"/>
            </a:solidFill>
          </p:spPr>
          <p:txBody>
            <a:bodyPr wrap="square" lIns="91440" tIns="91440" rIns="91440" bIns="91440" rtlCol="0">
              <a:spAutoFit/>
            </a:bodyPr>
            <a:lstStyle/>
            <a:p>
              <a:pPr algn="ctr"/>
              <a:r>
                <a:rPr lang="bg-BG" sz="600">
                  <a:solidFill>
                    <a:schemeClr val="tx1">
                      <a:lumMod val="65000"/>
                      <a:lumOff val="35000"/>
                    </a:schemeClr>
                  </a:solidFill>
                </a:rPr>
                <a:t>Здравеопазване и социални грижи</a:t>
              </a:r>
            </a:p>
          </p:txBody>
        </p:sp>
        <p:sp>
          <p:nvSpPr>
            <p:cNvPr id="15" name="TextBox 14">
              <a:extLst>
                <a:ext uri="{FF2B5EF4-FFF2-40B4-BE49-F238E27FC236}">
                  <a16:creationId xmlns:a16="http://schemas.microsoft.com/office/drawing/2014/main" id="{C20CCAFB-5C78-45F7-B351-955A9102C075}"/>
                </a:ext>
              </a:extLst>
            </p:cNvPr>
            <p:cNvSpPr txBox="1"/>
            <p:nvPr/>
          </p:nvSpPr>
          <p:spPr>
            <a:xfrm>
              <a:off x="5328209" y="3781409"/>
              <a:ext cx="650404" cy="609446"/>
            </a:xfrm>
            <a:prstGeom prst="rect">
              <a:avLst/>
            </a:prstGeom>
            <a:solidFill>
              <a:schemeClr val="bg1"/>
            </a:solidFill>
          </p:spPr>
          <p:txBody>
            <a:bodyPr wrap="square" lIns="91440" tIns="91440" rIns="0" bIns="91440" rtlCol="0">
              <a:spAutoFit/>
            </a:bodyPr>
            <a:lstStyle/>
            <a:p>
              <a:pPr algn="ctr"/>
              <a:r>
                <a:rPr lang="bg-BG" sz="600" dirty="0">
                  <a:solidFill>
                    <a:schemeClr val="tx1">
                      <a:lumMod val="65000"/>
                      <a:lumOff val="35000"/>
                    </a:schemeClr>
                  </a:solidFill>
                </a:rPr>
                <a:t>Социални, културни, лични и други услуги</a:t>
              </a:r>
            </a:p>
          </p:txBody>
        </p:sp>
        <p:sp>
          <p:nvSpPr>
            <p:cNvPr id="16" name="TextBox 15">
              <a:extLst>
                <a:ext uri="{FF2B5EF4-FFF2-40B4-BE49-F238E27FC236}">
                  <a16:creationId xmlns:a16="http://schemas.microsoft.com/office/drawing/2014/main" id="{C3F972A1-A758-45E9-AF3A-ADF8A54461E1}"/>
                </a:ext>
              </a:extLst>
            </p:cNvPr>
            <p:cNvSpPr txBox="1"/>
            <p:nvPr/>
          </p:nvSpPr>
          <p:spPr>
            <a:xfrm>
              <a:off x="5978612" y="3797729"/>
              <a:ext cx="702413" cy="406297"/>
            </a:xfrm>
            <a:prstGeom prst="rect">
              <a:avLst/>
            </a:prstGeom>
            <a:solidFill>
              <a:schemeClr val="bg1"/>
            </a:solidFill>
          </p:spPr>
          <p:txBody>
            <a:bodyPr wrap="square" lIns="91440" tIns="91440" rIns="0" bIns="91440" rtlCol="0">
              <a:spAutoFit/>
            </a:bodyPr>
            <a:lstStyle/>
            <a:p>
              <a:pPr algn="ctr"/>
              <a:r>
                <a:rPr lang="bg-BG" sz="600" dirty="0">
                  <a:solidFill>
                    <a:schemeClr val="tx1">
                      <a:lumMod val="65000"/>
                      <a:lumOff val="35000"/>
                    </a:schemeClr>
                  </a:solidFill>
                </a:rPr>
                <a:t>Строителство</a:t>
              </a:r>
              <a:br>
                <a:rPr lang="bg-BG" sz="600" dirty="0">
                  <a:solidFill>
                    <a:schemeClr val="tx1">
                      <a:lumMod val="65000"/>
                      <a:lumOff val="35000"/>
                    </a:schemeClr>
                  </a:solidFill>
                </a:rPr>
              </a:br>
              <a:endParaRPr lang="bg-BG" sz="600" dirty="0">
                <a:solidFill>
                  <a:schemeClr val="tx1">
                    <a:lumMod val="65000"/>
                    <a:lumOff val="35000"/>
                  </a:schemeClr>
                </a:solidFill>
              </a:endParaRPr>
            </a:p>
          </p:txBody>
        </p:sp>
        <p:sp>
          <p:nvSpPr>
            <p:cNvPr id="17" name="TextBox 16">
              <a:extLst>
                <a:ext uri="{FF2B5EF4-FFF2-40B4-BE49-F238E27FC236}">
                  <a16:creationId xmlns:a16="http://schemas.microsoft.com/office/drawing/2014/main" id="{9F15DA46-C8AE-4DF7-92A9-13AB7012B345}"/>
                </a:ext>
              </a:extLst>
            </p:cNvPr>
            <p:cNvSpPr txBox="1"/>
            <p:nvPr/>
          </p:nvSpPr>
          <p:spPr>
            <a:xfrm>
              <a:off x="6659940" y="3789459"/>
              <a:ext cx="671491" cy="507872"/>
            </a:xfrm>
            <a:prstGeom prst="rect">
              <a:avLst/>
            </a:prstGeom>
            <a:solidFill>
              <a:schemeClr val="bg1"/>
            </a:solidFill>
          </p:spPr>
          <p:txBody>
            <a:bodyPr wrap="square" lIns="91440" tIns="91440" rIns="0" bIns="91440" rtlCol="0">
              <a:spAutoFit/>
            </a:bodyPr>
            <a:lstStyle/>
            <a:p>
              <a:pPr algn="ctr"/>
              <a:r>
                <a:rPr lang="bg-BG" sz="600">
                  <a:solidFill>
                    <a:schemeClr val="tx1">
                      <a:lumMod val="65000"/>
                      <a:lumOff val="35000"/>
                    </a:schemeClr>
                  </a:solidFill>
                </a:rPr>
                <a:t>Производство и инженерно дело</a:t>
              </a:r>
            </a:p>
          </p:txBody>
        </p:sp>
        <p:sp>
          <p:nvSpPr>
            <p:cNvPr id="18" name="TextBox 17">
              <a:extLst>
                <a:ext uri="{FF2B5EF4-FFF2-40B4-BE49-F238E27FC236}">
                  <a16:creationId xmlns:a16="http://schemas.microsoft.com/office/drawing/2014/main" id="{8525E1CE-B0F5-4ECE-A219-99BC65255498}"/>
                </a:ext>
              </a:extLst>
            </p:cNvPr>
            <p:cNvSpPr txBox="1"/>
            <p:nvPr/>
          </p:nvSpPr>
          <p:spPr>
            <a:xfrm>
              <a:off x="7467138" y="3789458"/>
              <a:ext cx="487239" cy="406297"/>
            </a:xfrm>
            <a:prstGeom prst="rect">
              <a:avLst/>
            </a:prstGeom>
            <a:solidFill>
              <a:schemeClr val="bg1"/>
            </a:solidFill>
          </p:spPr>
          <p:txBody>
            <a:bodyPr wrap="none" lIns="0" tIns="91440" rIns="91440" bIns="91440" rtlCol="0">
              <a:spAutoFit/>
            </a:bodyPr>
            <a:lstStyle/>
            <a:p>
              <a:pPr algn="ctr"/>
              <a:r>
                <a:rPr lang="bg-BG" sz="600">
                  <a:solidFill>
                    <a:schemeClr val="tx1">
                      <a:lumMod val="65000"/>
                      <a:lumOff val="35000"/>
                    </a:schemeClr>
                  </a:solidFill>
                </a:rPr>
                <a:t>Образование</a:t>
              </a:r>
              <a:br>
                <a:rPr lang="bg-BG" sz="600">
                  <a:solidFill>
                    <a:schemeClr val="tx1">
                      <a:lumMod val="65000"/>
                      <a:lumOff val="35000"/>
                    </a:schemeClr>
                  </a:solidFill>
                </a:rPr>
              </a:br>
              <a:endParaRPr lang="bg-BG" sz="600">
                <a:solidFill>
                  <a:schemeClr val="tx1">
                    <a:lumMod val="65000"/>
                    <a:lumOff val="35000"/>
                  </a:schemeClr>
                </a:solidFill>
              </a:endParaRPr>
            </a:p>
          </p:txBody>
        </p:sp>
        <p:sp>
          <p:nvSpPr>
            <p:cNvPr id="19" name="TextBox 18">
              <a:extLst>
                <a:ext uri="{FF2B5EF4-FFF2-40B4-BE49-F238E27FC236}">
                  <a16:creationId xmlns:a16="http://schemas.microsoft.com/office/drawing/2014/main" id="{4DFC4228-6E39-4198-AE50-99F5D1C2D704}"/>
                </a:ext>
              </a:extLst>
            </p:cNvPr>
            <p:cNvSpPr txBox="1"/>
            <p:nvPr/>
          </p:nvSpPr>
          <p:spPr>
            <a:xfrm>
              <a:off x="7954378" y="3814576"/>
              <a:ext cx="654971" cy="711020"/>
            </a:xfrm>
            <a:prstGeom prst="rect">
              <a:avLst/>
            </a:prstGeom>
            <a:solidFill>
              <a:schemeClr val="bg1"/>
            </a:solidFill>
          </p:spPr>
          <p:txBody>
            <a:bodyPr wrap="square" lIns="0" tIns="91440" rIns="91440" bIns="91440" rtlCol="0">
              <a:spAutoFit/>
            </a:bodyPr>
            <a:lstStyle/>
            <a:p>
              <a:pPr algn="ctr"/>
              <a:r>
                <a:rPr lang="bg-BG" sz="600" dirty="0">
                  <a:solidFill>
                    <a:schemeClr val="tx1">
                      <a:lumMod val="65000"/>
                      <a:lumOff val="35000"/>
                    </a:schemeClr>
                  </a:solidFill>
                </a:rPr>
                <a:t>Селско стопанство, горско стопанство и аквакултури</a:t>
              </a:r>
            </a:p>
          </p:txBody>
        </p:sp>
        <p:sp>
          <p:nvSpPr>
            <p:cNvPr id="20" name="TextBox 19">
              <a:extLst>
                <a:ext uri="{FF2B5EF4-FFF2-40B4-BE49-F238E27FC236}">
                  <a16:creationId xmlns:a16="http://schemas.microsoft.com/office/drawing/2014/main" id="{15E0FA0B-30FA-470E-9AC2-9C56864968CD}"/>
                </a:ext>
              </a:extLst>
            </p:cNvPr>
            <p:cNvSpPr txBox="1"/>
            <p:nvPr/>
          </p:nvSpPr>
          <p:spPr>
            <a:xfrm>
              <a:off x="8613290" y="3797729"/>
              <a:ext cx="835013" cy="609446"/>
            </a:xfrm>
            <a:prstGeom prst="rect">
              <a:avLst/>
            </a:prstGeom>
            <a:solidFill>
              <a:schemeClr val="bg1"/>
            </a:solidFill>
          </p:spPr>
          <p:txBody>
            <a:bodyPr wrap="square" lIns="0" tIns="91440" rIns="91440" bIns="91440" rtlCol="0">
              <a:spAutoFit/>
            </a:bodyPr>
            <a:lstStyle/>
            <a:p>
              <a:pPr algn="ctr"/>
              <a:r>
                <a:rPr lang="bg-BG" sz="600" dirty="0">
                  <a:solidFill>
                    <a:schemeClr val="tx1">
                      <a:lumMod val="65000"/>
                      <a:lumOff val="35000"/>
                    </a:schemeClr>
                  </a:solidFill>
                </a:rPr>
                <a:t>Доставка на газ, електричество и ВиК и добивна промишленост</a:t>
              </a:r>
            </a:p>
          </p:txBody>
        </p:sp>
        <p:sp>
          <p:nvSpPr>
            <p:cNvPr id="12" name="TextBox 11">
              <a:extLst>
                <a:ext uri="{FF2B5EF4-FFF2-40B4-BE49-F238E27FC236}">
                  <a16:creationId xmlns:a16="http://schemas.microsoft.com/office/drawing/2014/main" id="{33B60571-DA1D-46F9-A34B-2C555601B046}"/>
                </a:ext>
              </a:extLst>
            </p:cNvPr>
            <p:cNvSpPr txBox="1"/>
            <p:nvPr/>
          </p:nvSpPr>
          <p:spPr>
            <a:xfrm>
              <a:off x="3431836" y="3789459"/>
              <a:ext cx="616107" cy="609446"/>
            </a:xfrm>
            <a:prstGeom prst="rect">
              <a:avLst/>
            </a:prstGeom>
            <a:solidFill>
              <a:schemeClr val="bg1"/>
            </a:solidFill>
          </p:spPr>
          <p:txBody>
            <a:bodyPr wrap="square" lIns="0" tIns="91440" rIns="0" bIns="0" rtlCol="0">
              <a:spAutoFit/>
            </a:bodyPr>
            <a:lstStyle/>
            <a:p>
              <a:pPr algn="ctr"/>
              <a:r>
                <a:rPr lang="bg-BG" sz="600" dirty="0">
                  <a:solidFill>
                    <a:schemeClr val="tx1">
                      <a:lumMod val="65000"/>
                      <a:lumOff val="35000"/>
                    </a:schemeClr>
                  </a:solidFill>
                </a:rPr>
                <a:t>Търговия, транспорт, хотелиерство и ресторантьор-</a:t>
              </a:r>
              <a:r>
                <a:rPr lang="bg-BG" sz="600" dirty="0" err="1">
                  <a:solidFill>
                    <a:schemeClr val="tx1">
                      <a:lumMod val="65000"/>
                      <a:lumOff val="35000"/>
                    </a:schemeClr>
                  </a:solidFill>
                </a:rPr>
                <a:t>ство</a:t>
              </a:r>
              <a:endParaRPr lang="bg-BG" sz="600" dirty="0">
                <a:solidFill>
                  <a:schemeClr val="tx1">
                    <a:lumMod val="65000"/>
                    <a:lumOff val="35000"/>
                  </a:schemeClr>
                </a:solidFill>
              </a:endParaRPr>
            </a:p>
          </p:txBody>
        </p:sp>
      </p:grpSp>
      <p:pic>
        <p:nvPicPr>
          <p:cNvPr id="24" name="Picture 23">
            <a:extLst>
              <a:ext uri="{FF2B5EF4-FFF2-40B4-BE49-F238E27FC236}">
                <a16:creationId xmlns:a16="http://schemas.microsoft.com/office/drawing/2014/main" id="{4B5434A5-C8E2-4503-5210-9C8C570CCE26}"/>
              </a:ext>
            </a:extLst>
          </p:cNvPr>
          <p:cNvPicPr>
            <a:picLocks noChangeAspect="1"/>
          </p:cNvPicPr>
          <p:nvPr/>
        </p:nvPicPr>
        <p:blipFill>
          <a:blip r:embed="rId5"/>
          <a:stretch>
            <a:fillRect/>
          </a:stretch>
        </p:blipFill>
        <p:spPr>
          <a:xfrm>
            <a:off x="5661623" y="4497494"/>
            <a:ext cx="152400" cy="228600"/>
          </a:xfrm>
          <a:prstGeom prst="rect">
            <a:avLst/>
          </a:prstGeom>
        </p:spPr>
      </p:pic>
      <p:pic>
        <p:nvPicPr>
          <p:cNvPr id="26" name="Picture 25">
            <a:extLst>
              <a:ext uri="{FF2B5EF4-FFF2-40B4-BE49-F238E27FC236}">
                <a16:creationId xmlns:a16="http://schemas.microsoft.com/office/drawing/2014/main" id="{5EADB161-C120-0E6A-09FB-24AAD1BB6E37}"/>
              </a:ext>
            </a:extLst>
          </p:cNvPr>
          <p:cNvPicPr>
            <a:picLocks noChangeAspect="1"/>
          </p:cNvPicPr>
          <p:nvPr/>
        </p:nvPicPr>
        <p:blipFill>
          <a:blip r:embed="rId6"/>
          <a:stretch>
            <a:fillRect/>
          </a:stretch>
        </p:blipFill>
        <p:spPr>
          <a:xfrm>
            <a:off x="4307522" y="4511781"/>
            <a:ext cx="161925" cy="200025"/>
          </a:xfrm>
          <a:prstGeom prst="rect">
            <a:avLst/>
          </a:prstGeom>
        </p:spPr>
      </p:pic>
      <p:cxnSp>
        <p:nvCxnSpPr>
          <p:cNvPr id="28" name="Straight Connector 27">
            <a:extLst>
              <a:ext uri="{FF2B5EF4-FFF2-40B4-BE49-F238E27FC236}">
                <a16:creationId xmlns:a16="http://schemas.microsoft.com/office/drawing/2014/main" id="{9D1D0344-A999-183B-6AE3-3781D466DBDF}"/>
              </a:ext>
            </a:extLst>
          </p:cNvPr>
          <p:cNvCxnSpPr/>
          <p:nvPr/>
        </p:nvCxnSpPr>
        <p:spPr>
          <a:xfrm>
            <a:off x="2606722" y="3742640"/>
            <a:ext cx="618925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7ADFC2-65BD-47EB-A002-6AD5F188811B}"/>
              </a:ext>
            </a:extLst>
          </p:cNvPr>
          <p:cNvSpPr txBox="1"/>
          <p:nvPr/>
        </p:nvSpPr>
        <p:spPr>
          <a:xfrm>
            <a:off x="1033813" y="3395630"/>
            <a:ext cx="1635619" cy="430887"/>
          </a:xfrm>
          <a:prstGeom prst="rect">
            <a:avLst/>
          </a:prstGeom>
          <a:solidFill>
            <a:schemeClr val="bg1"/>
          </a:solidFill>
        </p:spPr>
        <p:txBody>
          <a:bodyPr wrap="square" rtlCol="0">
            <a:spAutoFit/>
          </a:bodyPr>
          <a:lstStyle/>
          <a:p>
            <a:r>
              <a:rPr lang="bg-BG" sz="1100" dirty="0">
                <a:solidFill>
                  <a:schemeClr val="bg1">
                    <a:lumMod val="50000"/>
                  </a:schemeClr>
                </a:solidFill>
              </a:rPr>
              <a:t>Работа през платформи</a:t>
            </a:r>
          </a:p>
        </p:txBody>
      </p:sp>
    </p:spTree>
    <p:extLst>
      <p:ext uri="{BB962C8B-B14F-4D97-AF65-F5344CB8AC3E}">
        <p14:creationId xmlns:p14="http://schemas.microsoft.com/office/powerpoint/2010/main" val="19068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865BCC-4E61-492E-853A-C974B2178294}"/>
              </a:ext>
            </a:extLst>
          </p:cNvPr>
          <p:cNvSpPr/>
          <p:nvPr/>
        </p:nvSpPr>
        <p:spPr>
          <a:xfrm>
            <a:off x="-1" y="675973"/>
            <a:ext cx="8287789" cy="2191924"/>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86C1C6-7485-45F3-AC64-7EDE788593F3}"/>
              </a:ext>
            </a:extLst>
          </p:cNvPr>
          <p:cNvSpPr/>
          <p:nvPr/>
        </p:nvSpPr>
        <p:spPr>
          <a:xfrm>
            <a:off x="0" y="2867898"/>
            <a:ext cx="8287788" cy="750407"/>
          </a:xfrm>
          <a:prstGeom prst="rect">
            <a:avLst/>
          </a:prstGeom>
          <a:solidFill>
            <a:srgbClr val="CEEFC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374B04-7A49-4060-8D4C-B5D1E8296C79}"/>
              </a:ext>
            </a:extLst>
          </p:cNvPr>
          <p:cNvSpPr/>
          <p:nvPr/>
        </p:nvSpPr>
        <p:spPr>
          <a:xfrm>
            <a:off x="0" y="3602107"/>
            <a:ext cx="8287788" cy="750407"/>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622" y="163065"/>
            <a:ext cx="8630756" cy="367200"/>
          </a:xfrm>
        </p:spPr>
        <p:txBody>
          <a:bodyPr lIns="0"/>
          <a:lstStyle/>
          <a:p>
            <a:r>
              <a:rPr lang="bg-BG" sz="2000" dirty="0"/>
              <a:t>Факти и цифри: работници по вид работа и характеристики на работниците</a:t>
            </a:r>
          </a:p>
        </p:txBody>
      </p:sp>
      <p:graphicFrame>
        <p:nvGraphicFramePr>
          <p:cNvPr id="4" name="Chart 3"/>
          <p:cNvGraphicFramePr>
            <a:graphicFrameLocks/>
          </p:cNvGraphicFramePr>
          <p:nvPr>
            <p:extLst>
              <p:ext uri="{D42A27DB-BD31-4B8C-83A1-F6EECF244321}">
                <p14:modId xmlns:p14="http://schemas.microsoft.com/office/powerpoint/2010/main" val="2482359432"/>
              </p:ext>
            </p:extLst>
          </p:nvPr>
        </p:nvGraphicFramePr>
        <p:xfrm>
          <a:off x="289028" y="551037"/>
          <a:ext cx="8017297" cy="422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10800000">
            <a:off x="2766293" y="260167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ight Arrow 5"/>
          <p:cNvSpPr/>
          <p:nvPr/>
        </p:nvSpPr>
        <p:spPr>
          <a:xfrm rot="10800000">
            <a:off x="5765692" y="3314074"/>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Right Arrow 6"/>
          <p:cNvSpPr/>
          <p:nvPr/>
        </p:nvSpPr>
        <p:spPr>
          <a:xfrm rot="10800000">
            <a:off x="2381316" y="406448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24" name="Group 23">
            <a:extLst>
              <a:ext uri="{FF2B5EF4-FFF2-40B4-BE49-F238E27FC236}">
                <a16:creationId xmlns:a16="http://schemas.microsoft.com/office/drawing/2014/main" id="{B37FD514-3710-487F-A544-689D52C6BF77}"/>
              </a:ext>
            </a:extLst>
          </p:cNvPr>
          <p:cNvGrpSpPr/>
          <p:nvPr/>
        </p:nvGrpSpPr>
        <p:grpSpPr>
          <a:xfrm>
            <a:off x="394289" y="737617"/>
            <a:ext cx="7945417" cy="3932954"/>
            <a:chOff x="394289" y="737617"/>
            <a:chExt cx="7945417" cy="3932954"/>
          </a:xfrm>
        </p:grpSpPr>
        <p:sp>
          <p:nvSpPr>
            <p:cNvPr id="8" name="TextBox 7"/>
            <p:cNvSpPr txBox="1"/>
            <p:nvPr/>
          </p:nvSpPr>
          <p:spPr>
            <a:xfrm>
              <a:off x="5685482" y="4439739"/>
              <a:ext cx="2654224" cy="230832"/>
            </a:xfrm>
            <a:prstGeom prst="rect">
              <a:avLst/>
            </a:prstGeom>
            <a:noFill/>
          </p:spPr>
          <p:txBody>
            <a:bodyPr wrap="square" rtlCol="0">
              <a:spAutoFit/>
            </a:bodyPr>
            <a:lstStyle/>
            <a:p>
              <a:r>
                <a:rPr lang="bg-BG" sz="900" i="1" dirty="0">
                  <a:solidFill>
                    <a:schemeClr val="bg1">
                      <a:lumMod val="50000"/>
                    </a:schemeClr>
                  </a:solidFill>
                </a:rPr>
                <a:t>Източник: OSH </a:t>
              </a:r>
              <a:r>
                <a:rPr lang="bg-BG" sz="900" i="1" dirty="0" err="1">
                  <a:solidFill>
                    <a:schemeClr val="bg1">
                      <a:lumMod val="50000"/>
                    </a:schemeClr>
                  </a:solidFill>
                </a:rPr>
                <a:t>Pulse</a:t>
              </a:r>
              <a:r>
                <a:rPr lang="bg-BG" sz="900" i="1" dirty="0">
                  <a:solidFill>
                    <a:schemeClr val="bg1">
                      <a:lumMod val="50000"/>
                    </a:schemeClr>
                  </a:solidFill>
                </a:rPr>
                <a:t> 2022 г. — EU-OSHA </a:t>
              </a:r>
            </a:p>
          </p:txBody>
        </p:sp>
        <p:sp>
          <p:nvSpPr>
            <p:cNvPr id="12" name="TextBox 11">
              <a:extLst>
                <a:ext uri="{FF2B5EF4-FFF2-40B4-BE49-F238E27FC236}">
                  <a16:creationId xmlns:a16="http://schemas.microsoft.com/office/drawing/2014/main" id="{F9495605-F3AD-4D1C-A58F-16A00003ECF3}"/>
                </a:ext>
              </a:extLst>
            </p:cNvPr>
            <p:cNvSpPr txBox="1"/>
            <p:nvPr/>
          </p:nvSpPr>
          <p:spPr>
            <a:xfrm>
              <a:off x="2847647" y="4462032"/>
              <a:ext cx="1209627" cy="123111"/>
            </a:xfrm>
            <a:prstGeom prst="rect">
              <a:avLst/>
            </a:prstGeom>
            <a:solidFill>
              <a:schemeClr val="bg1"/>
            </a:solidFill>
          </p:spPr>
          <p:txBody>
            <a:bodyPr wrap="none" lIns="0" tIns="0" rIns="91440" bIns="0" rtlCol="0">
              <a:spAutoFit/>
            </a:bodyPr>
            <a:lstStyle/>
            <a:p>
              <a:r>
                <a:rPr lang="bg-BG" sz="800" dirty="0">
                  <a:solidFill>
                    <a:schemeClr val="tx1">
                      <a:lumMod val="65000"/>
                      <a:lumOff val="35000"/>
                    </a:schemeClr>
                  </a:solidFill>
                </a:rPr>
                <a:t>Работа без платформи</a:t>
              </a:r>
            </a:p>
          </p:txBody>
        </p:sp>
        <p:sp>
          <p:nvSpPr>
            <p:cNvPr id="13" name="TextBox 12">
              <a:extLst>
                <a:ext uri="{FF2B5EF4-FFF2-40B4-BE49-F238E27FC236}">
                  <a16:creationId xmlns:a16="http://schemas.microsoft.com/office/drawing/2014/main" id="{C387744E-03B1-498B-9F54-F4B2D0CBBB92}"/>
                </a:ext>
              </a:extLst>
            </p:cNvPr>
            <p:cNvSpPr txBox="1"/>
            <p:nvPr/>
          </p:nvSpPr>
          <p:spPr>
            <a:xfrm>
              <a:off x="4159955" y="4462032"/>
              <a:ext cx="1264129" cy="123111"/>
            </a:xfrm>
            <a:prstGeom prst="rect">
              <a:avLst/>
            </a:prstGeom>
            <a:solidFill>
              <a:schemeClr val="bg1"/>
            </a:solidFill>
          </p:spPr>
          <p:txBody>
            <a:bodyPr wrap="none" lIns="0" tIns="0" rIns="91440" bIns="0" rtlCol="0">
              <a:spAutoFit/>
            </a:bodyPr>
            <a:lstStyle/>
            <a:p>
              <a:r>
                <a:rPr lang="bg-BG" sz="800" dirty="0">
                  <a:solidFill>
                    <a:schemeClr val="tx1">
                      <a:lumMod val="65000"/>
                      <a:lumOff val="35000"/>
                    </a:schemeClr>
                  </a:solidFill>
                </a:rPr>
                <a:t>Работа през платформи</a:t>
              </a:r>
            </a:p>
          </p:txBody>
        </p:sp>
        <p:sp>
          <p:nvSpPr>
            <p:cNvPr id="14" name="TextBox 13">
              <a:extLst>
                <a:ext uri="{FF2B5EF4-FFF2-40B4-BE49-F238E27FC236}">
                  <a16:creationId xmlns:a16="http://schemas.microsoft.com/office/drawing/2014/main" id="{0F902F08-AE12-4BA3-91FA-996D41D40352}"/>
                </a:ext>
              </a:extLst>
            </p:cNvPr>
            <p:cNvSpPr txBox="1"/>
            <p:nvPr/>
          </p:nvSpPr>
          <p:spPr>
            <a:xfrm>
              <a:off x="4572000" y="737617"/>
              <a:ext cx="3700783" cy="2062103"/>
            </a:xfrm>
            <a:prstGeom prst="rect">
              <a:avLst/>
            </a:prstGeom>
            <a:solidFill>
              <a:srgbClr val="003399"/>
            </a:solidFill>
          </p:spPr>
          <p:txBody>
            <a:bodyPr wrap="square" lIns="91440" tIns="91440" rIns="91440" bIns="91440" rtlCol="0">
              <a:spAutoFit/>
            </a:bodyPr>
            <a:lstStyle/>
            <a:p>
              <a:pPr marL="285750" indent="-182880">
                <a:spcBef>
                  <a:spcPts val="300"/>
                </a:spcBef>
                <a:spcAft>
                  <a:spcPts val="300"/>
                </a:spcAft>
                <a:buFont typeface="Arial" panose="020B0604020202020204" pitchFamily="34" charset="0"/>
                <a:buChar char="•"/>
              </a:pPr>
              <a:r>
                <a:rPr lang="bg-BG" sz="1400" b="1" dirty="0">
                  <a:solidFill>
                    <a:schemeClr val="bg1"/>
                  </a:solidFill>
                </a:rPr>
                <a:t>Хората на възраст 25—34 години са по-голямата част от работещите през платформи</a:t>
              </a:r>
            </a:p>
            <a:p>
              <a:pPr marL="285750" indent="-182880">
                <a:spcBef>
                  <a:spcPts val="300"/>
                </a:spcBef>
                <a:spcAft>
                  <a:spcPts val="300"/>
                </a:spcAft>
                <a:buFont typeface="Arial" panose="020B0604020202020204" pitchFamily="34" charset="0"/>
                <a:buChar char="•"/>
              </a:pPr>
              <a:r>
                <a:rPr lang="bg-BG" sz="1400" b="1" dirty="0">
                  <a:solidFill>
                    <a:schemeClr val="bg1"/>
                  </a:solidFill>
                </a:rPr>
                <a:t>Повечето работещи през платформи са мъже</a:t>
              </a:r>
            </a:p>
            <a:p>
              <a:pPr marL="285750" indent="-182880">
                <a:spcBef>
                  <a:spcPts val="300"/>
                </a:spcBef>
                <a:spcAft>
                  <a:spcPts val="300"/>
                </a:spcAft>
                <a:buFont typeface="Arial" panose="020B0604020202020204" pitchFamily="34" charset="0"/>
                <a:buChar char="•"/>
              </a:pPr>
              <a:r>
                <a:rPr lang="bg-BG" sz="1400" b="1" dirty="0">
                  <a:solidFill>
                    <a:schemeClr val="bg1"/>
                  </a:solidFill>
                </a:rPr>
                <a:t>Работата през платформи е по-силно разпространена сред имигрантите</a:t>
              </a:r>
            </a:p>
          </p:txBody>
        </p:sp>
        <p:sp>
          <p:nvSpPr>
            <p:cNvPr id="15" name="TextBox 14">
              <a:extLst>
                <a:ext uri="{FF2B5EF4-FFF2-40B4-BE49-F238E27FC236}">
                  <a16:creationId xmlns:a16="http://schemas.microsoft.com/office/drawing/2014/main" id="{63545CAD-DDA1-48BF-B08B-3E8E088BF071}"/>
                </a:ext>
              </a:extLst>
            </p:cNvPr>
            <p:cNvSpPr txBox="1"/>
            <p:nvPr/>
          </p:nvSpPr>
          <p:spPr>
            <a:xfrm>
              <a:off x="699593" y="769084"/>
              <a:ext cx="832279" cy="138499"/>
            </a:xfrm>
            <a:prstGeom prst="rect">
              <a:avLst/>
            </a:prstGeom>
            <a:solidFill>
              <a:srgbClr val="E1EBFF"/>
            </a:solidFill>
          </p:spPr>
          <p:txBody>
            <a:bodyPr wrap="none" lIns="91440" tIns="0" rIns="91440" bIns="0" rtlCol="0">
              <a:spAutoFit/>
            </a:bodyPr>
            <a:lstStyle/>
            <a:p>
              <a:pPr algn="r"/>
              <a:r>
                <a:rPr lang="bg-BG" sz="900" dirty="0">
                  <a:solidFill>
                    <a:schemeClr val="tx1">
                      <a:lumMod val="65000"/>
                      <a:lumOff val="35000"/>
                    </a:schemeClr>
                  </a:solidFill>
                </a:rPr>
                <a:t>65 г. и повече</a:t>
              </a:r>
            </a:p>
          </p:txBody>
        </p:sp>
        <p:sp>
          <p:nvSpPr>
            <p:cNvPr id="16" name="TextBox 15">
              <a:extLst>
                <a:ext uri="{FF2B5EF4-FFF2-40B4-BE49-F238E27FC236}">
                  <a16:creationId xmlns:a16="http://schemas.microsoft.com/office/drawing/2014/main" id="{486769DD-9151-4491-B650-6012D5FBF099}"/>
                </a:ext>
              </a:extLst>
            </p:cNvPr>
            <p:cNvSpPr txBox="1"/>
            <p:nvPr/>
          </p:nvSpPr>
          <p:spPr>
            <a:xfrm>
              <a:off x="928820" y="2912209"/>
              <a:ext cx="582211" cy="323165"/>
            </a:xfrm>
            <a:prstGeom prst="rect">
              <a:avLst/>
            </a:prstGeom>
            <a:solidFill>
              <a:srgbClr val="EAF8E8"/>
            </a:solidFill>
          </p:spPr>
          <p:txBody>
            <a:bodyPr wrap="none" lIns="91440" tIns="91440" rIns="91440" bIns="91440" rtlCol="0">
              <a:spAutoFit/>
            </a:bodyPr>
            <a:lstStyle/>
            <a:p>
              <a:pPr algn="r"/>
              <a:r>
                <a:rPr lang="bg-BG" sz="900">
                  <a:solidFill>
                    <a:schemeClr val="tx1">
                      <a:lumMod val="65000"/>
                      <a:lumOff val="35000"/>
                    </a:schemeClr>
                  </a:solidFill>
                </a:rPr>
                <a:t>Женски пол</a:t>
              </a:r>
            </a:p>
          </p:txBody>
        </p:sp>
        <p:sp>
          <p:nvSpPr>
            <p:cNvPr id="17" name="TextBox 16">
              <a:extLst>
                <a:ext uri="{FF2B5EF4-FFF2-40B4-BE49-F238E27FC236}">
                  <a16:creationId xmlns:a16="http://schemas.microsoft.com/office/drawing/2014/main" id="{BEA2DE65-6616-4ACD-B20B-01491251FD5D}"/>
                </a:ext>
              </a:extLst>
            </p:cNvPr>
            <p:cNvSpPr txBox="1"/>
            <p:nvPr/>
          </p:nvSpPr>
          <p:spPr>
            <a:xfrm>
              <a:off x="1082894" y="3207484"/>
              <a:ext cx="409087" cy="323165"/>
            </a:xfrm>
            <a:prstGeom prst="rect">
              <a:avLst/>
            </a:prstGeom>
            <a:solidFill>
              <a:srgbClr val="EAF8E8"/>
            </a:solidFill>
          </p:spPr>
          <p:txBody>
            <a:bodyPr wrap="none" lIns="91440" tIns="91440" rIns="91440" bIns="91440" rtlCol="0">
              <a:spAutoFit/>
            </a:bodyPr>
            <a:lstStyle/>
            <a:p>
              <a:pPr algn="r"/>
              <a:r>
                <a:rPr lang="bg-BG" sz="900" dirty="0">
                  <a:solidFill>
                    <a:schemeClr val="tx1">
                      <a:lumMod val="65000"/>
                      <a:lumOff val="35000"/>
                    </a:schemeClr>
                  </a:solidFill>
                </a:rPr>
                <a:t>Мъжки пол</a:t>
              </a:r>
            </a:p>
          </p:txBody>
        </p:sp>
        <p:sp>
          <p:nvSpPr>
            <p:cNvPr id="18" name="TextBox 17">
              <a:extLst>
                <a:ext uri="{FF2B5EF4-FFF2-40B4-BE49-F238E27FC236}">
                  <a16:creationId xmlns:a16="http://schemas.microsoft.com/office/drawing/2014/main" id="{3742329F-A5F4-4B56-A534-1D7CC3616EBE}"/>
                </a:ext>
              </a:extLst>
            </p:cNvPr>
            <p:cNvSpPr txBox="1"/>
            <p:nvPr/>
          </p:nvSpPr>
          <p:spPr>
            <a:xfrm>
              <a:off x="417768" y="2939355"/>
              <a:ext cx="292388" cy="640944"/>
            </a:xfrm>
            <a:prstGeom prst="rect">
              <a:avLst/>
            </a:prstGeom>
            <a:solidFill>
              <a:srgbClr val="EAF8E8"/>
            </a:solidFill>
          </p:spPr>
          <p:txBody>
            <a:bodyPr vert="vert270" wrap="square" lIns="91440" tIns="91440" rIns="91440" bIns="91440" rtlCol="0">
              <a:spAutoFit/>
            </a:bodyPr>
            <a:lstStyle/>
            <a:p>
              <a:pPr algn="ctr"/>
              <a:r>
                <a:rPr lang="bg-BG" sz="700" dirty="0">
                  <a:solidFill>
                    <a:schemeClr val="tx1">
                      <a:lumMod val="65000"/>
                      <a:lumOff val="35000"/>
                    </a:schemeClr>
                  </a:solidFill>
                </a:rPr>
                <a:t>Пол</a:t>
              </a:r>
            </a:p>
          </p:txBody>
        </p:sp>
        <p:sp>
          <p:nvSpPr>
            <p:cNvPr id="19" name="TextBox 18">
              <a:extLst>
                <a:ext uri="{FF2B5EF4-FFF2-40B4-BE49-F238E27FC236}">
                  <a16:creationId xmlns:a16="http://schemas.microsoft.com/office/drawing/2014/main" id="{F9343521-A73D-4BBE-943B-8BDB44F60B45}"/>
                </a:ext>
              </a:extLst>
            </p:cNvPr>
            <p:cNvSpPr txBox="1"/>
            <p:nvPr/>
          </p:nvSpPr>
          <p:spPr>
            <a:xfrm>
              <a:off x="681592" y="3607283"/>
              <a:ext cx="762388" cy="338554"/>
            </a:xfrm>
            <a:prstGeom prst="rect">
              <a:avLst/>
            </a:prstGeom>
            <a:solidFill>
              <a:srgbClr val="FBE0D7"/>
            </a:solidFill>
          </p:spPr>
          <p:txBody>
            <a:bodyPr wrap="none" lIns="91440" tIns="91440" rIns="0" bIns="0" rtlCol="0">
              <a:spAutoFit/>
            </a:bodyPr>
            <a:lstStyle/>
            <a:p>
              <a:pPr algn="r"/>
              <a:r>
                <a:rPr lang="bg-BG" sz="800" dirty="0">
                  <a:solidFill>
                    <a:schemeClr val="tx1">
                      <a:lumMod val="65000"/>
                      <a:lumOff val="35000"/>
                    </a:schemeClr>
                  </a:solidFill>
                </a:rPr>
                <a:t>Гражданин на</a:t>
              </a:r>
              <a:br>
                <a:rPr lang="it-IT" sz="800" dirty="0">
                  <a:solidFill>
                    <a:schemeClr val="tx1">
                      <a:lumMod val="65000"/>
                      <a:lumOff val="35000"/>
                    </a:schemeClr>
                  </a:solidFill>
                </a:rPr>
              </a:br>
              <a:r>
                <a:rPr lang="bg-BG" sz="800" dirty="0">
                  <a:solidFill>
                    <a:schemeClr val="tx1">
                      <a:lumMod val="65000"/>
                      <a:lumOff val="35000"/>
                    </a:schemeClr>
                  </a:solidFill>
                </a:rPr>
                <a:t>държавата</a:t>
              </a:r>
            </a:p>
          </p:txBody>
        </p:sp>
        <p:sp>
          <p:nvSpPr>
            <p:cNvPr id="21" name="TextBox 20">
              <a:extLst>
                <a:ext uri="{FF2B5EF4-FFF2-40B4-BE49-F238E27FC236}">
                  <a16:creationId xmlns:a16="http://schemas.microsoft.com/office/drawing/2014/main" id="{1634C46C-F5D7-4E28-BE1A-89A75656E30F}"/>
                </a:ext>
              </a:extLst>
            </p:cNvPr>
            <p:cNvSpPr txBox="1"/>
            <p:nvPr/>
          </p:nvSpPr>
          <p:spPr>
            <a:xfrm>
              <a:off x="660090" y="3921290"/>
              <a:ext cx="810478" cy="338554"/>
            </a:xfrm>
            <a:prstGeom prst="rect">
              <a:avLst/>
            </a:prstGeom>
            <a:solidFill>
              <a:srgbClr val="FBE0D7"/>
            </a:solidFill>
          </p:spPr>
          <p:txBody>
            <a:bodyPr wrap="none" lIns="91440" tIns="91440" rIns="0" bIns="0" rtlCol="0">
              <a:spAutoFit/>
            </a:bodyPr>
            <a:lstStyle/>
            <a:p>
              <a:pPr algn="r"/>
              <a:r>
                <a:rPr lang="bg-BG" sz="800" dirty="0">
                  <a:solidFill>
                    <a:schemeClr val="tx1">
                      <a:lumMod val="65000"/>
                      <a:lumOff val="35000"/>
                    </a:schemeClr>
                  </a:solidFill>
                </a:rPr>
                <a:t>Чуждестранен </a:t>
              </a:r>
              <a:br>
                <a:rPr lang="it-IT" sz="800" dirty="0">
                  <a:solidFill>
                    <a:schemeClr val="tx1">
                      <a:lumMod val="65000"/>
                      <a:lumOff val="35000"/>
                    </a:schemeClr>
                  </a:solidFill>
                </a:rPr>
              </a:br>
              <a:r>
                <a:rPr lang="bg-BG" sz="800" dirty="0">
                  <a:solidFill>
                    <a:schemeClr val="tx1">
                      <a:lumMod val="65000"/>
                      <a:lumOff val="35000"/>
                    </a:schemeClr>
                  </a:solidFill>
                </a:rPr>
                <a:t>гражданин</a:t>
              </a:r>
            </a:p>
          </p:txBody>
        </p:sp>
        <p:sp>
          <p:nvSpPr>
            <p:cNvPr id="22" name="TextBox 21">
              <a:extLst>
                <a:ext uri="{FF2B5EF4-FFF2-40B4-BE49-F238E27FC236}">
                  <a16:creationId xmlns:a16="http://schemas.microsoft.com/office/drawing/2014/main" id="{22DDFF0A-A995-4543-BB83-1042CC9B4D6B}"/>
                </a:ext>
              </a:extLst>
            </p:cNvPr>
            <p:cNvSpPr txBox="1"/>
            <p:nvPr/>
          </p:nvSpPr>
          <p:spPr>
            <a:xfrm>
              <a:off x="394289" y="3609472"/>
              <a:ext cx="292388" cy="742991"/>
            </a:xfrm>
            <a:prstGeom prst="rect">
              <a:avLst/>
            </a:prstGeom>
            <a:solidFill>
              <a:srgbClr val="FBE0D7"/>
            </a:solidFill>
          </p:spPr>
          <p:txBody>
            <a:bodyPr vert="vert270" wrap="square" lIns="91440" tIns="91440" rIns="91440" bIns="91440" rtlCol="0">
              <a:spAutoFit/>
            </a:bodyPr>
            <a:lstStyle/>
            <a:p>
              <a:pPr algn="ctr"/>
              <a:r>
                <a:rPr lang="bg-BG" sz="700" dirty="0">
                  <a:solidFill>
                    <a:schemeClr val="tx1">
                      <a:lumMod val="65000"/>
                      <a:lumOff val="35000"/>
                    </a:schemeClr>
                  </a:solidFill>
                </a:rPr>
                <a:t>Гражданство</a:t>
              </a:r>
            </a:p>
          </p:txBody>
        </p:sp>
        <p:sp>
          <p:nvSpPr>
            <p:cNvPr id="23" name="TextBox 22">
              <a:extLst>
                <a:ext uri="{FF2B5EF4-FFF2-40B4-BE49-F238E27FC236}">
                  <a16:creationId xmlns:a16="http://schemas.microsoft.com/office/drawing/2014/main" id="{659761CA-D46D-4A7F-9575-6A4B78501810}"/>
                </a:ext>
              </a:extLst>
            </p:cNvPr>
            <p:cNvSpPr txBox="1"/>
            <p:nvPr/>
          </p:nvSpPr>
          <p:spPr>
            <a:xfrm>
              <a:off x="417768" y="1213170"/>
              <a:ext cx="292388" cy="1501408"/>
            </a:xfrm>
            <a:prstGeom prst="rect">
              <a:avLst/>
            </a:prstGeom>
            <a:solidFill>
              <a:srgbClr val="E1EBFF"/>
            </a:solidFill>
          </p:spPr>
          <p:txBody>
            <a:bodyPr vert="vert270" wrap="square" lIns="91440" tIns="91440" rIns="91440" bIns="91440" rtlCol="0">
              <a:spAutoFit/>
            </a:bodyPr>
            <a:lstStyle/>
            <a:p>
              <a:r>
                <a:rPr lang="bg-BG" sz="700" dirty="0">
                  <a:solidFill>
                    <a:schemeClr val="tx1">
                      <a:lumMod val="65000"/>
                      <a:lumOff val="35000"/>
                    </a:schemeClr>
                  </a:solidFill>
                </a:rPr>
                <a:t>Възраст на респондентите</a:t>
              </a:r>
            </a:p>
          </p:txBody>
        </p:sp>
      </p:grpSp>
    </p:spTree>
    <p:extLst>
      <p:ext uri="{BB962C8B-B14F-4D97-AF65-F5344CB8AC3E}">
        <p14:creationId xmlns:p14="http://schemas.microsoft.com/office/powerpoint/2010/main" val="34281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57C07-7E65-4DA6-837B-DA9E4BF48786}"/>
              </a:ext>
            </a:extLst>
          </p:cNvPr>
          <p:cNvSpPr>
            <a:spLocks noGrp="1"/>
          </p:cNvSpPr>
          <p:nvPr>
            <p:ph type="title"/>
          </p:nvPr>
        </p:nvSpPr>
        <p:spPr>
          <a:noFill/>
        </p:spPr>
        <p:txBody>
          <a:bodyPr lIns="0"/>
          <a:lstStyle/>
          <a:p>
            <a:r>
              <a:rPr lang="bg-BG" sz="2000" dirty="0">
                <a:solidFill>
                  <a:srgbClr val="003399"/>
                </a:solidFill>
                <a:latin typeface="Arial" panose="020B0604020202020204" pitchFamily="34" charset="0"/>
              </a:rPr>
              <a:t>Факти и цифри: разнообразие на работната сила</a:t>
            </a:r>
          </a:p>
        </p:txBody>
      </p:sp>
      <p:sp>
        <p:nvSpPr>
          <p:cNvPr id="3" name="Content Placeholder 2">
            <a:extLst>
              <a:ext uri="{FF2B5EF4-FFF2-40B4-BE49-F238E27FC236}">
                <a16:creationId xmlns:a16="http://schemas.microsoft.com/office/drawing/2014/main" id="{F960FE00-78AE-4389-ACD8-182FA21F5FE5}"/>
              </a:ext>
            </a:extLst>
          </p:cNvPr>
          <p:cNvSpPr>
            <a:spLocks noGrp="1"/>
          </p:cNvSpPr>
          <p:nvPr>
            <p:ph sz="half" idx="1"/>
          </p:nvPr>
        </p:nvSpPr>
        <p:spPr>
          <a:xfrm>
            <a:off x="450001" y="877887"/>
            <a:ext cx="8258371" cy="3060450"/>
          </a:xfrm>
        </p:spPr>
        <p:txBody>
          <a:bodyPr lIns="0" tIns="0" rIns="0" bIns="0">
            <a:normAutofit lnSpcReduction="10000"/>
          </a:bodyPr>
          <a:lstStyle/>
          <a:p>
            <a:pPr marL="53975" indent="-53975">
              <a:buNone/>
            </a:pPr>
            <a:r>
              <a:rPr lang="bg-BG" sz="1600" b="1" dirty="0">
                <a:solidFill>
                  <a:schemeClr val="accent2"/>
                </a:solidFill>
              </a:rPr>
              <a:t>Мигранти и етнически малцинства</a:t>
            </a:r>
          </a:p>
          <a:p>
            <a:pPr lvl="1"/>
            <a:r>
              <a:rPr lang="bg-BG" sz="1600" dirty="0">
                <a:solidFill>
                  <a:schemeClr val="tx2"/>
                </a:solidFill>
              </a:rPr>
              <a:t>Непропорционално висок дял при нискоквалифицираните работници, работещи на място и онлайн през цифрови платформи</a:t>
            </a:r>
          </a:p>
          <a:p>
            <a:pPr lvl="1"/>
            <a:r>
              <a:rPr lang="bg-BG" sz="1600" dirty="0">
                <a:solidFill>
                  <a:schemeClr val="tx2"/>
                </a:solidFill>
              </a:rPr>
              <a:t>Мотивация: получаване на доход, избягване на неофициална работа, част от „пътя на миграция“ </a:t>
            </a:r>
          </a:p>
          <a:p>
            <a:pPr marL="0" indent="0">
              <a:buNone/>
            </a:pPr>
            <a:endParaRPr lang="en-US" sz="1600" b="1" dirty="0"/>
          </a:p>
          <a:p>
            <a:pPr marL="0" indent="0">
              <a:buNone/>
            </a:pPr>
            <a:r>
              <a:rPr lang="bg-BG" sz="1600" b="1" dirty="0">
                <a:solidFill>
                  <a:schemeClr val="accent2"/>
                </a:solidFill>
              </a:rPr>
              <a:t>Жени</a:t>
            </a:r>
          </a:p>
          <a:p>
            <a:pPr lvl="1"/>
            <a:r>
              <a:rPr lang="bg-BG" sz="1600" dirty="0">
                <a:solidFill>
                  <a:schemeClr val="tx2"/>
                </a:solidFill>
              </a:rPr>
              <a:t>Работата през цифрови платформи става все по-слабо </a:t>
            </a:r>
            <a:br>
              <a:rPr lang="it-IT" sz="1600" dirty="0">
                <a:solidFill>
                  <a:schemeClr val="tx2"/>
                </a:solidFill>
              </a:rPr>
            </a:br>
            <a:r>
              <a:rPr lang="bg-BG" sz="1600" dirty="0" err="1">
                <a:solidFill>
                  <a:schemeClr val="tx2"/>
                </a:solidFill>
              </a:rPr>
              <a:t>сегрегирана</a:t>
            </a:r>
            <a:r>
              <a:rPr lang="bg-BG" sz="1600" dirty="0">
                <a:solidFill>
                  <a:schemeClr val="tx2"/>
                </a:solidFill>
              </a:rPr>
              <a:t> по полов признак</a:t>
            </a:r>
          </a:p>
          <a:p>
            <a:pPr marL="0" indent="0">
              <a:buNone/>
            </a:pPr>
            <a:endParaRPr lang="en-US" sz="1600" b="1" dirty="0">
              <a:solidFill>
                <a:schemeClr val="accent2"/>
              </a:solidFill>
            </a:endParaRPr>
          </a:p>
          <a:p>
            <a:pPr marL="0" indent="0">
              <a:buNone/>
            </a:pPr>
            <a:r>
              <a:rPr lang="bg-BG" sz="1600" b="1" dirty="0">
                <a:solidFill>
                  <a:schemeClr val="accent2"/>
                </a:solidFill>
              </a:rPr>
              <a:t>Лица с увреждания, хронични заболявания или състояния</a:t>
            </a:r>
          </a:p>
          <a:p>
            <a:pPr lvl="1"/>
            <a:r>
              <a:rPr lang="bg-BG" sz="1600" dirty="0">
                <a:solidFill>
                  <a:schemeClr val="tx2"/>
                </a:solidFill>
              </a:rPr>
              <a:t>Участието зависи от естеството на заболяването и задачата</a:t>
            </a:r>
          </a:p>
        </p:txBody>
      </p:sp>
      <p:pic>
        <p:nvPicPr>
          <p:cNvPr id="5" name="Picture 4" descr="A green and white logo&#10;&#10;Description automatically generated">
            <a:extLst>
              <a:ext uri="{FF2B5EF4-FFF2-40B4-BE49-F238E27FC236}">
                <a16:creationId xmlns:a16="http://schemas.microsoft.com/office/drawing/2014/main" id="{0A044E64-E771-4A13-B5F0-4E616D04C4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19137" y="2200879"/>
            <a:ext cx="1666472" cy="1666472"/>
          </a:xfrm>
          <a:prstGeom prst="rect">
            <a:avLst/>
          </a:prstGeom>
        </p:spPr>
      </p:pic>
    </p:spTree>
    <p:extLst>
      <p:ext uri="{BB962C8B-B14F-4D97-AF65-F5344CB8AC3E}">
        <p14:creationId xmlns:p14="http://schemas.microsoft.com/office/powerpoint/2010/main" val="291430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bg-BG" sz="2400" b="1">
                <a:solidFill>
                  <a:srgbClr val="003399"/>
                </a:solidFill>
                <a:effectLst/>
                <a:latin typeface="Arial" panose="020B0604020202020204" pitchFamily="34" charset="0"/>
                <a:ea typeface="Times New Roman" panose="02020603050405020304" pitchFamily="18" charset="0"/>
                <a:cs typeface="ArialMT"/>
              </a:rPr>
              <a:t>Възможности</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0001" y="1158240"/>
            <a:ext cx="8106771" cy="3200469"/>
          </a:xfrm>
        </p:spPr>
        <p:txBody>
          <a:bodyPr lIns="0" tIns="0" rIns="0" bIns="0">
            <a:noAutofit/>
          </a:bodyPr>
          <a:lstStyle/>
          <a:p>
            <a:pPr>
              <a:spcAft>
                <a:spcPts val="600"/>
              </a:spcAft>
              <a:buFont typeface="Wingdings" panose="05000000000000000000" pitchFamily="2" charset="2"/>
              <a:buChar char="ü"/>
            </a:pPr>
            <a:r>
              <a:rPr lang="bg-BG" sz="1600" b="0" dirty="0"/>
              <a:t>Насърчава (повторното) навлизане и участие на пазара на труда</a:t>
            </a:r>
          </a:p>
          <a:p>
            <a:pPr>
              <a:spcAft>
                <a:spcPts val="600"/>
              </a:spcAft>
              <a:buFont typeface="Wingdings" panose="05000000000000000000" pitchFamily="2" charset="2"/>
              <a:buChar char="ü"/>
            </a:pPr>
            <a:r>
              <a:rPr lang="bg-BG" sz="1600" b="0" dirty="0"/>
              <a:t>Включва уязвими и маргинализирани групи</a:t>
            </a:r>
          </a:p>
          <a:p>
            <a:pPr>
              <a:spcAft>
                <a:spcPts val="600"/>
              </a:spcAft>
              <a:buFont typeface="Wingdings" panose="05000000000000000000" pitchFamily="2" charset="2"/>
              <a:buChar char="ü"/>
            </a:pPr>
            <a:r>
              <a:rPr lang="bg-BG" sz="1600" b="0" dirty="0"/>
              <a:t>Привлекателен източник на доходи</a:t>
            </a:r>
          </a:p>
          <a:p>
            <a:pPr>
              <a:spcAft>
                <a:spcPts val="600"/>
              </a:spcAft>
              <a:buFont typeface="Wingdings" panose="05000000000000000000" pitchFamily="2" charset="2"/>
              <a:buChar char="ü"/>
            </a:pPr>
            <a:r>
              <a:rPr lang="bg-BG" sz="1600" b="0" dirty="0"/>
              <a:t>Развива умения </a:t>
            </a:r>
          </a:p>
          <a:p>
            <a:pPr>
              <a:spcAft>
                <a:spcPts val="600"/>
              </a:spcAft>
              <a:buFont typeface="Wingdings" panose="05000000000000000000" pitchFamily="2" charset="2"/>
              <a:buChar char="ü"/>
            </a:pPr>
            <a:r>
              <a:rPr lang="bg-BG" sz="1600" b="0" dirty="0"/>
              <a:t>Осигурява опит за намиране на по-добри работни </a:t>
            </a:r>
            <a:br>
              <a:rPr lang="it-IT" sz="1600" b="0" dirty="0"/>
            </a:br>
            <a:r>
              <a:rPr lang="bg-BG" sz="1600" b="0" dirty="0"/>
              <a:t>места</a:t>
            </a:r>
          </a:p>
          <a:p>
            <a:pPr>
              <a:spcAft>
                <a:spcPts val="600"/>
              </a:spcAft>
              <a:buFont typeface="Wingdings" panose="05000000000000000000" pitchFamily="2" charset="2"/>
              <a:buChar char="ü"/>
            </a:pPr>
            <a:r>
              <a:rPr lang="bg-BG" sz="1600" b="0" dirty="0"/>
              <a:t>Дава възможност за избор на работна среда</a:t>
            </a:r>
          </a:p>
          <a:p>
            <a:pPr>
              <a:spcAft>
                <a:spcPts val="600"/>
              </a:spcAft>
              <a:buFont typeface="Wingdings" panose="05000000000000000000" pitchFamily="2" charset="2"/>
              <a:buChar char="ü"/>
            </a:pPr>
            <a:r>
              <a:rPr lang="bg-BG" sz="1600" b="0" dirty="0"/>
              <a:t>Намалява рисковете от насилие и тормоз</a:t>
            </a: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dirty="0"/>
          </a:p>
        </p:txBody>
      </p:sp>
      <p:pic>
        <p:nvPicPr>
          <p:cNvPr id="5" name="Picture 4" descr="A hand with keys on it&#10;&#10;Description automatically generated">
            <a:extLst>
              <a:ext uri="{FF2B5EF4-FFF2-40B4-BE49-F238E27FC236}">
                <a16:creationId xmlns:a16="http://schemas.microsoft.com/office/drawing/2014/main" id="{8D7E2D75-0878-4FE1-A15D-CCD732A088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58355" y="1724082"/>
            <a:ext cx="1695335" cy="1695335"/>
          </a:xfrm>
          <a:prstGeom prst="rect">
            <a:avLst/>
          </a:prstGeom>
        </p:spPr>
      </p:pic>
    </p:spTree>
    <p:extLst>
      <p:ext uri="{BB962C8B-B14F-4D97-AF65-F5344CB8AC3E}">
        <p14:creationId xmlns:p14="http://schemas.microsoft.com/office/powerpoint/2010/main" val="31164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bg-BG" sz="2400"/>
              <a:t>Рискове и предизвикателства в областта на БЗР</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0000" y="1405370"/>
            <a:ext cx="5764525" cy="2187938"/>
          </a:xfrm>
        </p:spPr>
        <p:txBody>
          <a:bodyPr lIns="0" tIns="0" rIns="0" bIns="0">
            <a:noAutofit/>
          </a:bodyPr>
          <a:lstStyle/>
          <a:p>
            <a:pPr>
              <a:spcAft>
                <a:spcPts val="600"/>
              </a:spcAft>
              <a:buFont typeface="Wingdings" panose="05000000000000000000" pitchFamily="2" charset="2"/>
              <a:buChar char="ü"/>
            </a:pPr>
            <a:r>
              <a:rPr lang="bg-BG" sz="1600" b="0" dirty="0">
                <a:effectLst/>
                <a:latin typeface="Arial" panose="020B0604020202020204" pitchFamily="34" charset="0"/>
                <a:ea typeface="Yu Mincho" panose="02020400000000000000" pitchFamily="18" charset="-128"/>
                <a:cs typeface="Arial" panose="020B0604020202020204" pitchFamily="34" charset="0"/>
              </a:rPr>
              <a:t>Концентрирани в професии, които са по-опасни</a:t>
            </a:r>
          </a:p>
          <a:p>
            <a:pPr>
              <a:spcAft>
                <a:spcPts val="600"/>
              </a:spcAft>
              <a:buFont typeface="Wingdings" panose="05000000000000000000" pitchFamily="2" charset="2"/>
              <a:buChar char="ü"/>
            </a:pPr>
            <a:r>
              <a:rPr lang="bg-BG" sz="1600" b="0" dirty="0">
                <a:effectLst/>
                <a:latin typeface="Arial" panose="020B0604020202020204" pitchFamily="34" charset="0"/>
                <a:ea typeface="Yu Mincho" panose="02020400000000000000" pitchFamily="18" charset="-128"/>
                <a:cs typeface="Arial" panose="020B0604020202020204" pitchFamily="34" charset="0"/>
              </a:rPr>
              <a:t>Често се включва допълнителна работа</a:t>
            </a:r>
          </a:p>
          <a:p>
            <a:pPr>
              <a:spcAft>
                <a:spcPts val="600"/>
              </a:spcAft>
              <a:buFont typeface="Wingdings" panose="05000000000000000000" pitchFamily="2" charset="2"/>
              <a:buChar char="ü"/>
            </a:pPr>
            <a:r>
              <a:rPr lang="bg-BG" sz="1600" b="0" dirty="0">
                <a:latin typeface="Arial" panose="020B0604020202020204" pitchFamily="34" charset="0"/>
                <a:cs typeface="Arial" panose="020B0604020202020204" pitchFamily="34" charset="0"/>
              </a:rPr>
              <a:t>Естеството и условията на труд задълбочават предизвикателствата и рисковете в областта на БЗР</a:t>
            </a:r>
          </a:p>
          <a:p>
            <a:pPr marL="227013" lvl="2" indent="-227013">
              <a:spcBef>
                <a:spcPts val="450"/>
              </a:spcBef>
              <a:spcAft>
                <a:spcPts val="600"/>
              </a:spcAft>
              <a:buClr>
                <a:schemeClr val="tx2"/>
              </a:buClr>
              <a:buFont typeface="Wingdings" panose="05000000000000000000" pitchFamily="2" charset="2"/>
              <a:buChar char="ü"/>
            </a:pPr>
            <a:r>
              <a:rPr lang="bg-BG" sz="1600" dirty="0">
                <a:solidFill>
                  <a:schemeClr val="tx2"/>
                </a:solidFill>
                <a:latin typeface="Arial" panose="020B0604020202020204" pitchFamily="34" charset="0"/>
                <a:cs typeface="Arial" panose="020B0604020202020204" pitchFamily="34" charset="0"/>
              </a:rPr>
              <a:t>Работниците се сблъскват с физически и психологически рискове за здравето и безопасността, които не се предотвратяват и управляват в достатъчна степен</a:t>
            </a:r>
          </a:p>
        </p:txBody>
      </p:sp>
      <p:pic>
        <p:nvPicPr>
          <p:cNvPr id="5" name="Picture 4" descr="A hand with a triangle and exclamation mark&#10;&#10;Description automatically generated">
            <a:extLst>
              <a:ext uri="{FF2B5EF4-FFF2-40B4-BE49-F238E27FC236}">
                <a16:creationId xmlns:a16="http://schemas.microsoft.com/office/drawing/2014/main" id="{C8A6ED81-D93D-4F1F-B6A8-BE216034A3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70686" y="1520733"/>
            <a:ext cx="1695336" cy="1695336"/>
          </a:xfrm>
          <a:prstGeom prst="rect">
            <a:avLst/>
          </a:prstGeom>
        </p:spPr>
      </p:pic>
    </p:spTree>
    <p:extLst>
      <p:ext uri="{BB962C8B-B14F-4D97-AF65-F5344CB8AC3E}">
        <p14:creationId xmlns:p14="http://schemas.microsoft.com/office/powerpoint/2010/main" val="2130031619"/>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EUOSHA Campaign 2023</Template>
  <TotalTime>0</TotalTime>
  <Words>2483</Words>
  <Application>Microsoft Office PowerPoint</Application>
  <PresentationFormat>On-screen Show (16:9)</PresentationFormat>
  <Paragraphs>267</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Helvetica Neue</vt:lpstr>
      <vt:lpstr>Segoe UI</vt:lpstr>
      <vt:lpstr>Times New Roman</vt:lpstr>
      <vt:lpstr>Wingdings</vt:lpstr>
      <vt:lpstr>Theme1</vt:lpstr>
      <vt:lpstr>ЗДРАВЕ И БЕЗОПАСНОСТ ПРИ РАБОТА В ЦИФРОВАТА ЕРА  Кампания за здравословни работни места 2023—2025 г. </vt:lpstr>
      <vt:lpstr>Обзор</vt:lpstr>
      <vt:lpstr>Работа през цифрови платформи</vt:lpstr>
      <vt:lpstr>Таксономия</vt:lpstr>
      <vt:lpstr>Факти и цифри: работници според типа на работата и сектора</vt:lpstr>
      <vt:lpstr>Факти и цифри: работници по вид работа и характеристики на работниците</vt:lpstr>
      <vt:lpstr>Факти и цифри: разнообразие на работната сила</vt:lpstr>
      <vt:lpstr>Възможности</vt:lpstr>
      <vt:lpstr>Рискове и предизвикателства в областта на БЗР</vt:lpstr>
      <vt:lpstr>Фактори, утежняващи рисковете и предизвикателствата, свързани с БЗР</vt:lpstr>
      <vt:lpstr>Фактори, утежняващи рисковете и предизвикателствата, свързани с БЗР</vt:lpstr>
      <vt:lpstr>Предизвикателства за конкретни групи работници</vt:lpstr>
      <vt:lpstr>Предизвикателства за конкретни групи работници</vt:lpstr>
      <vt:lpstr>PowerPoint Presentation</vt:lpstr>
      <vt:lpstr>PowerPoint Presentation</vt:lpstr>
      <vt:lpstr>PowerPoint Presentation</vt:lpstr>
      <vt:lpstr>Политики и практики</vt:lpstr>
      <vt:lpstr>Примери за национални политики </vt:lpstr>
      <vt:lpstr>Изводи относно работата през цифрова платформа</vt:lpstr>
      <vt:lpstr>Допълнителна информация</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2023-07-28T06:39:18Z</dcterms:created>
  <dcterms:modified xsi:type="dcterms:W3CDTF">2024-01-26T14:30:52Z</dcterms:modified>
  <cp:category/>
</cp:coreProperties>
</file>